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6" r:id="rId4"/>
    <p:sldId id="267" r:id="rId5"/>
    <p:sldId id="262" r:id="rId6"/>
    <p:sldId id="263" r:id="rId7"/>
    <p:sldId id="264" r:id="rId8"/>
    <p:sldId id="258" r:id="rId9"/>
    <p:sldId id="259" r:id="rId10"/>
    <p:sldId id="260" r:id="rId11"/>
    <p:sldId id="261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98A074-15A3-86FD-43A8-D67E08B081DF}"/>
              </a:ext>
            </a:extLst>
          </p:cNvPr>
          <p:cNvSpPr txBox="1"/>
          <p:nvPr userDrawn="1"/>
        </p:nvSpPr>
        <p:spPr>
          <a:xfrm>
            <a:off x="2665214" y="6382867"/>
            <a:ext cx="6938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Copyright 2026 and all other Rights Reserved Business Cyber Guardian ®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95F452E-28BA-A6D2-3BCC-935CADD36F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7511" y="105801"/>
            <a:ext cx="3739476" cy="183731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etf.org/archive/id/draft-brooks-ztdnaid-new-02.tx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ipw.williams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8521E-4087-BEB5-7A8F-D52F451F9F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Web site traffic throttling using Zero Trust Identities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EC8BA9-ACCE-47C8-5D2C-8880829D97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Dick Brooks</a:t>
            </a:r>
          </a:p>
          <a:p>
            <a:pPr algn="ctr"/>
            <a:r>
              <a:rPr lang="en-US" dirty="0"/>
              <a:t>dick@businesscyberguardian.com</a:t>
            </a:r>
          </a:p>
          <a:p>
            <a:pPr algn="ctr"/>
            <a:r>
              <a:rPr lang="en-US" dirty="0"/>
              <a:t>Business Cyber Guardian®</a:t>
            </a:r>
          </a:p>
        </p:txBody>
      </p:sp>
    </p:spTree>
    <p:extLst>
      <p:ext uri="{BB962C8B-B14F-4D97-AF65-F5344CB8AC3E}">
        <p14:creationId xmlns:p14="http://schemas.microsoft.com/office/powerpoint/2010/main" val="172033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D1668-AF96-F990-553E-1E17AB876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9F0A-EAD7-3967-CCD9-55F8CE021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SAG-CTR Registered ZTDNAID’s for both Entities (web site users) and Resources (web site API’s)</a:t>
            </a:r>
          </a:p>
          <a:p>
            <a:r>
              <a:rPr lang="en-US" dirty="0"/>
              <a:t>SAG-CTR registered “Trust Bonds” that authorizes access to a Resource by a web site user using </a:t>
            </a:r>
            <a:r>
              <a:rPr lang="en-US" dirty="0" err="1"/>
              <a:t>ztdnaids</a:t>
            </a:r>
            <a:endParaRPr lang="en-US" dirty="0"/>
          </a:p>
          <a:p>
            <a:r>
              <a:rPr lang="en-US" dirty="0" err="1"/>
              <a:t>ZTBouncer</a:t>
            </a:r>
            <a:r>
              <a:rPr lang="en-US" dirty="0"/>
              <a:t> Log files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907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47CAE-2A8E-D777-C101-F037E0049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95943"/>
            <a:ext cx="10131425" cy="746450"/>
          </a:xfrm>
        </p:spPr>
        <p:txBody>
          <a:bodyPr>
            <a:normAutofit/>
          </a:bodyPr>
          <a:lstStyle/>
          <a:p>
            <a:r>
              <a:rPr lang="en-US" dirty="0"/>
              <a:t>Demonstration </a:t>
            </a:r>
            <a:r>
              <a:rPr lang="en-US" dirty="0" err="1"/>
              <a:t>ZTBouncer</a:t>
            </a:r>
            <a:r>
              <a:rPr lang="en-US" dirty="0"/>
              <a:t> Gateway for REST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FA1F4-F551-D892-9CD8-D6E735034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342869"/>
            <a:ext cx="10902819" cy="4454676"/>
          </a:xfrm>
          <a:solidFill>
            <a:schemeClr val="tx1"/>
          </a:solidFill>
        </p:spPr>
        <p:txBody>
          <a:bodyPr>
            <a:normAutofit/>
          </a:bodyPr>
          <a:lstStyle/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Example Implementation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8EFBAF-954E-BF0C-1B3A-4159475B0821}"/>
              </a:ext>
            </a:extLst>
          </p:cNvPr>
          <p:cNvSpPr/>
          <p:nvPr/>
        </p:nvSpPr>
        <p:spPr>
          <a:xfrm>
            <a:off x="2705878" y="2313992"/>
            <a:ext cx="1707502" cy="139959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Apache Webserver port 443</a:t>
            </a:r>
          </a:p>
          <a:p>
            <a:pPr algn="ctr"/>
            <a:r>
              <a:rPr lang="en-US" dirty="0"/>
              <a:t>Encrypted</a:t>
            </a:r>
          </a:p>
          <a:p>
            <a:pPr algn="ctr"/>
            <a:r>
              <a:rPr lang="en-US" dirty="0"/>
              <a:t>Traffic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F56B2D-E667-E0BE-2222-5994A2515DA2}"/>
              </a:ext>
            </a:extLst>
          </p:cNvPr>
          <p:cNvSpPr txBox="1"/>
          <p:nvPr/>
        </p:nvSpPr>
        <p:spPr>
          <a:xfrm>
            <a:off x="2558418" y="3761825"/>
            <a:ext cx="21812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Only one open Internet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TLS port and TLS Certificate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for all </a:t>
            </a:r>
            <a:r>
              <a:rPr lang="en-US" sz="1400" dirty="0" err="1">
                <a:solidFill>
                  <a:srgbClr val="FF0000"/>
                </a:solidFill>
              </a:rPr>
              <a:t>ZTBouncer</a:t>
            </a:r>
            <a:r>
              <a:rPr lang="en-US" sz="1400" dirty="0">
                <a:solidFill>
                  <a:srgbClr val="FF0000"/>
                </a:solidFill>
              </a:rPr>
              <a:t> Gateway 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access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AC68B46-9A32-BCB0-F93B-A8D1DFCF3050}"/>
              </a:ext>
            </a:extLst>
          </p:cNvPr>
          <p:cNvSpPr/>
          <p:nvPr/>
        </p:nvSpPr>
        <p:spPr>
          <a:xfrm>
            <a:off x="9246638" y="1754161"/>
            <a:ext cx="1063690" cy="793102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REST API Resource A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D060070-6B8B-A253-0B71-E6A25C867FE5}"/>
              </a:ext>
            </a:extLst>
          </p:cNvPr>
          <p:cNvSpPr/>
          <p:nvPr/>
        </p:nvSpPr>
        <p:spPr>
          <a:xfrm>
            <a:off x="9246638" y="2709853"/>
            <a:ext cx="1063690" cy="793102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REST API Resource </a:t>
            </a:r>
          </a:p>
          <a:p>
            <a:pPr algn="ctr"/>
            <a:r>
              <a:rPr lang="en-US" sz="1400" dirty="0"/>
              <a:t>B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11E4F27-316A-96A5-C835-CAD6CDC00406}"/>
              </a:ext>
            </a:extLst>
          </p:cNvPr>
          <p:cNvSpPr/>
          <p:nvPr/>
        </p:nvSpPr>
        <p:spPr>
          <a:xfrm>
            <a:off x="9246638" y="3646015"/>
            <a:ext cx="1063690" cy="793102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REST API Resource </a:t>
            </a:r>
          </a:p>
          <a:p>
            <a:pPr algn="ctr"/>
            <a:r>
              <a:rPr lang="en-US" sz="1400" dirty="0"/>
              <a:t>C</a:t>
            </a:r>
          </a:p>
        </p:txBody>
      </p:sp>
      <p:sp>
        <p:nvSpPr>
          <p:cNvPr id="9" name="Rectangle: Beveled 8">
            <a:extLst>
              <a:ext uri="{FF2B5EF4-FFF2-40B4-BE49-F238E27FC236}">
                <a16:creationId xmlns:a16="http://schemas.microsoft.com/office/drawing/2014/main" id="{BDEDED39-82DC-E4F9-346F-FC63F2DA9F00}"/>
              </a:ext>
            </a:extLst>
          </p:cNvPr>
          <p:cNvSpPr/>
          <p:nvPr/>
        </p:nvSpPr>
        <p:spPr>
          <a:xfrm>
            <a:off x="5999583" y="1796134"/>
            <a:ext cx="1324947" cy="764420"/>
          </a:xfrm>
          <a:prstGeom prst="bevel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ZTBouncer</a:t>
            </a:r>
            <a:r>
              <a:rPr lang="en-US" sz="1200" dirty="0"/>
              <a:t> A 8080</a:t>
            </a:r>
          </a:p>
        </p:txBody>
      </p:sp>
      <p:sp>
        <p:nvSpPr>
          <p:cNvPr id="10" name="Rectangle: Beveled 9">
            <a:extLst>
              <a:ext uri="{FF2B5EF4-FFF2-40B4-BE49-F238E27FC236}">
                <a16:creationId xmlns:a16="http://schemas.microsoft.com/office/drawing/2014/main" id="{B2F10302-9427-D5A9-B82F-064244A07F1C}"/>
              </a:ext>
            </a:extLst>
          </p:cNvPr>
          <p:cNvSpPr/>
          <p:nvPr/>
        </p:nvSpPr>
        <p:spPr>
          <a:xfrm>
            <a:off x="5999583" y="2706558"/>
            <a:ext cx="1324947" cy="764420"/>
          </a:xfrm>
          <a:prstGeom prst="bevel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ZTBouncer</a:t>
            </a:r>
            <a:r>
              <a:rPr lang="en-US" sz="1200" dirty="0"/>
              <a:t> B 8081</a:t>
            </a:r>
          </a:p>
        </p:txBody>
      </p:sp>
      <p:sp>
        <p:nvSpPr>
          <p:cNvPr id="11" name="Rectangle: Beveled 10">
            <a:extLst>
              <a:ext uri="{FF2B5EF4-FFF2-40B4-BE49-F238E27FC236}">
                <a16:creationId xmlns:a16="http://schemas.microsoft.com/office/drawing/2014/main" id="{5F30CF7D-0A0E-E199-9CF0-5E1CF9569A0F}"/>
              </a:ext>
            </a:extLst>
          </p:cNvPr>
          <p:cNvSpPr/>
          <p:nvPr/>
        </p:nvSpPr>
        <p:spPr>
          <a:xfrm>
            <a:off x="5999583" y="3616982"/>
            <a:ext cx="1324947" cy="764420"/>
          </a:xfrm>
          <a:prstGeom prst="bevel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ZTBouncer</a:t>
            </a:r>
            <a:r>
              <a:rPr lang="en-US" sz="1200" dirty="0"/>
              <a:t> C 8082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976C245-51F4-F976-96A2-D70617EB989B}"/>
              </a:ext>
            </a:extLst>
          </p:cNvPr>
          <p:cNvSpPr/>
          <p:nvPr/>
        </p:nvSpPr>
        <p:spPr>
          <a:xfrm>
            <a:off x="1035698" y="1604856"/>
            <a:ext cx="914400" cy="914400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ZT User</a:t>
            </a:r>
          </a:p>
          <a:p>
            <a:pPr algn="ctr"/>
            <a:r>
              <a:rPr lang="en-US" sz="1100" dirty="0" err="1">
                <a:solidFill>
                  <a:schemeClr val="bg1"/>
                </a:solidFill>
              </a:rPr>
              <a:t>Ztdnaid</a:t>
            </a:r>
            <a:r>
              <a:rPr lang="en-US" sz="1100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597D39B-98CE-B48B-4F08-F59D666E185E}"/>
              </a:ext>
            </a:extLst>
          </p:cNvPr>
          <p:cNvSpPr/>
          <p:nvPr/>
        </p:nvSpPr>
        <p:spPr>
          <a:xfrm>
            <a:off x="1029477" y="2690314"/>
            <a:ext cx="914400" cy="9144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ZT User</a:t>
            </a:r>
          </a:p>
          <a:p>
            <a:pPr algn="ctr"/>
            <a:r>
              <a:rPr lang="en-US" sz="1100" dirty="0" err="1">
                <a:solidFill>
                  <a:schemeClr val="bg1"/>
                </a:solidFill>
              </a:rPr>
              <a:t>Ztdnaid</a:t>
            </a:r>
            <a:r>
              <a:rPr lang="en-US" sz="1100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DFEAF08-C56F-D064-854A-71A31EB7BB36}"/>
              </a:ext>
            </a:extLst>
          </p:cNvPr>
          <p:cNvSpPr/>
          <p:nvPr/>
        </p:nvSpPr>
        <p:spPr>
          <a:xfrm>
            <a:off x="1023256" y="3775772"/>
            <a:ext cx="914400" cy="914400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ZT User</a:t>
            </a:r>
          </a:p>
          <a:p>
            <a:pPr algn="ctr"/>
            <a:r>
              <a:rPr lang="en-US" sz="1100" dirty="0" err="1">
                <a:solidFill>
                  <a:schemeClr val="bg1"/>
                </a:solidFill>
              </a:rPr>
              <a:t>Ztdnaid</a:t>
            </a:r>
            <a:r>
              <a:rPr lang="en-US" sz="1100" dirty="0">
                <a:solidFill>
                  <a:schemeClr val="bg1"/>
                </a:solidFill>
              </a:rPr>
              <a:t> 3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E240534-DBA3-F6FD-BE4D-04383A9C7009}"/>
              </a:ext>
            </a:extLst>
          </p:cNvPr>
          <p:cNvCxnSpPr>
            <a:stCxn id="12" idx="6"/>
          </p:cNvCxnSpPr>
          <p:nvPr/>
        </p:nvCxnSpPr>
        <p:spPr>
          <a:xfrm>
            <a:off x="1950098" y="2062056"/>
            <a:ext cx="755780" cy="358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AA59202-A689-590D-AEAE-3AFDD5144ACE}"/>
              </a:ext>
            </a:extLst>
          </p:cNvPr>
          <p:cNvCxnSpPr>
            <a:endCxn id="4" idx="1"/>
          </p:cNvCxnSpPr>
          <p:nvPr/>
        </p:nvCxnSpPr>
        <p:spPr>
          <a:xfrm flipV="1">
            <a:off x="1950098" y="3013788"/>
            <a:ext cx="755780" cy="185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A219BBF-0682-24FD-67C2-B5499EA65BE6}"/>
              </a:ext>
            </a:extLst>
          </p:cNvPr>
          <p:cNvCxnSpPr>
            <a:cxnSpLocks/>
          </p:cNvCxnSpPr>
          <p:nvPr/>
        </p:nvCxnSpPr>
        <p:spPr>
          <a:xfrm flipV="1">
            <a:off x="1897221" y="3626161"/>
            <a:ext cx="808657" cy="454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9F9E76D-E2C6-12DE-16A7-6E5DD2C43181}"/>
              </a:ext>
            </a:extLst>
          </p:cNvPr>
          <p:cNvSpPr txBox="1"/>
          <p:nvPr/>
        </p:nvSpPr>
        <p:spPr>
          <a:xfrm>
            <a:off x="1922554" y="1555908"/>
            <a:ext cx="1566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MUST present </a:t>
            </a:r>
            <a:r>
              <a:rPr lang="en-US" sz="1200" dirty="0" err="1">
                <a:solidFill>
                  <a:schemeClr val="bg1"/>
                </a:solidFill>
              </a:rPr>
              <a:t>ztdnaid</a:t>
            </a:r>
            <a:endParaRPr lang="en-US" sz="1200" dirty="0">
              <a:solidFill>
                <a:schemeClr val="bg1"/>
              </a:solidFill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To Apache/</a:t>
            </a:r>
            <a:r>
              <a:rPr lang="en-US" sz="1200" dirty="0" err="1">
                <a:solidFill>
                  <a:schemeClr val="bg1"/>
                </a:solidFill>
              </a:rPr>
              <a:t>ZTBouncer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9B40744-DB7F-D725-8E86-1F88968337B7}"/>
              </a:ext>
            </a:extLst>
          </p:cNvPr>
          <p:cNvCxnSpPr/>
          <p:nvPr/>
        </p:nvCxnSpPr>
        <p:spPr>
          <a:xfrm flipV="1">
            <a:off x="4413380" y="2313992"/>
            <a:ext cx="1586203" cy="3763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D866165-2A87-29D6-AE4E-2F97DB349B5E}"/>
              </a:ext>
            </a:extLst>
          </p:cNvPr>
          <p:cNvCxnSpPr>
            <a:cxnSpLocks/>
            <a:endCxn id="11" idx="4"/>
          </p:cNvCxnSpPr>
          <p:nvPr/>
        </p:nvCxnSpPr>
        <p:spPr>
          <a:xfrm>
            <a:off x="4413379" y="3240465"/>
            <a:ext cx="1586204" cy="758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6EEB640-8E25-248C-0236-8C876172DB36}"/>
              </a:ext>
            </a:extLst>
          </p:cNvPr>
          <p:cNvCxnSpPr>
            <a:stCxn id="4" idx="3"/>
          </p:cNvCxnSpPr>
          <p:nvPr/>
        </p:nvCxnSpPr>
        <p:spPr>
          <a:xfrm>
            <a:off x="4413380" y="3013788"/>
            <a:ext cx="15862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owchart: Predefined Process 27">
            <a:extLst>
              <a:ext uri="{FF2B5EF4-FFF2-40B4-BE49-F238E27FC236}">
                <a16:creationId xmlns:a16="http://schemas.microsoft.com/office/drawing/2014/main" id="{6CD6DB69-8790-8F9D-B1D1-440DDBCEDAA8}"/>
              </a:ext>
            </a:extLst>
          </p:cNvPr>
          <p:cNvSpPr/>
          <p:nvPr/>
        </p:nvSpPr>
        <p:spPr>
          <a:xfrm>
            <a:off x="7128588" y="4772547"/>
            <a:ext cx="1324947" cy="764420"/>
          </a:xfrm>
          <a:prstGeom prst="flowChartPredefined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SAG-CTR Trust Registry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6D82B5E-0A6A-20B2-19FE-F32AC829ED08}"/>
              </a:ext>
            </a:extLst>
          </p:cNvPr>
          <p:cNvCxnSpPr/>
          <p:nvPr/>
        </p:nvCxnSpPr>
        <p:spPr>
          <a:xfrm>
            <a:off x="7324530" y="4381402"/>
            <a:ext cx="0" cy="3718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71E13CC-14FF-472A-7243-7E959E9CA3E8}"/>
              </a:ext>
            </a:extLst>
          </p:cNvPr>
          <p:cNvCxnSpPr>
            <a:cxnSpLocks/>
          </p:cNvCxnSpPr>
          <p:nvPr/>
        </p:nvCxnSpPr>
        <p:spPr>
          <a:xfrm>
            <a:off x="7318309" y="3470978"/>
            <a:ext cx="155511" cy="13015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B4158F2-7A0D-6CE2-0E02-47931404964A}"/>
              </a:ext>
            </a:extLst>
          </p:cNvPr>
          <p:cNvCxnSpPr>
            <a:cxnSpLocks/>
          </p:cNvCxnSpPr>
          <p:nvPr/>
        </p:nvCxnSpPr>
        <p:spPr>
          <a:xfrm>
            <a:off x="7312088" y="2560554"/>
            <a:ext cx="273698" cy="2211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6E7110E-EAA5-2B0B-8094-CAAB2D6EF5F8}"/>
              </a:ext>
            </a:extLst>
          </p:cNvPr>
          <p:cNvSpPr txBox="1"/>
          <p:nvPr/>
        </p:nvSpPr>
        <p:spPr>
          <a:xfrm>
            <a:off x="7492954" y="4440580"/>
            <a:ext cx="18954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VERIFY ZTDNAID TRUST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D7D4E32-2911-135A-A49A-00392DBBF876}"/>
              </a:ext>
            </a:extLst>
          </p:cNvPr>
          <p:cNvCxnSpPr>
            <a:endCxn id="6" idx="1"/>
          </p:cNvCxnSpPr>
          <p:nvPr/>
        </p:nvCxnSpPr>
        <p:spPr>
          <a:xfrm flipV="1">
            <a:off x="7324530" y="2150712"/>
            <a:ext cx="1922108" cy="2763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CA95DEB-6309-8569-8EC7-1D0F97DAEC13}"/>
              </a:ext>
            </a:extLst>
          </p:cNvPr>
          <p:cNvCxnSpPr/>
          <p:nvPr/>
        </p:nvCxnSpPr>
        <p:spPr>
          <a:xfrm flipV="1">
            <a:off x="7336968" y="3086880"/>
            <a:ext cx="1922108" cy="2763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1231F795-82DF-C0AC-739B-523AA64B20A5}"/>
              </a:ext>
            </a:extLst>
          </p:cNvPr>
          <p:cNvCxnSpPr/>
          <p:nvPr/>
        </p:nvCxnSpPr>
        <p:spPr>
          <a:xfrm flipV="1">
            <a:off x="7349406" y="4023048"/>
            <a:ext cx="1922108" cy="2763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15B2152-99C6-00A5-A914-FA927BE389DC}"/>
              </a:ext>
            </a:extLst>
          </p:cNvPr>
          <p:cNvSpPr txBox="1"/>
          <p:nvPr/>
        </p:nvSpPr>
        <p:spPr>
          <a:xfrm>
            <a:off x="7430630" y="1342869"/>
            <a:ext cx="167917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ONLY TRUSTED 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ZTDNAIDs ALLOWED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TO PASS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004E62-8124-6378-E22E-01DF0E3407E7}"/>
              </a:ext>
            </a:extLst>
          </p:cNvPr>
          <p:cNvSpPr txBox="1"/>
          <p:nvPr/>
        </p:nvSpPr>
        <p:spPr>
          <a:xfrm>
            <a:off x="4460480" y="2164528"/>
            <a:ext cx="14766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Configured for </a:t>
            </a:r>
            <a:r>
              <a:rPr lang="en-US" sz="900" dirty="0" err="1">
                <a:solidFill>
                  <a:schemeClr val="bg1"/>
                </a:solidFill>
              </a:rPr>
              <a:t>url</a:t>
            </a:r>
            <a:r>
              <a:rPr lang="en-US" sz="900" dirty="0">
                <a:solidFill>
                  <a:schemeClr val="bg1"/>
                </a:solidFill>
              </a:rPr>
              <a:t> pass thru</a:t>
            </a:r>
          </a:p>
        </p:txBody>
      </p:sp>
    </p:spTree>
    <p:extLst>
      <p:ext uri="{BB962C8B-B14F-4D97-AF65-F5344CB8AC3E}">
        <p14:creationId xmlns:p14="http://schemas.microsoft.com/office/powerpoint/2010/main" val="3866740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7E55C-1426-BDE1-857D-22070CFB4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Caveats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EE010-B04B-DACD-00EC-4D602398DA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All website content MUST use relative URL’s in order to work with </a:t>
            </a:r>
            <a:r>
              <a:rPr lang="en-US" dirty="0" err="1"/>
              <a:t>ZTBouncer</a:t>
            </a:r>
            <a:r>
              <a:rPr lang="en-US" dirty="0"/>
              <a:t> Gateway products</a:t>
            </a:r>
          </a:p>
          <a:p>
            <a:r>
              <a:rPr lang="en-US" dirty="0" err="1"/>
              <a:t>ZTBouncer</a:t>
            </a:r>
            <a:r>
              <a:rPr lang="en-US" dirty="0"/>
              <a:t> maintains a list of trusted </a:t>
            </a:r>
            <a:r>
              <a:rPr lang="en-US" dirty="0" err="1"/>
              <a:t>ztdnaids</a:t>
            </a:r>
            <a:r>
              <a:rPr lang="en-US" dirty="0"/>
              <a:t> in the event of a network failure accessing SAG-CTR; verification is performed against this list of trusted </a:t>
            </a:r>
            <a:r>
              <a:rPr lang="en-US" dirty="0" err="1"/>
              <a:t>ztdnaids</a:t>
            </a:r>
            <a:r>
              <a:rPr lang="en-US" dirty="0"/>
              <a:t> when SAG-CTR network failures occur</a:t>
            </a:r>
          </a:p>
          <a:p>
            <a:r>
              <a:rPr lang="en-US" dirty="0" err="1"/>
              <a:t>ZTBouncer</a:t>
            </a:r>
            <a:r>
              <a:rPr lang="en-US" dirty="0"/>
              <a:t> processes should run behind a website product, like Apache httpd, where SSL/TLS certificates apply to all </a:t>
            </a:r>
            <a:r>
              <a:rPr lang="en-US" dirty="0" err="1"/>
              <a:t>ZTBouncer</a:t>
            </a:r>
            <a:r>
              <a:rPr lang="en-US" dirty="0"/>
              <a:t> Gateway processes and access</a:t>
            </a:r>
          </a:p>
          <a:p>
            <a:pPr lvl="1"/>
            <a:r>
              <a:rPr lang="en-US" dirty="0" err="1"/>
              <a:t>ZTBouncer</a:t>
            </a:r>
            <a:r>
              <a:rPr lang="en-US" dirty="0"/>
              <a:t> Gateway is configured as an Apache pass through to the running </a:t>
            </a:r>
            <a:r>
              <a:rPr lang="en-US" dirty="0" err="1"/>
              <a:t>ZTBouncer</a:t>
            </a:r>
            <a:r>
              <a:rPr lang="en-US" dirty="0"/>
              <a:t> Gateway process running on its designated port, i.e. 8080 on the same host as the Apache httpd Server</a:t>
            </a:r>
          </a:p>
          <a:p>
            <a:r>
              <a:rPr lang="en-US" dirty="0"/>
              <a:t>Informational Posting Website SHOULD only allow connections from the </a:t>
            </a:r>
            <a:r>
              <a:rPr lang="en-US" dirty="0" err="1"/>
              <a:t>ZTBouncer</a:t>
            </a:r>
            <a:r>
              <a:rPr lang="en-US" dirty="0"/>
              <a:t> Gateway IP address, all others are denied to control usage</a:t>
            </a:r>
          </a:p>
          <a:p>
            <a:r>
              <a:rPr lang="en-US" dirty="0"/>
              <a:t>One hour to setup </a:t>
            </a:r>
            <a:r>
              <a:rPr lang="en-US" dirty="0" err="1"/>
              <a:t>ZTBouncer</a:t>
            </a:r>
            <a:r>
              <a:rPr lang="en-US" dirty="0"/>
              <a:t> Gateway in front of Informational Posting Website, PLUS</a:t>
            </a:r>
          </a:p>
          <a:p>
            <a:pPr lvl="1"/>
            <a:r>
              <a:rPr lang="en-US" dirty="0"/>
              <a:t>Customer setup (varies by customer)</a:t>
            </a:r>
          </a:p>
          <a:p>
            <a:pPr lvl="1"/>
            <a:r>
              <a:rPr lang="en-US" dirty="0"/>
              <a:t>ZTENTID, ZTRESID, ZTBOND DDR data risk assessment and registration into SAG-CTR (varies by customer)</a:t>
            </a:r>
          </a:p>
          <a:p>
            <a:pPr lvl="1"/>
            <a:r>
              <a:rPr lang="en-US" dirty="0"/>
              <a:t>Testing access, less than 30 seconds</a:t>
            </a:r>
          </a:p>
        </p:txBody>
      </p:sp>
    </p:spTree>
    <p:extLst>
      <p:ext uri="{BB962C8B-B14F-4D97-AF65-F5344CB8AC3E}">
        <p14:creationId xmlns:p14="http://schemas.microsoft.com/office/powerpoint/2010/main" val="1336205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63FBA-8343-10D7-B1C0-2697D1D3C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Traffic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F88FC-3DAF-438C-66C6-B8BF6A1FC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Business Cyber Guardian </a:t>
            </a:r>
            <a:r>
              <a:rPr lang="en-US" dirty="0" err="1"/>
              <a:t>ZTBouncer</a:t>
            </a:r>
            <a:r>
              <a:rPr lang="en-US" dirty="0"/>
              <a:t> for REST API’s is a Zero Trust Gateway protecting HTTP REST API’s from unwanted traffic and control (throttle) traffic based on a Zero Trust Identifier (</a:t>
            </a:r>
            <a:r>
              <a:rPr lang="en-US" dirty="0" err="1"/>
              <a:t>ztdnaid</a:t>
            </a:r>
            <a:r>
              <a:rPr lang="en-US" dirty="0"/>
              <a:t>)</a:t>
            </a:r>
          </a:p>
          <a:p>
            <a:r>
              <a:rPr lang="en-US" dirty="0"/>
              <a:t>How does the </a:t>
            </a:r>
            <a:r>
              <a:rPr lang="en-US" dirty="0" err="1"/>
              <a:t>ZTBouncer</a:t>
            </a:r>
            <a:r>
              <a:rPr lang="en-US" dirty="0"/>
              <a:t> Gateway for REST Work:</a:t>
            </a:r>
          </a:p>
          <a:p>
            <a:pPr lvl="1"/>
            <a:r>
              <a:rPr lang="en-US" dirty="0"/>
              <a:t>Implements NIST Zero Trust Gateway Architecture (SP 800-207)</a:t>
            </a:r>
          </a:p>
          <a:p>
            <a:pPr lvl="1"/>
            <a:r>
              <a:rPr lang="en-US" dirty="0"/>
              <a:t>Runs as a process in front of the web server REST </a:t>
            </a:r>
            <a:r>
              <a:rPr lang="en-US" dirty="0" err="1"/>
              <a:t>api’s</a:t>
            </a:r>
            <a:endParaRPr lang="en-US" dirty="0"/>
          </a:p>
          <a:p>
            <a:pPr lvl="1"/>
            <a:r>
              <a:rPr lang="en-US" dirty="0"/>
              <a:t>Performs a zero trust check on a declared identity (</a:t>
            </a:r>
            <a:r>
              <a:rPr lang="en-US" dirty="0" err="1">
                <a:hlinkClick r:id="rId2"/>
              </a:rPr>
              <a:t>ztdnaid</a:t>
            </a:r>
            <a:r>
              <a:rPr lang="en-US" dirty="0"/>
              <a:t>) supplied by the caller as a query string parameter</a:t>
            </a:r>
          </a:p>
          <a:p>
            <a:pPr lvl="1"/>
            <a:r>
              <a:rPr lang="en-US" dirty="0"/>
              <a:t>Block parties that have not registered for access to the REST API website</a:t>
            </a:r>
          </a:p>
          <a:p>
            <a:pPr lvl="1"/>
            <a:r>
              <a:rPr lang="en-US" dirty="0"/>
              <a:t>Throttles user activity by </a:t>
            </a:r>
            <a:r>
              <a:rPr lang="en-US" dirty="0" err="1">
                <a:hlinkClick r:id="rId2"/>
              </a:rPr>
              <a:t>ztdnaid</a:t>
            </a:r>
            <a:r>
              <a:rPr lang="en-US" dirty="0"/>
              <a:t> using a maximum call rate factor, i.e. 5 calls in 5 minutes, adjustable in </a:t>
            </a:r>
            <a:r>
              <a:rPr lang="en-US" dirty="0" err="1"/>
              <a:t>ZTBouncer</a:t>
            </a:r>
            <a:r>
              <a:rPr lang="en-US" dirty="0"/>
              <a:t> properties file</a:t>
            </a:r>
          </a:p>
          <a:p>
            <a:pPr lvl="1"/>
            <a:r>
              <a:rPr lang="en-US" dirty="0"/>
              <a:t>Logging of all access requests, both trusted and untrusted attempts, suitable for SIEM input</a:t>
            </a:r>
          </a:p>
          <a:p>
            <a:pPr lvl="1"/>
            <a:r>
              <a:rPr lang="en-US" dirty="0"/>
              <a:t>Can disable access for a specific </a:t>
            </a:r>
            <a:r>
              <a:rPr lang="en-US" dirty="0" err="1">
                <a:hlinkClick r:id="rId2"/>
              </a:rPr>
              <a:t>ztdnaid</a:t>
            </a:r>
            <a:r>
              <a:rPr lang="en-US" dirty="0"/>
              <a:t> within seconds when trusted parties change</a:t>
            </a:r>
          </a:p>
        </p:txBody>
      </p:sp>
    </p:spTree>
    <p:extLst>
      <p:ext uri="{BB962C8B-B14F-4D97-AF65-F5344CB8AC3E}">
        <p14:creationId xmlns:p14="http://schemas.microsoft.com/office/powerpoint/2010/main" val="3725210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07A23-172E-1E24-CF3F-6D89F0DDE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24119"/>
            <a:ext cx="10131425" cy="995082"/>
          </a:xfrm>
        </p:spPr>
        <p:txBody>
          <a:bodyPr/>
          <a:lstStyle/>
          <a:p>
            <a:r>
              <a:rPr lang="en-US" dirty="0"/>
              <a:t>Example DDR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89EE7-8F20-3B69-6CC5-041CB6DDA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48115"/>
            <a:ext cx="10131425" cy="47423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ZTENTID DDR (Informational Posting Users) data examples, contains three concatenated string components separated by a delimiter:</a:t>
            </a:r>
          </a:p>
          <a:p>
            <a:pPr lvl="1"/>
            <a:r>
              <a:rPr lang="en-US" dirty="0"/>
              <a:t>Owner Name (i.e. Pipeline Legal Name operating Information Posting Website)</a:t>
            </a:r>
          </a:p>
          <a:p>
            <a:pPr lvl="1"/>
            <a:r>
              <a:rPr lang="en-US" dirty="0"/>
              <a:t>Subject Name identifier</a:t>
            </a:r>
          </a:p>
          <a:p>
            <a:pPr lvl="1"/>
            <a:r>
              <a:rPr lang="en-US" dirty="0"/>
              <a:t>Unique identifier assigned to subject name (easy to remember PIN CODE)</a:t>
            </a:r>
          </a:p>
          <a:p>
            <a:pPr lvl="1"/>
            <a:r>
              <a:rPr lang="en-US" dirty="0"/>
              <a:t>Example DDR data using / delimiter: </a:t>
            </a:r>
          </a:p>
          <a:p>
            <a:pPr marL="914400" lvl="2" indent="0">
              <a:buNone/>
            </a:pPr>
            <a:r>
              <a:rPr lang="en-US" dirty="0"/>
              <a:t>Snowboard Pipeline/</a:t>
            </a:r>
            <a:r>
              <a:rPr lang="en-US" dirty="0" err="1"/>
              <a:t>BCG:Dick</a:t>
            </a:r>
            <a:r>
              <a:rPr lang="en-US" dirty="0"/>
              <a:t> Brooks/570126254378</a:t>
            </a:r>
          </a:p>
          <a:p>
            <a:r>
              <a:rPr lang="en-US" dirty="0"/>
              <a:t>ZTRESID (Informational Posting Website) data</a:t>
            </a:r>
          </a:p>
          <a:p>
            <a:pPr lvl="1"/>
            <a:r>
              <a:rPr lang="en-US" dirty="0"/>
              <a:t>Zero Trust Domain Identifier(i.e. FQDN of website hosting Information Posting data)</a:t>
            </a:r>
          </a:p>
          <a:p>
            <a:pPr lvl="1"/>
            <a:r>
              <a:rPr lang="en-US" dirty="0"/>
              <a:t>Resource Name identifier</a:t>
            </a:r>
          </a:p>
          <a:p>
            <a:pPr lvl="1"/>
            <a:r>
              <a:rPr lang="en-US" dirty="0"/>
              <a:t>Unique identifier assigned to Resource (easy to remember PIN CODE)</a:t>
            </a:r>
          </a:p>
          <a:p>
            <a:pPr lvl="1"/>
            <a:r>
              <a:rPr lang="en-US" dirty="0"/>
              <a:t>Example DDR data (note different delimiter ; due to URL): </a:t>
            </a:r>
          </a:p>
          <a:p>
            <a:pPr marL="914400" lvl="2" indent="0">
              <a:buNone/>
            </a:pPr>
            <a:r>
              <a:rPr lang="en-US" dirty="0" err="1"/>
              <a:t>Snowboardpipeline.com;SnowBoard</a:t>
            </a:r>
            <a:r>
              <a:rPr lang="en-US" dirty="0"/>
              <a:t> </a:t>
            </a:r>
            <a:r>
              <a:rPr lang="en-US" dirty="0" err="1"/>
              <a:t>Pipleline</a:t>
            </a:r>
            <a:r>
              <a:rPr lang="en-US" dirty="0"/>
              <a:t> Informational Posting Website; </a:t>
            </a:r>
            <a:r>
              <a:rPr lang="en-US" dirty="0">
                <a:hlinkClick r:id="rId2"/>
              </a:rPr>
              <a:t>https://ipw.snowboardpipeline.com/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832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4404D-50B8-48DD-F239-74F4E7767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ZTBOND DDR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3FC0D0-23EB-9C8A-1F32-18D845CE8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ZTBOND Authorizing an Entity ZTENTID to Access a Resource ZTRESID</a:t>
            </a:r>
          </a:p>
          <a:p>
            <a:pPr lvl="1"/>
            <a:r>
              <a:rPr lang="en-US" dirty="0"/>
              <a:t>Zero Trust Domain Identifier(MUST MATCH properties file "</a:t>
            </a:r>
            <a:r>
              <a:rPr lang="en-US" dirty="0" err="1"/>
              <a:t>ZeroTrustDomain</a:t>
            </a:r>
            <a:r>
              <a:rPr lang="en-US" dirty="0"/>
              <a:t>": </a:t>
            </a:r>
          </a:p>
          <a:p>
            <a:pPr lvl="1"/>
            <a:r>
              <a:rPr lang="en-US" dirty="0"/>
              <a:t>Entity ZTENTID</a:t>
            </a:r>
          </a:p>
          <a:p>
            <a:pPr lvl="1"/>
            <a:r>
              <a:rPr lang="en-US" dirty="0"/>
              <a:t>Resource ZTRESID</a:t>
            </a:r>
          </a:p>
          <a:p>
            <a:pPr lvl="1"/>
            <a:r>
              <a:rPr lang="en-US" dirty="0"/>
              <a:t>Example DDR data (using ,  delimiter ;  MUST match delimiter in properties file): </a:t>
            </a:r>
          </a:p>
          <a:p>
            <a:pPr marL="914400" lvl="2" indent="0">
              <a:buNone/>
            </a:pPr>
            <a:r>
              <a:rPr lang="en-US" dirty="0"/>
              <a:t>SnowboardPipeline.com, 03DAABB80DFC7FB83E3826B7B306CBA85E80F6A5E6FFF6801D60BF1DC9B976F5, 9BB7722139562FA03129A4016C6FE08F336D38B6C1E5D8B63E3B9254513E2977</a:t>
            </a:r>
          </a:p>
        </p:txBody>
      </p:sp>
    </p:spTree>
    <p:extLst>
      <p:ext uri="{BB962C8B-B14F-4D97-AF65-F5344CB8AC3E}">
        <p14:creationId xmlns:p14="http://schemas.microsoft.com/office/powerpoint/2010/main" val="302175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66881-0C3C-4474-01F2-868FC2FED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NIST Architecture – </a:t>
            </a:r>
            <a:r>
              <a:rPr lang="en-US" dirty="0" err="1"/>
              <a:t>ZTBouncer</a:t>
            </a:r>
            <a:r>
              <a:rPr lang="en-US" dirty="0"/>
              <a:t> Implementation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7919EE-944E-0E90-8DBA-82D4914B54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910" y="1766581"/>
            <a:ext cx="8225589" cy="451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Left 3">
            <a:extLst>
              <a:ext uri="{FF2B5EF4-FFF2-40B4-BE49-F238E27FC236}">
                <a16:creationId xmlns:a16="http://schemas.microsoft.com/office/drawing/2014/main" id="{1A926382-870E-1EDD-B631-6891EB0F3757}"/>
              </a:ext>
            </a:extLst>
          </p:cNvPr>
          <p:cNvSpPr/>
          <p:nvPr/>
        </p:nvSpPr>
        <p:spPr>
          <a:xfrm>
            <a:off x="8686797" y="3433485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IPW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12BDFB04-53D5-2CB2-0B8C-05D7B608A6B1}"/>
              </a:ext>
            </a:extLst>
          </p:cNvPr>
          <p:cNvSpPr/>
          <p:nvPr/>
        </p:nvSpPr>
        <p:spPr>
          <a:xfrm rot="20436675">
            <a:off x="6219508" y="3929205"/>
            <a:ext cx="1645651" cy="484632"/>
          </a:xfrm>
          <a:prstGeom prst="rightArrow">
            <a:avLst>
              <a:gd name="adj1" fmla="val 35202"/>
              <a:gd name="adj2" fmla="val 3024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ZTBouncer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88055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DEBE-D5C1-5825-E97C-B8A037B7C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70330"/>
            <a:ext cx="10131425" cy="1264023"/>
          </a:xfrm>
        </p:spPr>
        <p:txBody>
          <a:bodyPr/>
          <a:lstStyle/>
          <a:p>
            <a:r>
              <a:rPr lang="en-US" dirty="0"/>
              <a:t>Required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0F760-867C-61A6-1C54-57AF40055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156447"/>
            <a:ext cx="10131425" cy="5029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Registration Policy Owner – Snowboard Pipeline Company</a:t>
            </a:r>
          </a:p>
          <a:p>
            <a:pPr lvl="1"/>
            <a:r>
              <a:rPr lang="en-US" dirty="0"/>
              <a:t>Defines requirements for a ZT DNAID to be trusted and placed into SAG-CTR as a trusted object</a:t>
            </a:r>
          </a:p>
          <a:p>
            <a:pPr lvl="2"/>
            <a:r>
              <a:rPr lang="en-US" dirty="0"/>
              <a:t>ZTENTID – ZTDNAID for a named subject, i.e. remote user using DDR data</a:t>
            </a:r>
          </a:p>
          <a:p>
            <a:pPr lvl="2"/>
            <a:r>
              <a:rPr lang="en-US" dirty="0"/>
              <a:t>ZTRESID – ZTDNAID for a named Resource, i.e. Informational Posting Website using DDR data</a:t>
            </a:r>
          </a:p>
          <a:p>
            <a:pPr lvl="2"/>
            <a:r>
              <a:rPr lang="en-US" dirty="0"/>
              <a:t>ZTBOND – Authorizes a ZTENTID subject/entity to access a ZTRESID Resource, using DDR data</a:t>
            </a:r>
          </a:p>
          <a:p>
            <a:r>
              <a:rPr lang="en-US" dirty="0"/>
              <a:t>Authorized Risk Assessor – Individual authorized by Snowboard Pipeline to submit Trust Declarations to SAG-CTR</a:t>
            </a:r>
          </a:p>
          <a:p>
            <a:pPr lvl="1"/>
            <a:r>
              <a:rPr lang="en-US" dirty="0"/>
              <a:t>Submit risk assessment evidence data to register a ZTENDID, ZTRESID, ZTBOND</a:t>
            </a:r>
          </a:p>
          <a:p>
            <a:r>
              <a:rPr lang="en-US" dirty="0"/>
              <a:t>SAG-CTR Gatekeeper – Business Cyber Guardian </a:t>
            </a:r>
          </a:p>
          <a:p>
            <a:pPr lvl="1"/>
            <a:r>
              <a:rPr lang="en-US" dirty="0"/>
              <a:t>Enforces Snowboard Pipeline Registration Policy Owner policies by evaluating Risk Assessor evidence data against Registration Policies</a:t>
            </a:r>
          </a:p>
          <a:p>
            <a:r>
              <a:rPr lang="en-US" dirty="0"/>
              <a:t>Informational Posting Users</a:t>
            </a:r>
          </a:p>
          <a:p>
            <a:pPr lvl="1"/>
            <a:r>
              <a:rPr lang="en-US" dirty="0"/>
              <a:t>Must supply their assigned </a:t>
            </a:r>
            <a:r>
              <a:rPr lang="en-US" dirty="0" err="1"/>
              <a:t>ztdnaid</a:t>
            </a:r>
            <a:r>
              <a:rPr lang="en-US" dirty="0"/>
              <a:t> as a query string parameter to access the Informational Posting website</a:t>
            </a:r>
          </a:p>
          <a:p>
            <a:pPr lvl="1"/>
            <a:r>
              <a:rPr lang="en-US" dirty="0" err="1"/>
              <a:t>ZTBouncer</a:t>
            </a:r>
            <a:r>
              <a:rPr lang="en-US" dirty="0"/>
              <a:t> verifies that supplied </a:t>
            </a:r>
            <a:r>
              <a:rPr lang="en-US" dirty="0" err="1"/>
              <a:t>ztdnaid</a:t>
            </a:r>
            <a:r>
              <a:rPr lang="en-US" dirty="0"/>
              <a:t> is authorized in a ZTBOND record to access Snowboard Pipeline Information Posting Website</a:t>
            </a:r>
          </a:p>
          <a:p>
            <a:pPr lvl="2"/>
            <a:r>
              <a:rPr lang="en-US" dirty="0"/>
              <a:t>Failed verification results in session closure</a:t>
            </a:r>
          </a:p>
          <a:p>
            <a:pPr lvl="1"/>
            <a:r>
              <a:rPr lang="en-US" dirty="0" err="1"/>
              <a:t>ZTBouncer</a:t>
            </a:r>
            <a:r>
              <a:rPr lang="en-US" dirty="0"/>
              <a:t> enforces usage rate using “maximum calls per time window” using setting in </a:t>
            </a:r>
            <a:r>
              <a:rPr lang="en-US" dirty="0" err="1"/>
              <a:t>ZTBouncer</a:t>
            </a:r>
            <a:r>
              <a:rPr lang="en-US" dirty="0"/>
              <a:t> properties file</a:t>
            </a:r>
          </a:p>
          <a:p>
            <a:pPr lvl="2"/>
            <a:r>
              <a:rPr lang="en-US" dirty="0"/>
              <a:t>Subjects that exceed maximum call rate are rejected with a response to try later</a:t>
            </a:r>
          </a:p>
        </p:txBody>
      </p:sp>
    </p:spTree>
    <p:extLst>
      <p:ext uri="{BB962C8B-B14F-4D97-AF65-F5344CB8AC3E}">
        <p14:creationId xmlns:p14="http://schemas.microsoft.com/office/powerpoint/2010/main" val="3383287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3236E-7532-BE43-6FCF-4F7296401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ZTBouncer</a:t>
            </a:r>
            <a:r>
              <a:rPr lang="en-US" dirty="0"/>
              <a:t> Properties Rate throttling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57E3-4B5F-1E2E-A6C9-CBADE855B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{</a:t>
            </a:r>
          </a:p>
          <a:p>
            <a:r>
              <a:rPr lang="en-US" dirty="0"/>
              <a:t>    "</a:t>
            </a:r>
            <a:r>
              <a:rPr lang="en-US" dirty="0" err="1"/>
              <a:t>ZTBouncerListenPort</a:t>
            </a:r>
            <a:r>
              <a:rPr lang="en-US" dirty="0"/>
              <a:t>": 8080, - always assumes the hostname where </a:t>
            </a:r>
            <a:r>
              <a:rPr lang="en-US" dirty="0" err="1"/>
              <a:t>ZTBouncer</a:t>
            </a:r>
            <a:r>
              <a:rPr lang="en-US" dirty="0"/>
              <a:t> runs</a:t>
            </a:r>
          </a:p>
          <a:p>
            <a:r>
              <a:rPr lang="en-US" dirty="0"/>
              <a:t>    "</a:t>
            </a:r>
            <a:r>
              <a:rPr lang="en-US" dirty="0" err="1"/>
              <a:t>BackendBaseURL</a:t>
            </a:r>
            <a:r>
              <a:rPr lang="en-US" dirty="0"/>
              <a:t>": "https://ipw.snowboardpipeline.com",  - This is the informational posting website</a:t>
            </a:r>
          </a:p>
          <a:p>
            <a:r>
              <a:rPr lang="en-US" dirty="0"/>
              <a:t>    "</a:t>
            </a:r>
            <a:r>
              <a:rPr lang="en-US" dirty="0" err="1"/>
              <a:t>SAG_CTRLookupAPIURL</a:t>
            </a:r>
            <a:r>
              <a:rPr lang="en-US" dirty="0"/>
              <a:t>": "https://softwareassuranceguardian.com/</a:t>
            </a:r>
            <a:r>
              <a:rPr lang="en-US" dirty="0" err="1"/>
              <a:t>SAGCTR_inquiry</a:t>
            </a:r>
            <a:r>
              <a:rPr lang="en-US" dirty="0"/>
              <a:t>/</a:t>
            </a:r>
            <a:r>
              <a:rPr lang="en-US" dirty="0" err="1"/>
              <a:t>getZTLabel?ProductID</a:t>
            </a:r>
            <a:r>
              <a:rPr lang="en-US" dirty="0"/>
              <a:t>=",</a:t>
            </a:r>
          </a:p>
          <a:p>
            <a:r>
              <a:rPr lang="en-US" dirty="0"/>
              <a:t>    "</a:t>
            </a:r>
            <a:r>
              <a:rPr lang="en-US" dirty="0" err="1"/>
              <a:t>ZeroTrustDomain</a:t>
            </a:r>
            <a:r>
              <a:rPr lang="en-US" dirty="0"/>
              <a:t>": “&lt;REDACTED&gt;",</a:t>
            </a:r>
          </a:p>
          <a:p>
            <a:r>
              <a:rPr lang="en-US" dirty="0"/>
              <a:t>    "</a:t>
            </a:r>
            <a:r>
              <a:rPr lang="en-US" dirty="0" err="1"/>
              <a:t>HTTPResourceDNAID</a:t>
            </a:r>
            <a:r>
              <a:rPr lang="en-US" dirty="0"/>
              <a:t>": “&lt;REDACTED&gt;",</a:t>
            </a:r>
          </a:p>
          <a:p>
            <a:r>
              <a:rPr lang="en-US" dirty="0"/>
              <a:t>    "</a:t>
            </a:r>
            <a:r>
              <a:rPr lang="en-US" dirty="0" err="1"/>
              <a:t>ZTBlogname</a:t>
            </a:r>
            <a:r>
              <a:rPr lang="en-US" dirty="0"/>
              <a:t>": "ZTBouncerHTTP.log",</a:t>
            </a:r>
          </a:p>
          <a:p>
            <a:r>
              <a:rPr lang="en-US" dirty="0"/>
              <a:t>    "</a:t>
            </a:r>
            <a:r>
              <a:rPr lang="en-US" dirty="0" err="1"/>
              <a:t>CertVerify</a:t>
            </a:r>
            <a:r>
              <a:rPr lang="en-US" dirty="0"/>
              <a:t>": true,</a:t>
            </a:r>
          </a:p>
          <a:p>
            <a:r>
              <a:rPr lang="en-US" dirty="0"/>
              <a:t>    "delimiter": ",",</a:t>
            </a:r>
          </a:p>
          <a:p>
            <a:r>
              <a:rPr lang="en-US" dirty="0"/>
              <a:t>    "</a:t>
            </a:r>
            <a:r>
              <a:rPr lang="en-US" dirty="0" err="1"/>
              <a:t>ZTQueryParamName</a:t>
            </a:r>
            <a:r>
              <a:rPr lang="en-US" dirty="0"/>
              <a:t>": "</a:t>
            </a:r>
            <a:r>
              <a:rPr lang="en-US" dirty="0" err="1"/>
              <a:t>ztdnaid</a:t>
            </a:r>
            <a:r>
              <a:rPr lang="en-US" dirty="0"/>
              <a:t>",</a:t>
            </a:r>
          </a:p>
          <a:p>
            <a:r>
              <a:rPr lang="en-US" dirty="0"/>
              <a:t>	"</a:t>
            </a:r>
            <a:r>
              <a:rPr lang="en-US" dirty="0" err="1"/>
              <a:t>TimeWindow</a:t>
            </a:r>
            <a:r>
              <a:rPr lang="en-US" dirty="0"/>
              <a:t>": 1, - expressed in minutes</a:t>
            </a:r>
          </a:p>
          <a:p>
            <a:r>
              <a:rPr lang="en-US" dirty="0"/>
              <a:t>    "</a:t>
            </a:r>
            <a:r>
              <a:rPr lang="en-US" dirty="0" err="1"/>
              <a:t>MaxCallRate</a:t>
            </a:r>
            <a:r>
              <a:rPr lang="en-US" dirty="0"/>
              <a:t>": 1 – maximum number of calls allowed within </a:t>
            </a:r>
            <a:r>
              <a:rPr lang="en-US" dirty="0" err="1"/>
              <a:t>TimeWindow</a:t>
            </a:r>
            <a:r>
              <a:rPr lang="en-US" dirty="0"/>
              <a:t> minutes</a:t>
            </a:r>
          </a:p>
          <a:p>
            <a:r>
              <a:rPr lang="en-US" dirty="0"/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1536783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FA0F8-CF6C-ADE2-307B-8D7D152A2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ZTDNAID Registration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5AD69-D22D-0FBF-5152-9881C29EC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 Party identified as an authorized Risk Assessor MUST be authorized by the Registration Policy Owner, Snowboard Pipeline</a:t>
            </a:r>
          </a:p>
          <a:p>
            <a:r>
              <a:rPr lang="en-US" dirty="0"/>
              <a:t>Risk Assessor must be a valid/verified registered ZTENTID in SAG-CTR to submit trust declarations on behalf of Registration Policy Owner</a:t>
            </a:r>
          </a:p>
          <a:p>
            <a:r>
              <a:rPr lang="en-US" dirty="0"/>
              <a:t>Performs a Risk assessment over a Digital DNA Record describing the Entity/Resource/Trust BOND</a:t>
            </a:r>
          </a:p>
          <a:p>
            <a:r>
              <a:rPr lang="en-US" dirty="0"/>
              <a:t>Identifies the Label Type Declaration ID assigned to the Registration Policy Owner (Snowboard Pipeline) in evidence data</a:t>
            </a:r>
          </a:p>
          <a:p>
            <a:r>
              <a:rPr lang="en-US" dirty="0"/>
              <a:t>Identifies type of Zero Trust entry ZTENTID, ZTRESID, ZTBOND</a:t>
            </a:r>
          </a:p>
          <a:p>
            <a:r>
              <a:rPr lang="en-US" dirty="0"/>
              <a:t>Each “IPW registered user” is assigned a ZTDNAID by Snowboard Pipeline that matches a registered ZTENTID record</a:t>
            </a:r>
          </a:p>
          <a:p>
            <a:r>
              <a:rPr lang="en-US" dirty="0"/>
              <a:t>Submit data to SAG-CTR Trust Queue using a digital chain of custody protocol</a:t>
            </a:r>
          </a:p>
          <a:p>
            <a:r>
              <a:rPr lang="en-US" dirty="0"/>
              <a:t>SAG-CTR Gatekeeper assess submitted evidence data (Trust Queue entries) against Registration Owner Policies</a:t>
            </a:r>
          </a:p>
          <a:p>
            <a:pPr lvl="1"/>
            <a:r>
              <a:rPr lang="en-US" dirty="0"/>
              <a:t>Accepted entries are placed into the SAG-CTR Trust Registry as a trusted object</a:t>
            </a:r>
          </a:p>
          <a:p>
            <a:pPr lvl="1"/>
            <a:r>
              <a:rPr lang="en-US" dirty="0"/>
              <a:t>Rejected entries are recorded as rejected and are not placed into SAG-CTR</a:t>
            </a:r>
          </a:p>
          <a:p>
            <a:pPr lvl="1"/>
            <a:r>
              <a:rPr lang="en-US" dirty="0"/>
              <a:t>Risk Assessors are informed of the result using the email address on file for the </a:t>
            </a:r>
            <a:r>
              <a:rPr lang="en-US" dirty="0" err="1"/>
              <a:t>ztdnaid</a:t>
            </a:r>
            <a:r>
              <a:rPr lang="en-US" dirty="0"/>
              <a:t> associated with the Assessor</a:t>
            </a:r>
          </a:p>
        </p:txBody>
      </p:sp>
    </p:spTree>
    <p:extLst>
      <p:ext uri="{BB962C8B-B14F-4D97-AF65-F5344CB8AC3E}">
        <p14:creationId xmlns:p14="http://schemas.microsoft.com/office/powerpoint/2010/main" val="1921238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69915-9BEE-D0B8-2943-B9F0F19AF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ZTDNAID Verification Before allowing access to api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7E127-E4C4-3E29-DE1B-2CF54B76C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Informational Posting User issues a REST API call containing their </a:t>
            </a:r>
            <a:r>
              <a:rPr lang="en-US" dirty="0" err="1"/>
              <a:t>ztdnaid</a:t>
            </a:r>
            <a:r>
              <a:rPr lang="en-US" dirty="0"/>
              <a:t> as a query string parameter to the </a:t>
            </a:r>
            <a:r>
              <a:rPr lang="en-US" dirty="0" err="1"/>
              <a:t>ZTBouncer</a:t>
            </a:r>
            <a:r>
              <a:rPr lang="en-US" dirty="0"/>
              <a:t> Gateway protecting the Informational Posting Website</a:t>
            </a:r>
          </a:p>
          <a:p>
            <a:r>
              <a:rPr lang="en-US" dirty="0"/>
              <a:t>The </a:t>
            </a:r>
            <a:r>
              <a:rPr lang="en-US" dirty="0" err="1"/>
              <a:t>ZTBouncer</a:t>
            </a:r>
            <a:r>
              <a:rPr lang="en-US" dirty="0"/>
              <a:t> Gateway checks for a ZTBOND record for the users </a:t>
            </a:r>
            <a:r>
              <a:rPr lang="en-US" dirty="0" err="1"/>
              <a:t>ztdnaid</a:t>
            </a:r>
            <a:r>
              <a:rPr lang="en-US" dirty="0"/>
              <a:t> and Information Posting Web Site </a:t>
            </a:r>
            <a:r>
              <a:rPr lang="en-US" dirty="0" err="1"/>
              <a:t>ztdnaid</a:t>
            </a:r>
            <a:r>
              <a:rPr lang="en-US" dirty="0"/>
              <a:t> to confirm that access is allowed</a:t>
            </a:r>
          </a:p>
          <a:p>
            <a:pPr lvl="1"/>
            <a:r>
              <a:rPr lang="en-US" dirty="0"/>
              <a:t>Three possible outcomes:</a:t>
            </a:r>
          </a:p>
          <a:p>
            <a:pPr lvl="2"/>
            <a:r>
              <a:rPr lang="en-US" dirty="0"/>
              <a:t>Zero Trust denied – there is no valid ZTBOND record for  the user </a:t>
            </a:r>
            <a:r>
              <a:rPr lang="en-US" dirty="0" err="1"/>
              <a:t>ztdnaid</a:t>
            </a:r>
            <a:r>
              <a:rPr lang="en-US" dirty="0"/>
              <a:t> and Snowboard Pipeline Informational Posting website </a:t>
            </a:r>
            <a:r>
              <a:rPr lang="en-US" dirty="0" err="1"/>
              <a:t>ztdnaid</a:t>
            </a:r>
            <a:endParaRPr lang="en-US" dirty="0"/>
          </a:p>
          <a:p>
            <a:pPr lvl="2"/>
            <a:r>
              <a:rPr lang="en-US" dirty="0"/>
              <a:t>Rate limiting warning if maximum call rate is exceeded</a:t>
            </a:r>
          </a:p>
          <a:p>
            <a:pPr lvl="2"/>
            <a:r>
              <a:rPr lang="en-US" dirty="0"/>
              <a:t>Snowboard Pipeline Informational Posting Website returns requested content to user</a:t>
            </a:r>
          </a:p>
        </p:txBody>
      </p:sp>
    </p:spTree>
    <p:extLst>
      <p:ext uri="{BB962C8B-B14F-4D97-AF65-F5344CB8AC3E}">
        <p14:creationId xmlns:p14="http://schemas.microsoft.com/office/powerpoint/2010/main" val="1681993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CG-Celestial-Background" id="{FA05001E-2570-4C8F-AC7E-06ED5E64A348}" vid="{858A18C7-8BC5-451B-B293-373C092A2A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BCG-Celestial-Background</Template>
  <TotalTime>1524</TotalTime>
  <Words>1288</Words>
  <Application>Microsoft Office PowerPoint</Application>
  <PresentationFormat>Widescreen</PresentationFormat>
  <Paragraphs>141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Celestial</vt:lpstr>
      <vt:lpstr>Web site traffic throttling using Zero Trust Identities</vt:lpstr>
      <vt:lpstr>Controlling Traffic Flow</vt:lpstr>
      <vt:lpstr>Example DDR data</vt:lpstr>
      <vt:lpstr>ZTBOND DDR DATA</vt:lpstr>
      <vt:lpstr>NIST Architecture – ZTBouncer Implementation </vt:lpstr>
      <vt:lpstr>Required Roles</vt:lpstr>
      <vt:lpstr>ZTBouncer Properties Rate throttling</vt:lpstr>
      <vt:lpstr>ZTDNAID Registration Process</vt:lpstr>
      <vt:lpstr>ZTDNAID Verification Before allowing access to api</vt:lpstr>
      <vt:lpstr>Reports</vt:lpstr>
      <vt:lpstr>Demonstration ZTBouncer Gateway for REST</vt:lpstr>
      <vt:lpstr>Caveats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Dick Brooks</dc:creator>
  <cp:lastModifiedBy>Dick Brooks</cp:lastModifiedBy>
  <cp:revision>46</cp:revision>
  <dcterms:created xsi:type="dcterms:W3CDTF">2026-07-15T19:41:26Z</dcterms:created>
  <dcterms:modified xsi:type="dcterms:W3CDTF">2026-08-22T20:54:05Z</dcterms:modified>
</cp:coreProperties>
</file>