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2" r:id="rId5"/>
    <p:sldId id="260" r:id="rId6"/>
    <p:sldId id="263" r:id="rId7"/>
    <p:sldId id="264" r:id="rId8"/>
    <p:sldId id="265" r:id="rId9"/>
    <p:sldId id="266" r:id="rId10"/>
    <p:sldId id="267" r:id="rId11"/>
    <p:sldId id="268" r:id="rId12"/>
    <p:sldId id="270" r:id="rId13"/>
    <p:sldId id="269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2" autoAdjust="0"/>
    <p:restoredTop sz="94660"/>
  </p:normalViewPr>
  <p:slideViewPr>
    <p:cSldViewPr snapToGrid="0">
      <p:cViewPr varScale="1">
        <p:scale>
          <a:sx n="61" d="100"/>
          <a:sy n="61" d="100"/>
        </p:scale>
        <p:origin x="42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4C322C-1C4A-448A-8A64-E00E62B2E3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A7BC144-AAC0-4BB4-8DFD-44CD6DFDFC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C32577-2E8E-4D03-B132-1131CEEAA6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D8869-7982-43FA-A32A-78D113CCB85B}" type="datetimeFigureOut">
              <a:rPr lang="en-US" smtClean="0"/>
              <a:t>6/12/2019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1276E5-13D5-4564-B75B-1F9AC297DF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530F17-27F4-4D69-A4F1-9E3A5D8EB1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F64BB-A9D1-4E1B-8D3E-06C7375E70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5942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AF208B-1A03-4E96-83E9-7D439C295C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00E6C03-C257-489E-94E7-62A4BC80AA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DB2521-B444-428C-9B48-2F4C551908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D8869-7982-43FA-A32A-78D113CCB85B}" type="datetimeFigureOut">
              <a:rPr lang="en-US" smtClean="0"/>
              <a:t>6/12/2019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A16A6A-AE66-43A6-93EF-65B12D6622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C14DC5-2764-4AA2-95E3-B136326F31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F64BB-A9D1-4E1B-8D3E-06C7375E70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6873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9A7ED84-391E-4E60-A299-55B649C769E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0BDB0C5-DCEC-4890-A273-E8DEFB05CD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8EF245-AA6E-422E-B08B-4190C9ECD8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D8869-7982-43FA-A32A-78D113CCB85B}" type="datetimeFigureOut">
              <a:rPr lang="en-US" smtClean="0"/>
              <a:t>6/12/2019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AC05C3-04D2-4D94-A924-7C0D299012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CC7AA2-1E7A-4ACC-9C35-613A183CC5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F64BB-A9D1-4E1B-8D3E-06C7375E70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65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B7D72D-F561-42BA-ACC2-8EFA72F9B5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791CF9-C314-4453-B14F-2D141EC3F3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0D5BB1-6C9A-405C-AE35-99C10ECF88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D8869-7982-43FA-A32A-78D113CCB85B}" type="datetimeFigureOut">
              <a:rPr lang="en-US" smtClean="0"/>
              <a:t>6/12/2019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103563-A2AA-4637-B23B-17C7B8581A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79D683-A473-4AB6-9FCE-A139532697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F64BB-A9D1-4E1B-8D3E-06C7375E70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5134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734F68-3948-469B-8206-DB335BF598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BEF5F5-ADFC-4AE4-8DDE-A53CCA6F2E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57C1A1-8CCD-4C1F-AC7A-F16F5914D2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D8869-7982-43FA-A32A-78D113CCB85B}" type="datetimeFigureOut">
              <a:rPr lang="en-US" smtClean="0"/>
              <a:t>6/12/2019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A5F9B3-90C9-4E60-BE14-1E210FF5F1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BF130F-34AD-4229-B793-B7DD558648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F64BB-A9D1-4E1B-8D3E-06C7375E70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66830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A6FFD3-C15C-49B0-8E13-3050F0E03C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A1313D-3CED-415C-96F2-945AB414280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0C7540-CA60-43BA-9802-36036F2EBD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063254B-8444-4831-A96F-EA356E5F6F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D8869-7982-43FA-A32A-78D113CCB85B}" type="datetimeFigureOut">
              <a:rPr lang="en-US" smtClean="0"/>
              <a:t>6/12/2019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E40BFB-A17D-4F25-951B-394322AC7D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C068C3-6DCD-49C5-A75C-ABE7128384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F64BB-A9D1-4E1B-8D3E-06C7375E70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492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537816-DED5-4D52-BC47-4F1AFBED9F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10B086-5EE3-4FEB-9394-48BFA04982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1313E49-C114-4B0B-ADA4-1612FE5B62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E0027BA-738D-4A74-9234-C01EB10DB7C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6CB6CEA-8822-4815-AEA0-500328CBC1A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45385F5-97E2-4FB5-B349-E79187AB9D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D8869-7982-43FA-A32A-78D113CCB85B}" type="datetimeFigureOut">
              <a:rPr lang="en-US" smtClean="0"/>
              <a:t>6/12/2019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DB6CEF1-B6F8-46A0-AEBD-ADDA879177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F5FC9FC-3AEC-4C72-B48E-5C8CFAA2A5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F64BB-A9D1-4E1B-8D3E-06C7375E70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5779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F23FAD-9DDE-4B45-941B-8945B7E41C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183BAA6-0A3B-48D0-8E52-9C38A75EDE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D8869-7982-43FA-A32A-78D113CCB85B}" type="datetimeFigureOut">
              <a:rPr lang="en-US" smtClean="0"/>
              <a:t>6/12/2019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D8B67AC-39C6-4F87-A9CC-D9998EE85D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EE74227-C6A2-431F-AB61-36066836FF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F64BB-A9D1-4E1B-8D3E-06C7375E70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9567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3CCDEB1-C118-4829-AEA1-1764425A56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D8869-7982-43FA-A32A-78D113CCB85B}" type="datetimeFigureOut">
              <a:rPr lang="en-US" smtClean="0"/>
              <a:t>6/12/2019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0255169-6081-4E03-9F41-5876F1FE79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CFD5209-FD48-4011-ACCB-2D724AB381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F64BB-A9D1-4E1B-8D3E-06C7375E70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7117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9D3355-0D2E-4001-AACF-CB6CFC296F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302974-9BA9-4BB6-8E7D-DACB8828C1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0CD300A-F884-4B96-9EE5-97B33BCD0C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A618CCA-2C69-4EAD-AC56-FDEC51A6F3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D8869-7982-43FA-A32A-78D113CCB85B}" type="datetimeFigureOut">
              <a:rPr lang="en-US" smtClean="0"/>
              <a:t>6/12/2019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E359321-0AF2-44FE-8DE2-7EF5D7E969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950FFF4-E01E-4B77-B982-04212363C7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F64BB-A9D1-4E1B-8D3E-06C7375E70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9454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435C4B-AF1F-47B3-8B1D-AFB910B157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3207A0F-F4BE-4198-B32F-3AC573C587E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E2EDD74-355B-4117-B8B8-EACEE7FB9C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A5BAED-D0E7-4768-9036-6BED0DCA1D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D8869-7982-43FA-A32A-78D113CCB85B}" type="datetimeFigureOut">
              <a:rPr lang="en-US" smtClean="0"/>
              <a:t>6/12/2019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9C5D26-08BE-490D-92E8-182D6EEFC4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C582A5-360C-450E-A8CB-09A7189612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F64BB-A9D1-4E1B-8D3E-06C7375E70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8773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A51DA9F-C247-48D4-8B53-DC0EF84F0F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A8E88B-F014-4CFA-9A6E-95C9CCDC8C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FF6D7C-2E82-48C9-AABE-76619A86912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8D8869-7982-43FA-A32A-78D113CCB85B}" type="datetimeFigureOut">
              <a:rPr lang="en-US" smtClean="0"/>
              <a:t>6/12/2019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745ADF-30CA-4F1E-ADCF-8DAF7FA40B2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8E6D27-F2D8-49E3-9631-58F8E25F062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EF64BB-A9D1-4E1B-8D3E-06C7375E70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1600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F459545-7F74-4216-BDE9-4CDD27F248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 Sets of Diagrams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010B907-99F5-4CFD-A819-2D9B6921D9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High Level – relationship of a contract to a deal to an invoice in the context of request R18007</a:t>
            </a:r>
          </a:p>
          <a:p>
            <a:pPr lvl="1"/>
            <a:r>
              <a:rPr lang="en-US" dirty="0"/>
              <a:t>Add data for clarity</a:t>
            </a:r>
          </a:p>
          <a:p>
            <a:r>
              <a:rPr lang="en-US" dirty="0"/>
              <a:t>Business Process steps from contracting through invoicing</a:t>
            </a:r>
          </a:p>
          <a:p>
            <a:pPr lvl="1"/>
            <a:r>
              <a:rPr lang="en-US" dirty="0"/>
              <a:t>Simple/Basic (aka Happy Path)</a:t>
            </a:r>
          </a:p>
          <a:p>
            <a:pPr lvl="1"/>
            <a:r>
              <a:rPr lang="en-US" dirty="0"/>
              <a:t>Management of rejections, corrections, errors and </a:t>
            </a:r>
            <a:r>
              <a:rPr lang="en-US" dirty="0" err="1"/>
              <a:t>disputs</a:t>
            </a:r>
            <a:endParaRPr lang="en-US" dirty="0"/>
          </a:p>
          <a:p>
            <a:r>
              <a:rPr lang="en-US" dirty="0"/>
              <a:t>Technical Process Flo</a:t>
            </a:r>
          </a:p>
          <a:p>
            <a:pPr lvl="1"/>
            <a:r>
              <a:rPr lang="en-US" dirty="0"/>
              <a:t>Initiator, receiver, observer, security, encryption, software. </a:t>
            </a:r>
          </a:p>
          <a:p>
            <a:pPr lvl="1"/>
            <a:r>
              <a:rPr lang="en-US" dirty="0"/>
              <a:t>Overlay of where NAESB standards are located in that flow </a:t>
            </a:r>
          </a:p>
          <a:p>
            <a:pPr lvl="2"/>
            <a:r>
              <a:rPr lang="en-US" dirty="0"/>
              <a:t>May include reference to type of standard, purpose,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8472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7679C3-EB62-414E-AC81-D63C3B3280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High Level – Relationship of a contract to a deal to an invoice in the context of request R18007</a:t>
            </a:r>
            <a:br>
              <a:rPr lang="en-US" sz="2800" dirty="0"/>
            </a:br>
            <a:r>
              <a:rPr lang="en-US" sz="2800" dirty="0"/>
              <a:t>	</a:t>
            </a:r>
            <a:r>
              <a:rPr lang="en-US" sz="2800" b="1" dirty="0">
                <a:solidFill>
                  <a:schemeClr val="accent5">
                    <a:lumMod val="75000"/>
                  </a:schemeClr>
                </a:solidFill>
              </a:rPr>
              <a:t>Look at the Deal Transaction in more detail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8F5BE218-7394-45D4-99E4-A32B4D86B92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8742627"/>
              </p:ext>
            </p:extLst>
          </p:nvPr>
        </p:nvGraphicFramePr>
        <p:xfrm>
          <a:off x="991765" y="1919291"/>
          <a:ext cx="6590018" cy="48036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8018">
                  <a:extLst>
                    <a:ext uri="{9D8B030D-6E8A-4147-A177-3AD203B41FA5}">
                      <a16:colId xmlns:a16="http://schemas.microsoft.com/office/drawing/2014/main" val="3582453345"/>
                    </a:ext>
                  </a:extLst>
                </a:gridCol>
                <a:gridCol w="4572000">
                  <a:extLst>
                    <a:ext uri="{9D8B030D-6E8A-4147-A177-3AD203B41FA5}">
                      <a16:colId xmlns:a16="http://schemas.microsoft.com/office/drawing/2014/main" val="1121927009"/>
                    </a:ext>
                  </a:extLst>
                </a:gridCol>
              </a:tblGrid>
              <a:tr h="1395964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Action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Conduct Trade Transaction (Deal) using Contract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33406248"/>
                  </a:ext>
                </a:extLst>
              </a:tr>
              <a:tr h="1395964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Party 1</a:t>
                      </a:r>
                    </a:p>
                    <a:p>
                      <a:pPr algn="ctr"/>
                      <a:r>
                        <a:rPr lang="en-US" b="1" dirty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Initiates and Buys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   Transact a Deal</a:t>
                      </a:r>
                    </a:p>
                    <a:p>
                      <a:pPr algn="l"/>
                      <a:r>
                        <a:rPr lang="en-US" sz="1400" dirty="0"/>
                        <a:t>   1 Enter Deal Terms per Contract</a:t>
                      </a:r>
                    </a:p>
                    <a:p>
                      <a:pPr algn="l"/>
                      <a:r>
                        <a:rPr lang="en-US" sz="1400" dirty="0"/>
                        <a:t>            </a:t>
                      </a:r>
                    </a:p>
                    <a:p>
                      <a:pPr algn="l"/>
                      <a:r>
                        <a:rPr lang="en-US" sz="1400" dirty="0"/>
                        <a:t>                   2 Save and Send to counterparty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4055989"/>
                  </a:ext>
                </a:extLst>
              </a:tr>
              <a:tr h="1395964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Party 2</a:t>
                      </a:r>
                    </a:p>
                    <a:p>
                      <a:pPr algn="ctr"/>
                      <a:r>
                        <a:rPr lang="en-US" b="1" dirty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Responds and Sells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3 Receive and Review Deal Terms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     a. Accept and send Deal Confirmation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     b. Reject and send Deal Confirmation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     c. Accept and no Deal Confirmation is required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     d. Reject without informing counterparty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     e. I want my system as system of record, so I am sending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         you a new, original Deal for You to confirm to Me.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 4 Import or Enter Terms of Deal into Internal System</a:t>
                      </a:r>
                    </a:p>
                    <a:p>
                      <a:pPr algn="ctr"/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3521521"/>
                  </a:ext>
                </a:extLst>
              </a:tr>
            </a:tbl>
          </a:graphicData>
        </a:graphic>
      </p:graphicFrame>
      <p:sp>
        <p:nvSpPr>
          <p:cNvPr id="8" name="Arrow: Right 7">
            <a:extLst>
              <a:ext uri="{FF2B5EF4-FFF2-40B4-BE49-F238E27FC236}">
                <a16:creationId xmlns:a16="http://schemas.microsoft.com/office/drawing/2014/main" id="{CE780497-53E5-40F8-B2F1-962FB5BE0765}"/>
              </a:ext>
            </a:extLst>
          </p:cNvPr>
          <p:cNvSpPr/>
          <p:nvPr/>
        </p:nvSpPr>
        <p:spPr>
          <a:xfrm>
            <a:off x="2804719" y="2603383"/>
            <a:ext cx="335560" cy="241883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Arrow: Right 12">
            <a:extLst>
              <a:ext uri="{FF2B5EF4-FFF2-40B4-BE49-F238E27FC236}">
                <a16:creationId xmlns:a16="http://schemas.microsoft.com/office/drawing/2014/main" id="{06BEFDD9-A8AA-4B43-A200-567439F23780}"/>
              </a:ext>
            </a:extLst>
          </p:cNvPr>
          <p:cNvSpPr/>
          <p:nvPr/>
        </p:nvSpPr>
        <p:spPr>
          <a:xfrm>
            <a:off x="2804719" y="3308058"/>
            <a:ext cx="335560" cy="241883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Arrow: Right 13">
            <a:extLst>
              <a:ext uri="{FF2B5EF4-FFF2-40B4-BE49-F238E27FC236}">
                <a16:creationId xmlns:a16="http://schemas.microsoft.com/office/drawing/2014/main" id="{8AB778A1-D356-4F51-B146-63842F25468A}"/>
              </a:ext>
            </a:extLst>
          </p:cNvPr>
          <p:cNvSpPr/>
          <p:nvPr/>
        </p:nvSpPr>
        <p:spPr>
          <a:xfrm rot="5400000">
            <a:off x="3248688" y="4194800"/>
            <a:ext cx="980716" cy="241883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Arrow: Curved Left 22">
            <a:extLst>
              <a:ext uri="{FF2B5EF4-FFF2-40B4-BE49-F238E27FC236}">
                <a16:creationId xmlns:a16="http://schemas.microsoft.com/office/drawing/2014/main" id="{15E8E1BB-37C3-45E9-B3F3-47E0C8077288}"/>
              </a:ext>
            </a:extLst>
          </p:cNvPr>
          <p:cNvSpPr/>
          <p:nvPr/>
        </p:nvSpPr>
        <p:spPr>
          <a:xfrm flipH="1" flipV="1">
            <a:off x="3293704" y="3825383"/>
            <a:ext cx="201336" cy="980717"/>
          </a:xfrm>
          <a:prstGeom prst="curvedLeftArrow">
            <a:avLst>
              <a:gd name="adj1" fmla="val 0"/>
              <a:gd name="adj2" fmla="val 50000"/>
              <a:gd name="adj3" fmla="val 25000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3DF0451-5A7D-4730-AA62-A7DD37FB1B6F}"/>
              </a:ext>
            </a:extLst>
          </p:cNvPr>
          <p:cNvSpPr/>
          <p:nvPr/>
        </p:nvSpPr>
        <p:spPr>
          <a:xfrm>
            <a:off x="7581783" y="4731391"/>
            <a:ext cx="1964889" cy="199150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Ready to conduct business on this confirmed deal</a:t>
            </a:r>
          </a:p>
        </p:txBody>
      </p:sp>
      <p:sp>
        <p:nvSpPr>
          <p:cNvPr id="9" name="Arrow: Right 8">
            <a:extLst>
              <a:ext uri="{FF2B5EF4-FFF2-40B4-BE49-F238E27FC236}">
                <a16:creationId xmlns:a16="http://schemas.microsoft.com/office/drawing/2014/main" id="{F181FE31-BEA2-40F2-B496-A1696FD54A41}"/>
              </a:ext>
            </a:extLst>
          </p:cNvPr>
          <p:cNvSpPr/>
          <p:nvPr/>
        </p:nvSpPr>
        <p:spPr>
          <a:xfrm>
            <a:off x="7414003" y="5384931"/>
            <a:ext cx="335560" cy="241883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CD141D7-6586-49E7-AF61-E0B6C76D8C78}"/>
              </a:ext>
            </a:extLst>
          </p:cNvPr>
          <p:cNvSpPr txBox="1"/>
          <p:nvPr/>
        </p:nvSpPr>
        <p:spPr>
          <a:xfrm rot="16200000">
            <a:off x="2723536" y="3946970"/>
            <a:ext cx="9773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reject</a:t>
            </a:r>
          </a:p>
        </p:txBody>
      </p:sp>
    </p:spTree>
    <p:extLst>
      <p:ext uri="{BB962C8B-B14F-4D97-AF65-F5344CB8AC3E}">
        <p14:creationId xmlns:p14="http://schemas.microsoft.com/office/powerpoint/2010/main" val="21911075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7679C3-EB62-414E-AC81-D63C3B3280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High Level – Relationship of a contract to a deal to an invoice in the context of request R18007</a:t>
            </a:r>
            <a:br>
              <a:rPr lang="en-US" sz="2800" dirty="0"/>
            </a:br>
            <a:r>
              <a:rPr lang="en-US" sz="2800" dirty="0"/>
              <a:t>	</a:t>
            </a:r>
            <a:r>
              <a:rPr lang="en-US" sz="2800" b="1" dirty="0">
                <a:solidFill>
                  <a:schemeClr val="accent5">
                    <a:lumMod val="75000"/>
                  </a:schemeClr>
                </a:solidFill>
              </a:rPr>
              <a:t>Look at the Daily Activity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8F5BE218-7394-45D4-99E4-A32B4D86B92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0662171"/>
              </p:ext>
            </p:extLst>
          </p:nvPr>
        </p:nvGraphicFramePr>
        <p:xfrm>
          <a:off x="991765" y="1919291"/>
          <a:ext cx="10090090" cy="42915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8018">
                  <a:extLst>
                    <a:ext uri="{9D8B030D-6E8A-4147-A177-3AD203B41FA5}">
                      <a16:colId xmlns:a16="http://schemas.microsoft.com/office/drawing/2014/main" val="3582453345"/>
                    </a:ext>
                  </a:extLst>
                </a:gridCol>
                <a:gridCol w="2018018">
                  <a:extLst>
                    <a:ext uri="{9D8B030D-6E8A-4147-A177-3AD203B41FA5}">
                      <a16:colId xmlns:a16="http://schemas.microsoft.com/office/drawing/2014/main" val="3232768077"/>
                    </a:ext>
                  </a:extLst>
                </a:gridCol>
                <a:gridCol w="2018018">
                  <a:extLst>
                    <a:ext uri="{9D8B030D-6E8A-4147-A177-3AD203B41FA5}">
                      <a16:colId xmlns:a16="http://schemas.microsoft.com/office/drawing/2014/main" val="1121927009"/>
                    </a:ext>
                  </a:extLst>
                </a:gridCol>
                <a:gridCol w="2018018">
                  <a:extLst>
                    <a:ext uri="{9D8B030D-6E8A-4147-A177-3AD203B41FA5}">
                      <a16:colId xmlns:a16="http://schemas.microsoft.com/office/drawing/2014/main" val="2526278921"/>
                    </a:ext>
                  </a:extLst>
                </a:gridCol>
                <a:gridCol w="2018018">
                  <a:extLst>
                    <a:ext uri="{9D8B030D-6E8A-4147-A177-3AD203B41FA5}">
                      <a16:colId xmlns:a16="http://schemas.microsoft.com/office/drawing/2014/main" val="2066485912"/>
                    </a:ext>
                  </a:extLst>
                </a:gridCol>
              </a:tblGrid>
              <a:tr h="1395964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Action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Execute 6.3.1 Purchase and Sale Contract between Parties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Conduct Trade Transaction (Deal) using Contract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Gas is delivered using terms and period of Deal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Accounting Period Invoice generated for transactions fulfilled during Accounting Period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33406248"/>
                  </a:ext>
                </a:extLst>
              </a:tr>
              <a:tr h="1395964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Party 1</a:t>
                      </a:r>
                    </a:p>
                    <a:p>
                      <a:pPr algn="ctr"/>
                      <a:r>
                        <a:rPr lang="en-US" b="1" dirty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Initiates and Buys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Initiate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Initiates as Buyer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Receives gas per terms of Contract + Deal. Daily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Respond to Invoice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64055989"/>
                  </a:ext>
                </a:extLst>
              </a:tr>
              <a:tr h="1395964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Party 2</a:t>
                      </a:r>
                    </a:p>
                    <a:p>
                      <a:pPr algn="ctr"/>
                      <a:r>
                        <a:rPr lang="en-US" b="1" dirty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Responds and Sells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Respond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Responds as Seller</a:t>
                      </a:r>
                    </a:p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Delivers gas per terms of Contract + Deal. Daily adjustments per pipeline confirmations and scheduling</a:t>
                      </a:r>
                    </a:p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Initiate Invoice</a:t>
                      </a:r>
                    </a:p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43521521"/>
                  </a:ext>
                </a:extLst>
              </a:tr>
            </a:tbl>
          </a:graphicData>
        </a:graphic>
      </p:graphicFrame>
      <p:sp>
        <p:nvSpPr>
          <p:cNvPr id="6" name="Arrow: Right 5">
            <a:extLst>
              <a:ext uri="{FF2B5EF4-FFF2-40B4-BE49-F238E27FC236}">
                <a16:creationId xmlns:a16="http://schemas.microsoft.com/office/drawing/2014/main" id="{4B57C905-E1DD-48D8-8F87-CB7D14B2B165}"/>
              </a:ext>
            </a:extLst>
          </p:cNvPr>
          <p:cNvSpPr/>
          <p:nvPr/>
        </p:nvSpPr>
        <p:spPr>
          <a:xfrm>
            <a:off x="4799903" y="2601985"/>
            <a:ext cx="335560" cy="241883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Arrow: Right 7">
            <a:extLst>
              <a:ext uri="{FF2B5EF4-FFF2-40B4-BE49-F238E27FC236}">
                <a16:creationId xmlns:a16="http://schemas.microsoft.com/office/drawing/2014/main" id="{CE780497-53E5-40F8-B2F1-962FB5BE0765}"/>
              </a:ext>
            </a:extLst>
          </p:cNvPr>
          <p:cNvSpPr/>
          <p:nvPr/>
        </p:nvSpPr>
        <p:spPr>
          <a:xfrm>
            <a:off x="2804719" y="2603383"/>
            <a:ext cx="335560" cy="241883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Arrow: Right 8">
            <a:extLst>
              <a:ext uri="{FF2B5EF4-FFF2-40B4-BE49-F238E27FC236}">
                <a16:creationId xmlns:a16="http://schemas.microsoft.com/office/drawing/2014/main" id="{5F68BC12-F9D6-4684-BB94-9125D1D0D311}"/>
              </a:ext>
            </a:extLst>
          </p:cNvPr>
          <p:cNvSpPr/>
          <p:nvPr/>
        </p:nvSpPr>
        <p:spPr>
          <a:xfrm>
            <a:off x="6849615" y="2613170"/>
            <a:ext cx="335560" cy="241883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Arrow: Right 9">
            <a:extLst>
              <a:ext uri="{FF2B5EF4-FFF2-40B4-BE49-F238E27FC236}">
                <a16:creationId xmlns:a16="http://schemas.microsoft.com/office/drawing/2014/main" id="{E6C4BE84-8D3D-4895-8314-41E6F6188829}"/>
              </a:ext>
            </a:extLst>
          </p:cNvPr>
          <p:cNvSpPr/>
          <p:nvPr/>
        </p:nvSpPr>
        <p:spPr>
          <a:xfrm>
            <a:off x="8897929" y="2622957"/>
            <a:ext cx="335560" cy="241883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Arrow: Right 10">
            <a:extLst>
              <a:ext uri="{FF2B5EF4-FFF2-40B4-BE49-F238E27FC236}">
                <a16:creationId xmlns:a16="http://schemas.microsoft.com/office/drawing/2014/main" id="{BD340E91-A391-476F-BE0D-09CDB3A9AED5}"/>
              </a:ext>
            </a:extLst>
          </p:cNvPr>
          <p:cNvSpPr/>
          <p:nvPr/>
        </p:nvSpPr>
        <p:spPr>
          <a:xfrm>
            <a:off x="3267511" y="3944131"/>
            <a:ext cx="335560" cy="24188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Arrow: Right 11">
            <a:extLst>
              <a:ext uri="{FF2B5EF4-FFF2-40B4-BE49-F238E27FC236}">
                <a16:creationId xmlns:a16="http://schemas.microsoft.com/office/drawing/2014/main" id="{D88CDFAB-7C6B-4B96-9020-129135EA300D}"/>
              </a:ext>
            </a:extLst>
          </p:cNvPr>
          <p:cNvSpPr/>
          <p:nvPr/>
        </p:nvSpPr>
        <p:spPr>
          <a:xfrm rot="5400000">
            <a:off x="3847749" y="4734094"/>
            <a:ext cx="335560" cy="24188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Arrow: Right 12">
            <a:extLst>
              <a:ext uri="{FF2B5EF4-FFF2-40B4-BE49-F238E27FC236}">
                <a16:creationId xmlns:a16="http://schemas.microsoft.com/office/drawing/2014/main" id="{06BEFDD9-A8AA-4B43-A200-567439F23780}"/>
              </a:ext>
            </a:extLst>
          </p:cNvPr>
          <p:cNvSpPr/>
          <p:nvPr/>
        </p:nvSpPr>
        <p:spPr>
          <a:xfrm>
            <a:off x="5047377" y="3987474"/>
            <a:ext cx="335560" cy="241883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Arrow: Right 13">
            <a:extLst>
              <a:ext uri="{FF2B5EF4-FFF2-40B4-BE49-F238E27FC236}">
                <a16:creationId xmlns:a16="http://schemas.microsoft.com/office/drawing/2014/main" id="{8AB778A1-D356-4F51-B146-63842F25468A}"/>
              </a:ext>
            </a:extLst>
          </p:cNvPr>
          <p:cNvSpPr/>
          <p:nvPr/>
        </p:nvSpPr>
        <p:spPr>
          <a:xfrm rot="5400000">
            <a:off x="5627615" y="4777437"/>
            <a:ext cx="335560" cy="241883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Arrow: Right 14">
            <a:extLst>
              <a:ext uri="{FF2B5EF4-FFF2-40B4-BE49-F238E27FC236}">
                <a16:creationId xmlns:a16="http://schemas.microsoft.com/office/drawing/2014/main" id="{8D5DA0B0-450E-4F48-8F7E-98221059E087}"/>
              </a:ext>
            </a:extLst>
          </p:cNvPr>
          <p:cNvSpPr/>
          <p:nvPr/>
        </p:nvSpPr>
        <p:spPr>
          <a:xfrm>
            <a:off x="6849615" y="5038802"/>
            <a:ext cx="335560" cy="241883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Arrow: Right 15">
            <a:extLst>
              <a:ext uri="{FF2B5EF4-FFF2-40B4-BE49-F238E27FC236}">
                <a16:creationId xmlns:a16="http://schemas.microsoft.com/office/drawing/2014/main" id="{F965791D-0337-4628-A748-1B0980EFA5D5}"/>
              </a:ext>
            </a:extLst>
          </p:cNvPr>
          <p:cNvSpPr/>
          <p:nvPr/>
        </p:nvSpPr>
        <p:spPr>
          <a:xfrm>
            <a:off x="6849615" y="5267405"/>
            <a:ext cx="335560" cy="241883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Arrow: Right 16">
            <a:extLst>
              <a:ext uri="{FF2B5EF4-FFF2-40B4-BE49-F238E27FC236}">
                <a16:creationId xmlns:a16="http://schemas.microsoft.com/office/drawing/2014/main" id="{B87CF29B-6C2C-447A-9BD6-4ACBC726D5DC}"/>
              </a:ext>
            </a:extLst>
          </p:cNvPr>
          <p:cNvSpPr/>
          <p:nvPr/>
        </p:nvSpPr>
        <p:spPr>
          <a:xfrm>
            <a:off x="6849615" y="5509288"/>
            <a:ext cx="335560" cy="241883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Arrow: Right 17">
            <a:extLst>
              <a:ext uri="{FF2B5EF4-FFF2-40B4-BE49-F238E27FC236}">
                <a16:creationId xmlns:a16="http://schemas.microsoft.com/office/drawing/2014/main" id="{A6342ED3-D264-4AFE-801D-FEA527866DC5}"/>
              </a:ext>
            </a:extLst>
          </p:cNvPr>
          <p:cNvSpPr/>
          <p:nvPr/>
        </p:nvSpPr>
        <p:spPr>
          <a:xfrm>
            <a:off x="6849615" y="5739129"/>
            <a:ext cx="335560" cy="241883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Arrow: Right 18">
            <a:extLst>
              <a:ext uri="{FF2B5EF4-FFF2-40B4-BE49-F238E27FC236}">
                <a16:creationId xmlns:a16="http://schemas.microsoft.com/office/drawing/2014/main" id="{D979F7EE-2B7B-4FF2-91E8-D730400CBDCE}"/>
              </a:ext>
            </a:extLst>
          </p:cNvPr>
          <p:cNvSpPr/>
          <p:nvPr/>
        </p:nvSpPr>
        <p:spPr>
          <a:xfrm rot="16200000">
            <a:off x="7413069" y="4517377"/>
            <a:ext cx="335560" cy="241883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Arrow: Right 19">
            <a:extLst>
              <a:ext uri="{FF2B5EF4-FFF2-40B4-BE49-F238E27FC236}">
                <a16:creationId xmlns:a16="http://schemas.microsoft.com/office/drawing/2014/main" id="{1BD8456B-B15D-4C69-A593-C889F691041B}"/>
              </a:ext>
            </a:extLst>
          </p:cNvPr>
          <p:cNvSpPr/>
          <p:nvPr/>
        </p:nvSpPr>
        <p:spPr>
          <a:xfrm rot="16200000">
            <a:off x="7773796" y="4517378"/>
            <a:ext cx="335560" cy="241883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Arrow: Right 20">
            <a:extLst>
              <a:ext uri="{FF2B5EF4-FFF2-40B4-BE49-F238E27FC236}">
                <a16:creationId xmlns:a16="http://schemas.microsoft.com/office/drawing/2014/main" id="{2891CDD9-3261-4555-B024-D821E6457DD6}"/>
              </a:ext>
            </a:extLst>
          </p:cNvPr>
          <p:cNvSpPr/>
          <p:nvPr/>
        </p:nvSpPr>
        <p:spPr>
          <a:xfrm rot="16200000">
            <a:off x="8134523" y="4517378"/>
            <a:ext cx="335560" cy="241883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rrow: Right 21">
            <a:extLst>
              <a:ext uri="{FF2B5EF4-FFF2-40B4-BE49-F238E27FC236}">
                <a16:creationId xmlns:a16="http://schemas.microsoft.com/office/drawing/2014/main" id="{30F83F0A-BF79-4B9C-9AA4-9BCD79AC0C6B}"/>
              </a:ext>
            </a:extLst>
          </p:cNvPr>
          <p:cNvSpPr/>
          <p:nvPr/>
        </p:nvSpPr>
        <p:spPr>
          <a:xfrm rot="16200000">
            <a:off x="8479170" y="4524973"/>
            <a:ext cx="335560" cy="241883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rrow: Right 23">
            <a:extLst>
              <a:ext uri="{FF2B5EF4-FFF2-40B4-BE49-F238E27FC236}">
                <a16:creationId xmlns:a16="http://schemas.microsoft.com/office/drawing/2014/main" id="{91846604-37C2-4FDD-B66B-D76F5FBA84CD}"/>
              </a:ext>
            </a:extLst>
          </p:cNvPr>
          <p:cNvSpPr/>
          <p:nvPr/>
        </p:nvSpPr>
        <p:spPr>
          <a:xfrm rot="16200000">
            <a:off x="9424329" y="4692753"/>
            <a:ext cx="335560" cy="241883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Arrow: Right 24">
            <a:extLst>
              <a:ext uri="{FF2B5EF4-FFF2-40B4-BE49-F238E27FC236}">
                <a16:creationId xmlns:a16="http://schemas.microsoft.com/office/drawing/2014/main" id="{4746D450-5CEA-49FA-8B99-CDE80DAAFEE7}"/>
              </a:ext>
            </a:extLst>
          </p:cNvPr>
          <p:cNvSpPr/>
          <p:nvPr/>
        </p:nvSpPr>
        <p:spPr>
          <a:xfrm rot="5400000">
            <a:off x="10108730" y="4609657"/>
            <a:ext cx="335560" cy="241883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FC1186FD-7EA9-431B-A5C7-22F69FF0F77E}"/>
              </a:ext>
            </a:extLst>
          </p:cNvPr>
          <p:cNvSpPr/>
          <p:nvPr/>
        </p:nvSpPr>
        <p:spPr>
          <a:xfrm>
            <a:off x="6641518" y="1586380"/>
            <a:ext cx="2797031" cy="4802187"/>
          </a:xfrm>
          <a:prstGeom prst="roundRect">
            <a:avLst/>
          </a:prstGeom>
          <a:noFill/>
          <a:ln w="76200">
            <a:solidFill>
              <a:schemeClr val="accent6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0AB27ADF-7357-4143-8E25-0F1107FAC744}"/>
              </a:ext>
            </a:extLst>
          </p:cNvPr>
          <p:cNvCxnSpPr/>
          <p:nvPr/>
        </p:nvCxnSpPr>
        <p:spPr>
          <a:xfrm flipH="1">
            <a:off x="6849615" y="1690688"/>
            <a:ext cx="2383874" cy="4520167"/>
          </a:xfrm>
          <a:prstGeom prst="line">
            <a:avLst/>
          </a:prstGeom>
          <a:ln w="76200">
            <a:solidFill>
              <a:schemeClr val="accent6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65E82E91-9A3B-4DA7-88AD-51C42A955C53}"/>
              </a:ext>
            </a:extLst>
          </p:cNvPr>
          <p:cNvSpPr txBox="1"/>
          <p:nvPr/>
        </p:nvSpPr>
        <p:spPr>
          <a:xfrm rot="17860774">
            <a:off x="5886044" y="3329845"/>
            <a:ext cx="3938794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accent6"/>
                </a:solidFill>
              </a:rPr>
              <a:t>Not Part of This Request</a:t>
            </a:r>
          </a:p>
        </p:txBody>
      </p:sp>
    </p:spTree>
    <p:extLst>
      <p:ext uri="{BB962C8B-B14F-4D97-AF65-F5344CB8AC3E}">
        <p14:creationId xmlns:p14="http://schemas.microsoft.com/office/powerpoint/2010/main" val="3206157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7679C3-EB62-414E-AC81-D63C3B3280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High Level – Relationship of a contract to a deal to an invoice in the context of request R18007</a:t>
            </a:r>
            <a:br>
              <a:rPr lang="en-US" sz="2800" dirty="0"/>
            </a:br>
            <a:r>
              <a:rPr lang="en-US" sz="2800" dirty="0"/>
              <a:t>	</a:t>
            </a:r>
            <a:r>
              <a:rPr lang="en-US" sz="2800" b="1" dirty="0">
                <a:solidFill>
                  <a:schemeClr val="accent5">
                    <a:lumMod val="75000"/>
                  </a:schemeClr>
                </a:solidFill>
              </a:rPr>
              <a:t>Look at the Settlement Process in detail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8F5BE218-7394-45D4-99E4-A32B4D86B92A}"/>
              </a:ext>
            </a:extLst>
          </p:cNvPr>
          <p:cNvGraphicFramePr>
            <a:graphicFrameLocks noGrp="1"/>
          </p:cNvGraphicFramePr>
          <p:nvPr/>
        </p:nvGraphicFramePr>
        <p:xfrm>
          <a:off x="991765" y="1919291"/>
          <a:ext cx="10090090" cy="42915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8018">
                  <a:extLst>
                    <a:ext uri="{9D8B030D-6E8A-4147-A177-3AD203B41FA5}">
                      <a16:colId xmlns:a16="http://schemas.microsoft.com/office/drawing/2014/main" val="3582453345"/>
                    </a:ext>
                  </a:extLst>
                </a:gridCol>
                <a:gridCol w="2018018">
                  <a:extLst>
                    <a:ext uri="{9D8B030D-6E8A-4147-A177-3AD203B41FA5}">
                      <a16:colId xmlns:a16="http://schemas.microsoft.com/office/drawing/2014/main" val="3232768077"/>
                    </a:ext>
                  </a:extLst>
                </a:gridCol>
                <a:gridCol w="2018018">
                  <a:extLst>
                    <a:ext uri="{9D8B030D-6E8A-4147-A177-3AD203B41FA5}">
                      <a16:colId xmlns:a16="http://schemas.microsoft.com/office/drawing/2014/main" val="1121927009"/>
                    </a:ext>
                  </a:extLst>
                </a:gridCol>
                <a:gridCol w="2018018">
                  <a:extLst>
                    <a:ext uri="{9D8B030D-6E8A-4147-A177-3AD203B41FA5}">
                      <a16:colId xmlns:a16="http://schemas.microsoft.com/office/drawing/2014/main" val="2526278921"/>
                    </a:ext>
                  </a:extLst>
                </a:gridCol>
                <a:gridCol w="2018018">
                  <a:extLst>
                    <a:ext uri="{9D8B030D-6E8A-4147-A177-3AD203B41FA5}">
                      <a16:colId xmlns:a16="http://schemas.microsoft.com/office/drawing/2014/main" val="2066485912"/>
                    </a:ext>
                  </a:extLst>
                </a:gridCol>
              </a:tblGrid>
              <a:tr h="1395964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Action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Execute 6.3.1 Purchase and Sale Contract between Parties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Conduct Trade Transaction (Deal) using Contract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Gas is delivered using terms and period of Deal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Accounting Period Invoice generated for transactions fulfilled during Accounting Period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33406248"/>
                  </a:ext>
                </a:extLst>
              </a:tr>
              <a:tr h="1395964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Party 1</a:t>
                      </a:r>
                    </a:p>
                    <a:p>
                      <a:pPr algn="ctr"/>
                      <a:r>
                        <a:rPr lang="en-US" b="1" dirty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Initiates and Buys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Initiate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Initiates as Buyer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Receives gas per terms of Contract + Deal. Daily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Respond to Invoice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64055989"/>
                  </a:ext>
                </a:extLst>
              </a:tr>
              <a:tr h="1395964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Party 2</a:t>
                      </a:r>
                    </a:p>
                    <a:p>
                      <a:pPr algn="ctr"/>
                      <a:r>
                        <a:rPr lang="en-US" b="1" dirty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Responds and Sells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Respond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Responds as Seller</a:t>
                      </a:r>
                    </a:p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Delivers gas per terms of Contract + Deal. Daily adjustments per pipeline confirmations and scheduling</a:t>
                      </a:r>
                    </a:p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Initiate Invoice</a:t>
                      </a:r>
                    </a:p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43521521"/>
                  </a:ext>
                </a:extLst>
              </a:tr>
            </a:tbl>
          </a:graphicData>
        </a:graphic>
      </p:graphicFrame>
      <p:sp>
        <p:nvSpPr>
          <p:cNvPr id="6" name="Arrow: Right 5">
            <a:extLst>
              <a:ext uri="{FF2B5EF4-FFF2-40B4-BE49-F238E27FC236}">
                <a16:creationId xmlns:a16="http://schemas.microsoft.com/office/drawing/2014/main" id="{4B57C905-E1DD-48D8-8F87-CB7D14B2B165}"/>
              </a:ext>
            </a:extLst>
          </p:cNvPr>
          <p:cNvSpPr/>
          <p:nvPr/>
        </p:nvSpPr>
        <p:spPr>
          <a:xfrm>
            <a:off x="4799903" y="2601985"/>
            <a:ext cx="335560" cy="241883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Arrow: Right 7">
            <a:extLst>
              <a:ext uri="{FF2B5EF4-FFF2-40B4-BE49-F238E27FC236}">
                <a16:creationId xmlns:a16="http://schemas.microsoft.com/office/drawing/2014/main" id="{CE780497-53E5-40F8-B2F1-962FB5BE0765}"/>
              </a:ext>
            </a:extLst>
          </p:cNvPr>
          <p:cNvSpPr/>
          <p:nvPr/>
        </p:nvSpPr>
        <p:spPr>
          <a:xfrm>
            <a:off x="2804719" y="2603383"/>
            <a:ext cx="335560" cy="241883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Arrow: Right 8">
            <a:extLst>
              <a:ext uri="{FF2B5EF4-FFF2-40B4-BE49-F238E27FC236}">
                <a16:creationId xmlns:a16="http://schemas.microsoft.com/office/drawing/2014/main" id="{5F68BC12-F9D6-4684-BB94-9125D1D0D311}"/>
              </a:ext>
            </a:extLst>
          </p:cNvPr>
          <p:cNvSpPr/>
          <p:nvPr/>
        </p:nvSpPr>
        <p:spPr>
          <a:xfrm>
            <a:off x="6849615" y="2613170"/>
            <a:ext cx="335560" cy="241883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Arrow: Right 9">
            <a:extLst>
              <a:ext uri="{FF2B5EF4-FFF2-40B4-BE49-F238E27FC236}">
                <a16:creationId xmlns:a16="http://schemas.microsoft.com/office/drawing/2014/main" id="{E6C4BE84-8D3D-4895-8314-41E6F6188829}"/>
              </a:ext>
            </a:extLst>
          </p:cNvPr>
          <p:cNvSpPr/>
          <p:nvPr/>
        </p:nvSpPr>
        <p:spPr>
          <a:xfrm>
            <a:off x="8897929" y="2622957"/>
            <a:ext cx="335560" cy="241883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Arrow: Right 10">
            <a:extLst>
              <a:ext uri="{FF2B5EF4-FFF2-40B4-BE49-F238E27FC236}">
                <a16:creationId xmlns:a16="http://schemas.microsoft.com/office/drawing/2014/main" id="{BD340E91-A391-476F-BE0D-09CDB3A9AED5}"/>
              </a:ext>
            </a:extLst>
          </p:cNvPr>
          <p:cNvSpPr/>
          <p:nvPr/>
        </p:nvSpPr>
        <p:spPr>
          <a:xfrm>
            <a:off x="3267511" y="3944131"/>
            <a:ext cx="335560" cy="24188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Arrow: Right 11">
            <a:extLst>
              <a:ext uri="{FF2B5EF4-FFF2-40B4-BE49-F238E27FC236}">
                <a16:creationId xmlns:a16="http://schemas.microsoft.com/office/drawing/2014/main" id="{D88CDFAB-7C6B-4B96-9020-129135EA300D}"/>
              </a:ext>
            </a:extLst>
          </p:cNvPr>
          <p:cNvSpPr/>
          <p:nvPr/>
        </p:nvSpPr>
        <p:spPr>
          <a:xfrm rot="5400000">
            <a:off x="3847749" y="4734094"/>
            <a:ext cx="335560" cy="24188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Arrow: Right 12">
            <a:extLst>
              <a:ext uri="{FF2B5EF4-FFF2-40B4-BE49-F238E27FC236}">
                <a16:creationId xmlns:a16="http://schemas.microsoft.com/office/drawing/2014/main" id="{06BEFDD9-A8AA-4B43-A200-567439F23780}"/>
              </a:ext>
            </a:extLst>
          </p:cNvPr>
          <p:cNvSpPr/>
          <p:nvPr/>
        </p:nvSpPr>
        <p:spPr>
          <a:xfrm>
            <a:off x="5047377" y="3987474"/>
            <a:ext cx="335560" cy="241883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Arrow: Right 13">
            <a:extLst>
              <a:ext uri="{FF2B5EF4-FFF2-40B4-BE49-F238E27FC236}">
                <a16:creationId xmlns:a16="http://schemas.microsoft.com/office/drawing/2014/main" id="{8AB778A1-D356-4F51-B146-63842F25468A}"/>
              </a:ext>
            </a:extLst>
          </p:cNvPr>
          <p:cNvSpPr/>
          <p:nvPr/>
        </p:nvSpPr>
        <p:spPr>
          <a:xfrm rot="5400000">
            <a:off x="5627615" y="4777437"/>
            <a:ext cx="335560" cy="241883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Arrow: Right 14">
            <a:extLst>
              <a:ext uri="{FF2B5EF4-FFF2-40B4-BE49-F238E27FC236}">
                <a16:creationId xmlns:a16="http://schemas.microsoft.com/office/drawing/2014/main" id="{8D5DA0B0-450E-4F48-8F7E-98221059E087}"/>
              </a:ext>
            </a:extLst>
          </p:cNvPr>
          <p:cNvSpPr/>
          <p:nvPr/>
        </p:nvSpPr>
        <p:spPr>
          <a:xfrm>
            <a:off x="6849615" y="5038802"/>
            <a:ext cx="335560" cy="241883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Arrow: Right 15">
            <a:extLst>
              <a:ext uri="{FF2B5EF4-FFF2-40B4-BE49-F238E27FC236}">
                <a16:creationId xmlns:a16="http://schemas.microsoft.com/office/drawing/2014/main" id="{F965791D-0337-4628-A748-1B0980EFA5D5}"/>
              </a:ext>
            </a:extLst>
          </p:cNvPr>
          <p:cNvSpPr/>
          <p:nvPr/>
        </p:nvSpPr>
        <p:spPr>
          <a:xfrm>
            <a:off x="6849615" y="5267405"/>
            <a:ext cx="335560" cy="241883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Arrow: Right 16">
            <a:extLst>
              <a:ext uri="{FF2B5EF4-FFF2-40B4-BE49-F238E27FC236}">
                <a16:creationId xmlns:a16="http://schemas.microsoft.com/office/drawing/2014/main" id="{B87CF29B-6C2C-447A-9BD6-4ACBC726D5DC}"/>
              </a:ext>
            </a:extLst>
          </p:cNvPr>
          <p:cNvSpPr/>
          <p:nvPr/>
        </p:nvSpPr>
        <p:spPr>
          <a:xfrm>
            <a:off x="6849615" y="5509288"/>
            <a:ext cx="335560" cy="241883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Arrow: Right 17">
            <a:extLst>
              <a:ext uri="{FF2B5EF4-FFF2-40B4-BE49-F238E27FC236}">
                <a16:creationId xmlns:a16="http://schemas.microsoft.com/office/drawing/2014/main" id="{A6342ED3-D264-4AFE-801D-FEA527866DC5}"/>
              </a:ext>
            </a:extLst>
          </p:cNvPr>
          <p:cNvSpPr/>
          <p:nvPr/>
        </p:nvSpPr>
        <p:spPr>
          <a:xfrm>
            <a:off x="6849615" y="5739129"/>
            <a:ext cx="335560" cy="241883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Arrow: Right 18">
            <a:extLst>
              <a:ext uri="{FF2B5EF4-FFF2-40B4-BE49-F238E27FC236}">
                <a16:creationId xmlns:a16="http://schemas.microsoft.com/office/drawing/2014/main" id="{D979F7EE-2B7B-4FF2-91E8-D730400CBDCE}"/>
              </a:ext>
            </a:extLst>
          </p:cNvPr>
          <p:cNvSpPr/>
          <p:nvPr/>
        </p:nvSpPr>
        <p:spPr>
          <a:xfrm rot="16200000">
            <a:off x="7413069" y="4517377"/>
            <a:ext cx="335560" cy="241883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Arrow: Right 19">
            <a:extLst>
              <a:ext uri="{FF2B5EF4-FFF2-40B4-BE49-F238E27FC236}">
                <a16:creationId xmlns:a16="http://schemas.microsoft.com/office/drawing/2014/main" id="{1BD8456B-B15D-4C69-A593-C889F691041B}"/>
              </a:ext>
            </a:extLst>
          </p:cNvPr>
          <p:cNvSpPr/>
          <p:nvPr/>
        </p:nvSpPr>
        <p:spPr>
          <a:xfrm rot="16200000">
            <a:off x="7773796" y="4517378"/>
            <a:ext cx="335560" cy="241883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Arrow: Right 20">
            <a:extLst>
              <a:ext uri="{FF2B5EF4-FFF2-40B4-BE49-F238E27FC236}">
                <a16:creationId xmlns:a16="http://schemas.microsoft.com/office/drawing/2014/main" id="{2891CDD9-3261-4555-B024-D821E6457DD6}"/>
              </a:ext>
            </a:extLst>
          </p:cNvPr>
          <p:cNvSpPr/>
          <p:nvPr/>
        </p:nvSpPr>
        <p:spPr>
          <a:xfrm rot="16200000">
            <a:off x="8134523" y="4517378"/>
            <a:ext cx="335560" cy="241883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rrow: Right 21">
            <a:extLst>
              <a:ext uri="{FF2B5EF4-FFF2-40B4-BE49-F238E27FC236}">
                <a16:creationId xmlns:a16="http://schemas.microsoft.com/office/drawing/2014/main" id="{30F83F0A-BF79-4B9C-9AA4-9BCD79AC0C6B}"/>
              </a:ext>
            </a:extLst>
          </p:cNvPr>
          <p:cNvSpPr/>
          <p:nvPr/>
        </p:nvSpPr>
        <p:spPr>
          <a:xfrm rot="16200000">
            <a:off x="8479170" y="4524973"/>
            <a:ext cx="335560" cy="241883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rrow: Right 23">
            <a:extLst>
              <a:ext uri="{FF2B5EF4-FFF2-40B4-BE49-F238E27FC236}">
                <a16:creationId xmlns:a16="http://schemas.microsoft.com/office/drawing/2014/main" id="{91846604-37C2-4FDD-B66B-D76F5FBA84CD}"/>
              </a:ext>
            </a:extLst>
          </p:cNvPr>
          <p:cNvSpPr/>
          <p:nvPr/>
        </p:nvSpPr>
        <p:spPr>
          <a:xfrm rot="16200000">
            <a:off x="9424329" y="4692753"/>
            <a:ext cx="335560" cy="241883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Arrow: Right 24">
            <a:extLst>
              <a:ext uri="{FF2B5EF4-FFF2-40B4-BE49-F238E27FC236}">
                <a16:creationId xmlns:a16="http://schemas.microsoft.com/office/drawing/2014/main" id="{4746D450-5CEA-49FA-8B99-CDE80DAAFEE7}"/>
              </a:ext>
            </a:extLst>
          </p:cNvPr>
          <p:cNvSpPr/>
          <p:nvPr/>
        </p:nvSpPr>
        <p:spPr>
          <a:xfrm rot="5400000">
            <a:off x="10108730" y="4609657"/>
            <a:ext cx="335560" cy="241883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FC1186FD-7EA9-431B-A5C7-22F69FF0F77E}"/>
              </a:ext>
            </a:extLst>
          </p:cNvPr>
          <p:cNvSpPr/>
          <p:nvPr/>
        </p:nvSpPr>
        <p:spPr>
          <a:xfrm>
            <a:off x="8870655" y="1690688"/>
            <a:ext cx="2483145" cy="4802187"/>
          </a:xfrm>
          <a:prstGeom prst="roundRect">
            <a:avLst/>
          </a:prstGeom>
          <a:noFill/>
          <a:ln w="76200">
            <a:solidFill>
              <a:schemeClr val="accent6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7538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7679C3-EB62-414E-AC81-D63C3B3280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High Level – Relationship of a contract to a deal to an invoice in the context of request R18007</a:t>
            </a:r>
            <a:br>
              <a:rPr lang="en-US" sz="2800" dirty="0"/>
            </a:br>
            <a:r>
              <a:rPr lang="en-US" sz="2800" dirty="0"/>
              <a:t>	</a:t>
            </a:r>
            <a:r>
              <a:rPr lang="en-US" sz="2800" b="1" dirty="0">
                <a:solidFill>
                  <a:schemeClr val="accent5">
                    <a:lumMod val="75000"/>
                  </a:schemeClr>
                </a:solidFill>
              </a:rPr>
              <a:t>Look at the Settlement Process in more detail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8F5BE218-7394-45D4-99E4-A32B4D86B92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0685373"/>
              </p:ext>
            </p:extLst>
          </p:nvPr>
        </p:nvGraphicFramePr>
        <p:xfrm>
          <a:off x="991765" y="1919291"/>
          <a:ext cx="6590018" cy="41878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8018">
                  <a:extLst>
                    <a:ext uri="{9D8B030D-6E8A-4147-A177-3AD203B41FA5}">
                      <a16:colId xmlns:a16="http://schemas.microsoft.com/office/drawing/2014/main" val="3582453345"/>
                    </a:ext>
                  </a:extLst>
                </a:gridCol>
                <a:gridCol w="4572000">
                  <a:extLst>
                    <a:ext uri="{9D8B030D-6E8A-4147-A177-3AD203B41FA5}">
                      <a16:colId xmlns:a16="http://schemas.microsoft.com/office/drawing/2014/main" val="1121927009"/>
                    </a:ext>
                  </a:extLst>
                </a:gridCol>
              </a:tblGrid>
              <a:tr h="1395964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Action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Accounting Period Invoice generated for transactions fulfilled during Accounting Period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33406248"/>
                  </a:ext>
                </a:extLst>
              </a:tr>
              <a:tr h="1395964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Party 1</a:t>
                      </a:r>
                    </a:p>
                    <a:p>
                      <a:pPr algn="ctr"/>
                      <a:r>
                        <a:rPr lang="en-US" b="1" dirty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Initiates and Buys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Import, Review and </a:t>
                      </a:r>
                    </a:p>
                    <a:p>
                      <a:pPr algn="l"/>
                      <a:r>
                        <a:rPr lang="en-US" sz="1400" dirty="0"/>
                        <a:t>Reconcile Data </a:t>
                      </a:r>
                    </a:p>
                    <a:p>
                      <a:pPr algn="l"/>
                      <a:endParaRPr lang="en-US" sz="2800" dirty="0"/>
                    </a:p>
                    <a:p>
                      <a:pPr algn="l"/>
                      <a:r>
                        <a:rPr lang="en-US" sz="1400" dirty="0"/>
                        <a:t>Receive Invoice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4055989"/>
                  </a:ext>
                </a:extLst>
              </a:tr>
              <a:tr h="1395964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Party 2</a:t>
                      </a:r>
                    </a:p>
                    <a:p>
                      <a:pPr algn="ctr"/>
                      <a:r>
                        <a:rPr lang="en-US" b="1" dirty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Responds and Sells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3521521"/>
                  </a:ext>
                </a:extLst>
              </a:tr>
            </a:tbl>
          </a:graphicData>
        </a:graphic>
      </p:graphicFrame>
      <p:sp>
        <p:nvSpPr>
          <p:cNvPr id="8" name="Arrow: Right 7">
            <a:extLst>
              <a:ext uri="{FF2B5EF4-FFF2-40B4-BE49-F238E27FC236}">
                <a16:creationId xmlns:a16="http://schemas.microsoft.com/office/drawing/2014/main" id="{CE780497-53E5-40F8-B2F1-962FB5BE0765}"/>
              </a:ext>
            </a:extLst>
          </p:cNvPr>
          <p:cNvSpPr/>
          <p:nvPr/>
        </p:nvSpPr>
        <p:spPr>
          <a:xfrm>
            <a:off x="2804719" y="2603383"/>
            <a:ext cx="335560" cy="241883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Arrow: Right 12">
            <a:extLst>
              <a:ext uri="{FF2B5EF4-FFF2-40B4-BE49-F238E27FC236}">
                <a16:creationId xmlns:a16="http://schemas.microsoft.com/office/drawing/2014/main" id="{06BEFDD9-A8AA-4B43-A200-567439F23780}"/>
              </a:ext>
            </a:extLst>
          </p:cNvPr>
          <p:cNvSpPr/>
          <p:nvPr/>
        </p:nvSpPr>
        <p:spPr>
          <a:xfrm>
            <a:off x="2790737" y="5149340"/>
            <a:ext cx="335560" cy="241882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Arrow: Right 13">
            <a:extLst>
              <a:ext uri="{FF2B5EF4-FFF2-40B4-BE49-F238E27FC236}">
                <a16:creationId xmlns:a16="http://schemas.microsoft.com/office/drawing/2014/main" id="{8AB778A1-D356-4F51-B146-63842F25468A}"/>
              </a:ext>
            </a:extLst>
          </p:cNvPr>
          <p:cNvSpPr/>
          <p:nvPr/>
        </p:nvSpPr>
        <p:spPr>
          <a:xfrm rot="5400000">
            <a:off x="4772787" y="4145313"/>
            <a:ext cx="1224191" cy="166084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D44D485-CDD5-46AB-83C6-74725C6926AF}"/>
              </a:ext>
            </a:extLst>
          </p:cNvPr>
          <p:cNvSpPr txBox="1"/>
          <p:nvPr/>
        </p:nvSpPr>
        <p:spPr>
          <a:xfrm>
            <a:off x="3048000" y="4748169"/>
            <a:ext cx="1469939" cy="166199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400" dirty="0"/>
              <a:t>Generate and Send Invoice Per terms of contract + deal utilized in current billing period</a:t>
            </a:r>
          </a:p>
          <a:p>
            <a:endParaRPr lang="en-US" dirty="0"/>
          </a:p>
        </p:txBody>
      </p:sp>
      <p:sp>
        <p:nvSpPr>
          <p:cNvPr id="12" name="Arrow: Right 11">
            <a:extLst>
              <a:ext uri="{FF2B5EF4-FFF2-40B4-BE49-F238E27FC236}">
                <a16:creationId xmlns:a16="http://schemas.microsoft.com/office/drawing/2014/main" id="{4AB90E81-A6B5-48B1-907E-94AFD33232BC}"/>
              </a:ext>
            </a:extLst>
          </p:cNvPr>
          <p:cNvSpPr/>
          <p:nvPr/>
        </p:nvSpPr>
        <p:spPr>
          <a:xfrm rot="16200000">
            <a:off x="3380297" y="4493003"/>
            <a:ext cx="335560" cy="241883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Arrow: Right 14">
            <a:extLst>
              <a:ext uri="{FF2B5EF4-FFF2-40B4-BE49-F238E27FC236}">
                <a16:creationId xmlns:a16="http://schemas.microsoft.com/office/drawing/2014/main" id="{60580F8C-5B75-40E8-A8CD-87A8C44BAD52}"/>
              </a:ext>
            </a:extLst>
          </p:cNvPr>
          <p:cNvSpPr/>
          <p:nvPr/>
        </p:nvSpPr>
        <p:spPr>
          <a:xfrm rot="16200000">
            <a:off x="3380298" y="3892295"/>
            <a:ext cx="335560" cy="241883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Arrow: Right 15">
            <a:extLst>
              <a:ext uri="{FF2B5EF4-FFF2-40B4-BE49-F238E27FC236}">
                <a16:creationId xmlns:a16="http://schemas.microsoft.com/office/drawing/2014/main" id="{8AB504C0-966F-4AA2-ACA9-83DA4C4C8166}"/>
              </a:ext>
            </a:extLst>
          </p:cNvPr>
          <p:cNvSpPr/>
          <p:nvPr/>
        </p:nvSpPr>
        <p:spPr>
          <a:xfrm>
            <a:off x="4712097" y="3430697"/>
            <a:ext cx="1260864" cy="241883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3911B75-1A59-41E4-87A4-479B4C7975B1}"/>
              </a:ext>
            </a:extLst>
          </p:cNvPr>
          <p:cNvSpPr txBox="1"/>
          <p:nvPr/>
        </p:nvSpPr>
        <p:spPr>
          <a:xfrm>
            <a:off x="6080324" y="3385987"/>
            <a:ext cx="1578825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400" dirty="0"/>
              <a:t>Accept and Pay</a:t>
            </a:r>
            <a:endParaRPr lang="en-US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C1749E4C-DE61-421E-B41A-A721CBE6FC97}"/>
              </a:ext>
            </a:extLst>
          </p:cNvPr>
          <p:cNvSpPr txBox="1"/>
          <p:nvPr/>
        </p:nvSpPr>
        <p:spPr>
          <a:xfrm>
            <a:off x="5363080" y="3922367"/>
            <a:ext cx="1775951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200" dirty="0"/>
              <a:t>Dispute: Research, document, modify, partial pay, negotiate</a:t>
            </a:r>
            <a:endParaRPr lang="en-US" sz="1600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C0BA0BF-6E6A-4877-9863-E179AEBF0D1F}"/>
              </a:ext>
            </a:extLst>
          </p:cNvPr>
          <p:cNvSpPr txBox="1"/>
          <p:nvPr/>
        </p:nvSpPr>
        <p:spPr>
          <a:xfrm>
            <a:off x="4944844" y="4890978"/>
            <a:ext cx="2709644" cy="144655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400" dirty="0"/>
              <a:t>Review Dispute:</a:t>
            </a:r>
          </a:p>
          <a:p>
            <a:r>
              <a:rPr lang="en-US" sz="1400" dirty="0"/>
              <a:t>Issue Revised Invoice (same #)</a:t>
            </a:r>
          </a:p>
          <a:p>
            <a:r>
              <a:rPr lang="en-US" sz="1400" dirty="0"/>
              <a:t>Issue new partial invoice (new #)</a:t>
            </a:r>
          </a:p>
          <a:p>
            <a:r>
              <a:rPr lang="en-US" sz="1400" dirty="0"/>
              <a:t>Send adjustments on next invoice</a:t>
            </a:r>
          </a:p>
          <a:p>
            <a:endParaRPr lang="en-US" sz="1400" dirty="0"/>
          </a:p>
          <a:p>
            <a:endParaRPr lang="en-US" dirty="0"/>
          </a:p>
        </p:txBody>
      </p:sp>
      <p:sp>
        <p:nvSpPr>
          <p:cNvPr id="20" name="Arrow: Right 19">
            <a:extLst>
              <a:ext uri="{FF2B5EF4-FFF2-40B4-BE49-F238E27FC236}">
                <a16:creationId xmlns:a16="http://schemas.microsoft.com/office/drawing/2014/main" id="{0707D763-678E-4AE1-BBE5-42E0FEF5D531}"/>
              </a:ext>
            </a:extLst>
          </p:cNvPr>
          <p:cNvSpPr/>
          <p:nvPr/>
        </p:nvSpPr>
        <p:spPr>
          <a:xfrm flipH="1">
            <a:off x="4609284" y="5149338"/>
            <a:ext cx="335560" cy="177671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6005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7679C3-EB62-414E-AC81-D63C3B3280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High Level – Relationship of a contract to a deal to an invoice in the context of request R18007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8F5BE218-7394-45D4-99E4-A32B4D86B92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0082276"/>
              </p:ext>
            </p:extLst>
          </p:nvPr>
        </p:nvGraphicFramePr>
        <p:xfrm>
          <a:off x="991765" y="1919291"/>
          <a:ext cx="10090090" cy="45049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8018">
                  <a:extLst>
                    <a:ext uri="{9D8B030D-6E8A-4147-A177-3AD203B41FA5}">
                      <a16:colId xmlns:a16="http://schemas.microsoft.com/office/drawing/2014/main" val="3582453345"/>
                    </a:ext>
                  </a:extLst>
                </a:gridCol>
                <a:gridCol w="2018018">
                  <a:extLst>
                    <a:ext uri="{9D8B030D-6E8A-4147-A177-3AD203B41FA5}">
                      <a16:colId xmlns:a16="http://schemas.microsoft.com/office/drawing/2014/main" val="3232768077"/>
                    </a:ext>
                  </a:extLst>
                </a:gridCol>
                <a:gridCol w="2018018">
                  <a:extLst>
                    <a:ext uri="{9D8B030D-6E8A-4147-A177-3AD203B41FA5}">
                      <a16:colId xmlns:a16="http://schemas.microsoft.com/office/drawing/2014/main" val="1121927009"/>
                    </a:ext>
                  </a:extLst>
                </a:gridCol>
                <a:gridCol w="2018018">
                  <a:extLst>
                    <a:ext uri="{9D8B030D-6E8A-4147-A177-3AD203B41FA5}">
                      <a16:colId xmlns:a16="http://schemas.microsoft.com/office/drawing/2014/main" val="2526278921"/>
                    </a:ext>
                  </a:extLst>
                </a:gridCol>
                <a:gridCol w="2018018">
                  <a:extLst>
                    <a:ext uri="{9D8B030D-6E8A-4147-A177-3AD203B41FA5}">
                      <a16:colId xmlns:a16="http://schemas.microsoft.com/office/drawing/2014/main" val="2066485912"/>
                    </a:ext>
                  </a:extLst>
                </a:gridCol>
              </a:tblGrid>
              <a:tr h="1395964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Action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Execute 6.3.1 Purchase and Sale Contract between Parties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Conduct Trade Transaction (Deal) using Contract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Gas is delivered using terms and period of Deal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Accounting Period Invoice generated for transactions fulfilled during Accounting Period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33406248"/>
                  </a:ext>
                </a:extLst>
              </a:tr>
              <a:tr h="1395964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Party 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Initiates or Responds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Initiates or Responds as Buyer or Seller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Receive or Delivery gas per terms of Contract + Deal. Daily adjustments per pipeline confirmations and scheduling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Initiate or Respond to Invoice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64055989"/>
                  </a:ext>
                </a:extLst>
              </a:tr>
              <a:tr h="1395964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Party 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Initiates or Responds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Initiates or Responds as Buyer or Seller</a:t>
                      </a:r>
                    </a:p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Receive or Delivery gas per terms of Contract + Deal. Daily adjustments per pipeline confirmations and scheduling</a:t>
                      </a:r>
                    </a:p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Initiate or Respond to Invoice</a:t>
                      </a:r>
                    </a:p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43521521"/>
                  </a:ext>
                </a:extLst>
              </a:tr>
            </a:tbl>
          </a:graphicData>
        </a:graphic>
      </p:graphicFrame>
      <p:sp>
        <p:nvSpPr>
          <p:cNvPr id="6" name="Arrow: Right 5">
            <a:extLst>
              <a:ext uri="{FF2B5EF4-FFF2-40B4-BE49-F238E27FC236}">
                <a16:creationId xmlns:a16="http://schemas.microsoft.com/office/drawing/2014/main" id="{4B57C905-E1DD-48D8-8F87-CB7D14B2B165}"/>
              </a:ext>
            </a:extLst>
          </p:cNvPr>
          <p:cNvSpPr/>
          <p:nvPr/>
        </p:nvSpPr>
        <p:spPr>
          <a:xfrm>
            <a:off x="4799903" y="2601985"/>
            <a:ext cx="335560" cy="241883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Arrow: Right 7">
            <a:extLst>
              <a:ext uri="{FF2B5EF4-FFF2-40B4-BE49-F238E27FC236}">
                <a16:creationId xmlns:a16="http://schemas.microsoft.com/office/drawing/2014/main" id="{CE780497-53E5-40F8-B2F1-962FB5BE0765}"/>
              </a:ext>
            </a:extLst>
          </p:cNvPr>
          <p:cNvSpPr/>
          <p:nvPr/>
        </p:nvSpPr>
        <p:spPr>
          <a:xfrm>
            <a:off x="2804719" y="2603383"/>
            <a:ext cx="335560" cy="241883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Arrow: Right 8">
            <a:extLst>
              <a:ext uri="{FF2B5EF4-FFF2-40B4-BE49-F238E27FC236}">
                <a16:creationId xmlns:a16="http://schemas.microsoft.com/office/drawing/2014/main" id="{5F68BC12-F9D6-4684-BB94-9125D1D0D311}"/>
              </a:ext>
            </a:extLst>
          </p:cNvPr>
          <p:cNvSpPr/>
          <p:nvPr/>
        </p:nvSpPr>
        <p:spPr>
          <a:xfrm>
            <a:off x="6849615" y="2613170"/>
            <a:ext cx="335560" cy="241883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Arrow: Right 9">
            <a:extLst>
              <a:ext uri="{FF2B5EF4-FFF2-40B4-BE49-F238E27FC236}">
                <a16:creationId xmlns:a16="http://schemas.microsoft.com/office/drawing/2014/main" id="{E6C4BE84-8D3D-4895-8314-41E6F6188829}"/>
              </a:ext>
            </a:extLst>
          </p:cNvPr>
          <p:cNvSpPr/>
          <p:nvPr/>
        </p:nvSpPr>
        <p:spPr>
          <a:xfrm>
            <a:off x="8897929" y="2622957"/>
            <a:ext cx="335560" cy="241883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279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7679C3-EB62-414E-AC81-D63C3B3280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High Level – Relationship of a contract to a deal to an invoice in the context of request R18007</a:t>
            </a:r>
            <a:br>
              <a:rPr lang="en-US" sz="2800" dirty="0"/>
            </a:br>
            <a:r>
              <a:rPr lang="en-US" sz="2800" dirty="0"/>
              <a:t>	</a:t>
            </a:r>
            <a:r>
              <a:rPr lang="en-US" sz="4000" b="1" dirty="0">
                <a:solidFill>
                  <a:schemeClr val="accent5">
                    <a:lumMod val="75000"/>
                  </a:schemeClr>
                </a:solidFill>
              </a:rPr>
              <a:t>PICK A ROLE to use as an example!</a:t>
            </a:r>
            <a:endParaRPr lang="en-US" sz="28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8F5BE218-7394-45D4-99E4-A32B4D86B92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1531466"/>
              </p:ext>
            </p:extLst>
          </p:nvPr>
        </p:nvGraphicFramePr>
        <p:xfrm>
          <a:off x="991765" y="1919291"/>
          <a:ext cx="10090090" cy="42915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8018">
                  <a:extLst>
                    <a:ext uri="{9D8B030D-6E8A-4147-A177-3AD203B41FA5}">
                      <a16:colId xmlns:a16="http://schemas.microsoft.com/office/drawing/2014/main" val="3582453345"/>
                    </a:ext>
                  </a:extLst>
                </a:gridCol>
                <a:gridCol w="2018018">
                  <a:extLst>
                    <a:ext uri="{9D8B030D-6E8A-4147-A177-3AD203B41FA5}">
                      <a16:colId xmlns:a16="http://schemas.microsoft.com/office/drawing/2014/main" val="3232768077"/>
                    </a:ext>
                  </a:extLst>
                </a:gridCol>
                <a:gridCol w="2018018">
                  <a:extLst>
                    <a:ext uri="{9D8B030D-6E8A-4147-A177-3AD203B41FA5}">
                      <a16:colId xmlns:a16="http://schemas.microsoft.com/office/drawing/2014/main" val="1121927009"/>
                    </a:ext>
                  </a:extLst>
                </a:gridCol>
                <a:gridCol w="2018018">
                  <a:extLst>
                    <a:ext uri="{9D8B030D-6E8A-4147-A177-3AD203B41FA5}">
                      <a16:colId xmlns:a16="http://schemas.microsoft.com/office/drawing/2014/main" val="2526278921"/>
                    </a:ext>
                  </a:extLst>
                </a:gridCol>
                <a:gridCol w="2018018">
                  <a:extLst>
                    <a:ext uri="{9D8B030D-6E8A-4147-A177-3AD203B41FA5}">
                      <a16:colId xmlns:a16="http://schemas.microsoft.com/office/drawing/2014/main" val="2066485912"/>
                    </a:ext>
                  </a:extLst>
                </a:gridCol>
              </a:tblGrid>
              <a:tr h="1395964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Action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Execute 6.3.1 Purchase and Sale Contract between Parties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Conduct Trade Transaction (Deal) using Contract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Gas is delivered using terms and period of Deal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Accounting Period Invoice generated for transactions fulfilled during Accounting Period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33406248"/>
                  </a:ext>
                </a:extLst>
              </a:tr>
              <a:tr h="1395964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Party 1</a:t>
                      </a:r>
                    </a:p>
                    <a:p>
                      <a:pPr algn="ctr"/>
                      <a:r>
                        <a:rPr lang="en-US" b="1" dirty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Initiates and Buys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Initiate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Initiates as Buyer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Receives gas per terms of Contract + Deal. Daily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Respond to Invoice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64055989"/>
                  </a:ext>
                </a:extLst>
              </a:tr>
              <a:tr h="1395964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Party 2</a:t>
                      </a:r>
                    </a:p>
                    <a:p>
                      <a:pPr algn="ctr"/>
                      <a:r>
                        <a:rPr lang="en-US" b="1" dirty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Responds and Sells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Respond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Responds as Seller</a:t>
                      </a:r>
                    </a:p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Delivers gas per terms of Contract + Deal. Daily adjustments per pipeline confirmations and scheduling</a:t>
                      </a:r>
                    </a:p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Initiate Invoice</a:t>
                      </a:r>
                    </a:p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43521521"/>
                  </a:ext>
                </a:extLst>
              </a:tr>
            </a:tbl>
          </a:graphicData>
        </a:graphic>
      </p:graphicFrame>
      <p:sp>
        <p:nvSpPr>
          <p:cNvPr id="6" name="Arrow: Right 5">
            <a:extLst>
              <a:ext uri="{FF2B5EF4-FFF2-40B4-BE49-F238E27FC236}">
                <a16:creationId xmlns:a16="http://schemas.microsoft.com/office/drawing/2014/main" id="{4B57C905-E1DD-48D8-8F87-CB7D14B2B165}"/>
              </a:ext>
            </a:extLst>
          </p:cNvPr>
          <p:cNvSpPr/>
          <p:nvPr/>
        </p:nvSpPr>
        <p:spPr>
          <a:xfrm>
            <a:off x="4799903" y="2601985"/>
            <a:ext cx="335560" cy="241883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Arrow: Right 7">
            <a:extLst>
              <a:ext uri="{FF2B5EF4-FFF2-40B4-BE49-F238E27FC236}">
                <a16:creationId xmlns:a16="http://schemas.microsoft.com/office/drawing/2014/main" id="{CE780497-53E5-40F8-B2F1-962FB5BE0765}"/>
              </a:ext>
            </a:extLst>
          </p:cNvPr>
          <p:cNvSpPr/>
          <p:nvPr/>
        </p:nvSpPr>
        <p:spPr>
          <a:xfrm>
            <a:off x="2804719" y="2603383"/>
            <a:ext cx="335560" cy="241883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Arrow: Right 8">
            <a:extLst>
              <a:ext uri="{FF2B5EF4-FFF2-40B4-BE49-F238E27FC236}">
                <a16:creationId xmlns:a16="http://schemas.microsoft.com/office/drawing/2014/main" id="{5F68BC12-F9D6-4684-BB94-9125D1D0D311}"/>
              </a:ext>
            </a:extLst>
          </p:cNvPr>
          <p:cNvSpPr/>
          <p:nvPr/>
        </p:nvSpPr>
        <p:spPr>
          <a:xfrm>
            <a:off x="6849615" y="2613170"/>
            <a:ext cx="335560" cy="241883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Arrow: Right 9">
            <a:extLst>
              <a:ext uri="{FF2B5EF4-FFF2-40B4-BE49-F238E27FC236}">
                <a16:creationId xmlns:a16="http://schemas.microsoft.com/office/drawing/2014/main" id="{E6C4BE84-8D3D-4895-8314-41E6F6188829}"/>
              </a:ext>
            </a:extLst>
          </p:cNvPr>
          <p:cNvSpPr/>
          <p:nvPr/>
        </p:nvSpPr>
        <p:spPr>
          <a:xfrm>
            <a:off x="8897929" y="2622957"/>
            <a:ext cx="335560" cy="241883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4806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7679C3-EB62-414E-AC81-D63C3B3280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High Level – Relationship of a contract to a deal to an invoice in the context of request R18007</a:t>
            </a:r>
            <a:br>
              <a:rPr lang="en-US" sz="2800" dirty="0"/>
            </a:br>
            <a:r>
              <a:rPr lang="en-US" sz="2800" dirty="0"/>
              <a:t>	</a:t>
            </a:r>
            <a:r>
              <a:rPr lang="en-US" sz="4000" b="1" dirty="0">
                <a:solidFill>
                  <a:schemeClr val="accent5">
                    <a:lumMod val="75000"/>
                  </a:schemeClr>
                </a:solidFill>
              </a:rPr>
              <a:t>Create a Contract</a:t>
            </a:r>
            <a:endParaRPr lang="en-US" sz="28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8F5BE218-7394-45D4-99E4-A32B4D86B92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4918683"/>
              </p:ext>
            </p:extLst>
          </p:nvPr>
        </p:nvGraphicFramePr>
        <p:xfrm>
          <a:off x="991765" y="1919291"/>
          <a:ext cx="10090090" cy="42915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8018">
                  <a:extLst>
                    <a:ext uri="{9D8B030D-6E8A-4147-A177-3AD203B41FA5}">
                      <a16:colId xmlns:a16="http://schemas.microsoft.com/office/drawing/2014/main" val="3582453345"/>
                    </a:ext>
                  </a:extLst>
                </a:gridCol>
                <a:gridCol w="2018018">
                  <a:extLst>
                    <a:ext uri="{9D8B030D-6E8A-4147-A177-3AD203B41FA5}">
                      <a16:colId xmlns:a16="http://schemas.microsoft.com/office/drawing/2014/main" val="3232768077"/>
                    </a:ext>
                  </a:extLst>
                </a:gridCol>
                <a:gridCol w="2018018">
                  <a:extLst>
                    <a:ext uri="{9D8B030D-6E8A-4147-A177-3AD203B41FA5}">
                      <a16:colId xmlns:a16="http://schemas.microsoft.com/office/drawing/2014/main" val="1121927009"/>
                    </a:ext>
                  </a:extLst>
                </a:gridCol>
                <a:gridCol w="2018018">
                  <a:extLst>
                    <a:ext uri="{9D8B030D-6E8A-4147-A177-3AD203B41FA5}">
                      <a16:colId xmlns:a16="http://schemas.microsoft.com/office/drawing/2014/main" val="2526278921"/>
                    </a:ext>
                  </a:extLst>
                </a:gridCol>
                <a:gridCol w="2018018">
                  <a:extLst>
                    <a:ext uri="{9D8B030D-6E8A-4147-A177-3AD203B41FA5}">
                      <a16:colId xmlns:a16="http://schemas.microsoft.com/office/drawing/2014/main" val="2066485912"/>
                    </a:ext>
                  </a:extLst>
                </a:gridCol>
              </a:tblGrid>
              <a:tr h="1395964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Action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Execute 6.3.1 Purchase and Sale Contract between Parties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Conduct Trade Transaction (Deal) using Contract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Gas is delivered using terms and period of Deal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Accounting Period Invoice generated for transactions fulfilled during Accounting Period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33406248"/>
                  </a:ext>
                </a:extLst>
              </a:tr>
              <a:tr h="1395964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Party 1</a:t>
                      </a:r>
                    </a:p>
                    <a:p>
                      <a:pPr algn="ctr"/>
                      <a:r>
                        <a:rPr lang="en-US" b="1" dirty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Initiates and Buys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Initiate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Initiates as Buyer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Receives gas per terms of Contract + Deal. Daily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Respond to Invoice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64055989"/>
                  </a:ext>
                </a:extLst>
              </a:tr>
              <a:tr h="1395964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Party 2</a:t>
                      </a:r>
                    </a:p>
                    <a:p>
                      <a:pPr algn="ctr"/>
                      <a:r>
                        <a:rPr lang="en-US" b="1" dirty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Responds and Sells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Respond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Responds as Seller</a:t>
                      </a:r>
                    </a:p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Delivers gas per terms of Contract + Deal. Daily adjustments per pipeline confirmations and scheduling</a:t>
                      </a:r>
                    </a:p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Initiate Invoice</a:t>
                      </a:r>
                    </a:p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43521521"/>
                  </a:ext>
                </a:extLst>
              </a:tr>
            </a:tbl>
          </a:graphicData>
        </a:graphic>
      </p:graphicFrame>
      <p:sp>
        <p:nvSpPr>
          <p:cNvPr id="6" name="Arrow: Right 5">
            <a:extLst>
              <a:ext uri="{FF2B5EF4-FFF2-40B4-BE49-F238E27FC236}">
                <a16:creationId xmlns:a16="http://schemas.microsoft.com/office/drawing/2014/main" id="{4B57C905-E1DD-48D8-8F87-CB7D14B2B165}"/>
              </a:ext>
            </a:extLst>
          </p:cNvPr>
          <p:cNvSpPr/>
          <p:nvPr/>
        </p:nvSpPr>
        <p:spPr>
          <a:xfrm>
            <a:off x="4799903" y="2601985"/>
            <a:ext cx="335560" cy="241883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Arrow: Right 7">
            <a:extLst>
              <a:ext uri="{FF2B5EF4-FFF2-40B4-BE49-F238E27FC236}">
                <a16:creationId xmlns:a16="http://schemas.microsoft.com/office/drawing/2014/main" id="{CE780497-53E5-40F8-B2F1-962FB5BE0765}"/>
              </a:ext>
            </a:extLst>
          </p:cNvPr>
          <p:cNvSpPr/>
          <p:nvPr/>
        </p:nvSpPr>
        <p:spPr>
          <a:xfrm>
            <a:off x="2804719" y="2603383"/>
            <a:ext cx="335560" cy="241883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Arrow: Right 8">
            <a:extLst>
              <a:ext uri="{FF2B5EF4-FFF2-40B4-BE49-F238E27FC236}">
                <a16:creationId xmlns:a16="http://schemas.microsoft.com/office/drawing/2014/main" id="{5F68BC12-F9D6-4684-BB94-9125D1D0D311}"/>
              </a:ext>
            </a:extLst>
          </p:cNvPr>
          <p:cNvSpPr/>
          <p:nvPr/>
        </p:nvSpPr>
        <p:spPr>
          <a:xfrm>
            <a:off x="6849615" y="2613170"/>
            <a:ext cx="335560" cy="241883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Arrow: Right 9">
            <a:extLst>
              <a:ext uri="{FF2B5EF4-FFF2-40B4-BE49-F238E27FC236}">
                <a16:creationId xmlns:a16="http://schemas.microsoft.com/office/drawing/2014/main" id="{E6C4BE84-8D3D-4895-8314-41E6F6188829}"/>
              </a:ext>
            </a:extLst>
          </p:cNvPr>
          <p:cNvSpPr/>
          <p:nvPr/>
        </p:nvSpPr>
        <p:spPr>
          <a:xfrm>
            <a:off x="8897929" y="2622957"/>
            <a:ext cx="335560" cy="241883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Arrow: Right 10">
            <a:extLst>
              <a:ext uri="{FF2B5EF4-FFF2-40B4-BE49-F238E27FC236}">
                <a16:creationId xmlns:a16="http://schemas.microsoft.com/office/drawing/2014/main" id="{BD340E91-A391-476F-BE0D-09CDB3A9AED5}"/>
              </a:ext>
            </a:extLst>
          </p:cNvPr>
          <p:cNvSpPr/>
          <p:nvPr/>
        </p:nvSpPr>
        <p:spPr>
          <a:xfrm>
            <a:off x="3267511" y="3944131"/>
            <a:ext cx="335560" cy="24188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Arrow: Right 11">
            <a:extLst>
              <a:ext uri="{FF2B5EF4-FFF2-40B4-BE49-F238E27FC236}">
                <a16:creationId xmlns:a16="http://schemas.microsoft.com/office/drawing/2014/main" id="{D88CDFAB-7C6B-4B96-9020-129135EA300D}"/>
              </a:ext>
            </a:extLst>
          </p:cNvPr>
          <p:cNvSpPr/>
          <p:nvPr/>
        </p:nvSpPr>
        <p:spPr>
          <a:xfrm rot="5400000">
            <a:off x="3847749" y="4734094"/>
            <a:ext cx="335560" cy="24188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0746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7679C3-EB62-414E-AC81-D63C3B3280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High Level – Relationship of a contract to a deal to an invoice in the context of request R18007</a:t>
            </a:r>
            <a:br>
              <a:rPr lang="en-US" sz="2800" dirty="0"/>
            </a:br>
            <a:r>
              <a:rPr lang="en-US" sz="2800" dirty="0"/>
              <a:t>	</a:t>
            </a:r>
            <a:r>
              <a:rPr lang="en-US" sz="4000" b="1" dirty="0">
                <a:solidFill>
                  <a:schemeClr val="accent6">
                    <a:lumMod val="75000"/>
                  </a:schemeClr>
                </a:solidFill>
              </a:rPr>
              <a:t>Make a Deal </a:t>
            </a:r>
            <a:endParaRPr lang="en-US" sz="2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8F5BE218-7394-45D4-99E4-A32B4D86B92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8191039"/>
              </p:ext>
            </p:extLst>
          </p:nvPr>
        </p:nvGraphicFramePr>
        <p:xfrm>
          <a:off x="991765" y="1919291"/>
          <a:ext cx="10090090" cy="42915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8018">
                  <a:extLst>
                    <a:ext uri="{9D8B030D-6E8A-4147-A177-3AD203B41FA5}">
                      <a16:colId xmlns:a16="http://schemas.microsoft.com/office/drawing/2014/main" val="3582453345"/>
                    </a:ext>
                  </a:extLst>
                </a:gridCol>
                <a:gridCol w="2018018">
                  <a:extLst>
                    <a:ext uri="{9D8B030D-6E8A-4147-A177-3AD203B41FA5}">
                      <a16:colId xmlns:a16="http://schemas.microsoft.com/office/drawing/2014/main" val="3232768077"/>
                    </a:ext>
                  </a:extLst>
                </a:gridCol>
                <a:gridCol w="2018018">
                  <a:extLst>
                    <a:ext uri="{9D8B030D-6E8A-4147-A177-3AD203B41FA5}">
                      <a16:colId xmlns:a16="http://schemas.microsoft.com/office/drawing/2014/main" val="1121927009"/>
                    </a:ext>
                  </a:extLst>
                </a:gridCol>
                <a:gridCol w="2018018">
                  <a:extLst>
                    <a:ext uri="{9D8B030D-6E8A-4147-A177-3AD203B41FA5}">
                      <a16:colId xmlns:a16="http://schemas.microsoft.com/office/drawing/2014/main" val="2526278921"/>
                    </a:ext>
                  </a:extLst>
                </a:gridCol>
                <a:gridCol w="2018018">
                  <a:extLst>
                    <a:ext uri="{9D8B030D-6E8A-4147-A177-3AD203B41FA5}">
                      <a16:colId xmlns:a16="http://schemas.microsoft.com/office/drawing/2014/main" val="2066485912"/>
                    </a:ext>
                  </a:extLst>
                </a:gridCol>
              </a:tblGrid>
              <a:tr h="1395964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Action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Execute 6.3.1 Purchase and Sale Contract between Parties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Conduct Trade Transaction (Deal) using Contract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Gas is delivered using terms and period of Deal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Accounting Period Invoice generated for transactions fulfilled during Accounting Period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33406248"/>
                  </a:ext>
                </a:extLst>
              </a:tr>
              <a:tr h="1395964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Party 1</a:t>
                      </a:r>
                    </a:p>
                    <a:p>
                      <a:pPr algn="ctr"/>
                      <a:r>
                        <a:rPr lang="en-US" b="1" dirty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Initiates and Buys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Initiate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Initiates as Buyer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Receives gas per terms of Contract + Deal. Daily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Respond to Invoice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64055989"/>
                  </a:ext>
                </a:extLst>
              </a:tr>
              <a:tr h="1395964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Party 2</a:t>
                      </a:r>
                    </a:p>
                    <a:p>
                      <a:pPr algn="ctr"/>
                      <a:r>
                        <a:rPr lang="en-US" b="1" dirty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Responds and Sells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Respond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Responds as Seller</a:t>
                      </a:r>
                    </a:p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Delivers gas per terms of Contract + Deal. Daily adjustments per pipeline confirmations and scheduling</a:t>
                      </a:r>
                    </a:p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Initiate Invoice</a:t>
                      </a:r>
                    </a:p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43521521"/>
                  </a:ext>
                </a:extLst>
              </a:tr>
            </a:tbl>
          </a:graphicData>
        </a:graphic>
      </p:graphicFrame>
      <p:sp>
        <p:nvSpPr>
          <p:cNvPr id="6" name="Arrow: Right 5">
            <a:extLst>
              <a:ext uri="{FF2B5EF4-FFF2-40B4-BE49-F238E27FC236}">
                <a16:creationId xmlns:a16="http://schemas.microsoft.com/office/drawing/2014/main" id="{4B57C905-E1DD-48D8-8F87-CB7D14B2B165}"/>
              </a:ext>
            </a:extLst>
          </p:cNvPr>
          <p:cNvSpPr/>
          <p:nvPr/>
        </p:nvSpPr>
        <p:spPr>
          <a:xfrm>
            <a:off x="4799903" y="2601985"/>
            <a:ext cx="335560" cy="241883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Arrow: Right 7">
            <a:extLst>
              <a:ext uri="{FF2B5EF4-FFF2-40B4-BE49-F238E27FC236}">
                <a16:creationId xmlns:a16="http://schemas.microsoft.com/office/drawing/2014/main" id="{CE780497-53E5-40F8-B2F1-962FB5BE0765}"/>
              </a:ext>
            </a:extLst>
          </p:cNvPr>
          <p:cNvSpPr/>
          <p:nvPr/>
        </p:nvSpPr>
        <p:spPr>
          <a:xfrm>
            <a:off x="2804719" y="2603383"/>
            <a:ext cx="335560" cy="241883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Arrow: Right 8">
            <a:extLst>
              <a:ext uri="{FF2B5EF4-FFF2-40B4-BE49-F238E27FC236}">
                <a16:creationId xmlns:a16="http://schemas.microsoft.com/office/drawing/2014/main" id="{5F68BC12-F9D6-4684-BB94-9125D1D0D311}"/>
              </a:ext>
            </a:extLst>
          </p:cNvPr>
          <p:cNvSpPr/>
          <p:nvPr/>
        </p:nvSpPr>
        <p:spPr>
          <a:xfrm>
            <a:off x="6849615" y="2613170"/>
            <a:ext cx="335560" cy="241883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Arrow: Right 9">
            <a:extLst>
              <a:ext uri="{FF2B5EF4-FFF2-40B4-BE49-F238E27FC236}">
                <a16:creationId xmlns:a16="http://schemas.microsoft.com/office/drawing/2014/main" id="{E6C4BE84-8D3D-4895-8314-41E6F6188829}"/>
              </a:ext>
            </a:extLst>
          </p:cNvPr>
          <p:cNvSpPr/>
          <p:nvPr/>
        </p:nvSpPr>
        <p:spPr>
          <a:xfrm>
            <a:off x="8897929" y="2622957"/>
            <a:ext cx="335560" cy="241883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Arrow: Right 10">
            <a:extLst>
              <a:ext uri="{FF2B5EF4-FFF2-40B4-BE49-F238E27FC236}">
                <a16:creationId xmlns:a16="http://schemas.microsoft.com/office/drawing/2014/main" id="{BD340E91-A391-476F-BE0D-09CDB3A9AED5}"/>
              </a:ext>
            </a:extLst>
          </p:cNvPr>
          <p:cNvSpPr/>
          <p:nvPr/>
        </p:nvSpPr>
        <p:spPr>
          <a:xfrm>
            <a:off x="3267511" y="3944131"/>
            <a:ext cx="335560" cy="24188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Arrow: Right 11">
            <a:extLst>
              <a:ext uri="{FF2B5EF4-FFF2-40B4-BE49-F238E27FC236}">
                <a16:creationId xmlns:a16="http://schemas.microsoft.com/office/drawing/2014/main" id="{D88CDFAB-7C6B-4B96-9020-129135EA300D}"/>
              </a:ext>
            </a:extLst>
          </p:cNvPr>
          <p:cNvSpPr/>
          <p:nvPr/>
        </p:nvSpPr>
        <p:spPr>
          <a:xfrm rot="5400000">
            <a:off x="3847749" y="4734094"/>
            <a:ext cx="335560" cy="24188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Arrow: Right 12">
            <a:extLst>
              <a:ext uri="{FF2B5EF4-FFF2-40B4-BE49-F238E27FC236}">
                <a16:creationId xmlns:a16="http://schemas.microsoft.com/office/drawing/2014/main" id="{06BEFDD9-A8AA-4B43-A200-567439F23780}"/>
              </a:ext>
            </a:extLst>
          </p:cNvPr>
          <p:cNvSpPr/>
          <p:nvPr/>
        </p:nvSpPr>
        <p:spPr>
          <a:xfrm>
            <a:off x="5047377" y="3987474"/>
            <a:ext cx="335560" cy="241883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Arrow: Right 13">
            <a:extLst>
              <a:ext uri="{FF2B5EF4-FFF2-40B4-BE49-F238E27FC236}">
                <a16:creationId xmlns:a16="http://schemas.microsoft.com/office/drawing/2014/main" id="{8AB778A1-D356-4F51-B146-63842F25468A}"/>
              </a:ext>
            </a:extLst>
          </p:cNvPr>
          <p:cNvSpPr/>
          <p:nvPr/>
        </p:nvSpPr>
        <p:spPr>
          <a:xfrm rot="5400000">
            <a:off x="5627615" y="4777437"/>
            <a:ext cx="335560" cy="241883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Arrow: Right 14">
            <a:extLst>
              <a:ext uri="{FF2B5EF4-FFF2-40B4-BE49-F238E27FC236}">
                <a16:creationId xmlns:a16="http://schemas.microsoft.com/office/drawing/2014/main" id="{8D5DA0B0-450E-4F48-8F7E-98221059E087}"/>
              </a:ext>
            </a:extLst>
          </p:cNvPr>
          <p:cNvSpPr/>
          <p:nvPr/>
        </p:nvSpPr>
        <p:spPr>
          <a:xfrm>
            <a:off x="6849615" y="5038802"/>
            <a:ext cx="335560" cy="241883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Arrow: Right 15">
            <a:extLst>
              <a:ext uri="{FF2B5EF4-FFF2-40B4-BE49-F238E27FC236}">
                <a16:creationId xmlns:a16="http://schemas.microsoft.com/office/drawing/2014/main" id="{F965791D-0337-4628-A748-1B0980EFA5D5}"/>
              </a:ext>
            </a:extLst>
          </p:cNvPr>
          <p:cNvSpPr/>
          <p:nvPr/>
        </p:nvSpPr>
        <p:spPr>
          <a:xfrm>
            <a:off x="6849615" y="5267405"/>
            <a:ext cx="335560" cy="241883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Arrow: Right 16">
            <a:extLst>
              <a:ext uri="{FF2B5EF4-FFF2-40B4-BE49-F238E27FC236}">
                <a16:creationId xmlns:a16="http://schemas.microsoft.com/office/drawing/2014/main" id="{B87CF29B-6C2C-447A-9BD6-4ACBC726D5DC}"/>
              </a:ext>
            </a:extLst>
          </p:cNvPr>
          <p:cNvSpPr/>
          <p:nvPr/>
        </p:nvSpPr>
        <p:spPr>
          <a:xfrm>
            <a:off x="6849615" y="5509288"/>
            <a:ext cx="335560" cy="241883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Arrow: Right 17">
            <a:extLst>
              <a:ext uri="{FF2B5EF4-FFF2-40B4-BE49-F238E27FC236}">
                <a16:creationId xmlns:a16="http://schemas.microsoft.com/office/drawing/2014/main" id="{A6342ED3-D264-4AFE-801D-FEA527866DC5}"/>
              </a:ext>
            </a:extLst>
          </p:cNvPr>
          <p:cNvSpPr/>
          <p:nvPr/>
        </p:nvSpPr>
        <p:spPr>
          <a:xfrm>
            <a:off x="6849615" y="5739129"/>
            <a:ext cx="335560" cy="241883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Arrow: Right 18">
            <a:extLst>
              <a:ext uri="{FF2B5EF4-FFF2-40B4-BE49-F238E27FC236}">
                <a16:creationId xmlns:a16="http://schemas.microsoft.com/office/drawing/2014/main" id="{D979F7EE-2B7B-4FF2-91E8-D730400CBDCE}"/>
              </a:ext>
            </a:extLst>
          </p:cNvPr>
          <p:cNvSpPr/>
          <p:nvPr/>
        </p:nvSpPr>
        <p:spPr>
          <a:xfrm rot="16200000">
            <a:off x="7413069" y="4517377"/>
            <a:ext cx="335560" cy="241883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Arrow: Right 19">
            <a:extLst>
              <a:ext uri="{FF2B5EF4-FFF2-40B4-BE49-F238E27FC236}">
                <a16:creationId xmlns:a16="http://schemas.microsoft.com/office/drawing/2014/main" id="{1BD8456B-B15D-4C69-A593-C889F691041B}"/>
              </a:ext>
            </a:extLst>
          </p:cNvPr>
          <p:cNvSpPr/>
          <p:nvPr/>
        </p:nvSpPr>
        <p:spPr>
          <a:xfrm rot="16200000">
            <a:off x="7773796" y="4517378"/>
            <a:ext cx="335560" cy="241883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Arrow: Right 20">
            <a:extLst>
              <a:ext uri="{FF2B5EF4-FFF2-40B4-BE49-F238E27FC236}">
                <a16:creationId xmlns:a16="http://schemas.microsoft.com/office/drawing/2014/main" id="{2891CDD9-3261-4555-B024-D821E6457DD6}"/>
              </a:ext>
            </a:extLst>
          </p:cNvPr>
          <p:cNvSpPr/>
          <p:nvPr/>
        </p:nvSpPr>
        <p:spPr>
          <a:xfrm rot="16200000">
            <a:off x="8134523" y="4517378"/>
            <a:ext cx="335560" cy="241883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rrow: Right 21">
            <a:extLst>
              <a:ext uri="{FF2B5EF4-FFF2-40B4-BE49-F238E27FC236}">
                <a16:creationId xmlns:a16="http://schemas.microsoft.com/office/drawing/2014/main" id="{30F83F0A-BF79-4B9C-9AA4-9BCD79AC0C6B}"/>
              </a:ext>
            </a:extLst>
          </p:cNvPr>
          <p:cNvSpPr/>
          <p:nvPr/>
        </p:nvSpPr>
        <p:spPr>
          <a:xfrm rot="16200000">
            <a:off x="8479170" y="4524973"/>
            <a:ext cx="335560" cy="241883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rrow: Right 23">
            <a:extLst>
              <a:ext uri="{FF2B5EF4-FFF2-40B4-BE49-F238E27FC236}">
                <a16:creationId xmlns:a16="http://schemas.microsoft.com/office/drawing/2014/main" id="{91846604-37C2-4FDD-B66B-D76F5FBA84CD}"/>
              </a:ext>
            </a:extLst>
          </p:cNvPr>
          <p:cNvSpPr/>
          <p:nvPr/>
        </p:nvSpPr>
        <p:spPr>
          <a:xfrm rot="16200000">
            <a:off x="9424329" y="4692753"/>
            <a:ext cx="335560" cy="241883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Arrow: Right 24">
            <a:extLst>
              <a:ext uri="{FF2B5EF4-FFF2-40B4-BE49-F238E27FC236}">
                <a16:creationId xmlns:a16="http://schemas.microsoft.com/office/drawing/2014/main" id="{4746D450-5CEA-49FA-8B99-CDE80DAAFEE7}"/>
              </a:ext>
            </a:extLst>
          </p:cNvPr>
          <p:cNvSpPr/>
          <p:nvPr/>
        </p:nvSpPr>
        <p:spPr>
          <a:xfrm rot="5400000">
            <a:off x="10108730" y="4609657"/>
            <a:ext cx="335560" cy="241883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2807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7679C3-EB62-414E-AC81-D63C3B3280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High Level – Relationship of a contract to a deal to an invoice in the context of request R18007</a:t>
            </a:r>
            <a:br>
              <a:rPr lang="en-US" sz="2800" dirty="0"/>
            </a:br>
            <a:r>
              <a:rPr lang="en-US" sz="2800" dirty="0"/>
              <a:t>	</a:t>
            </a:r>
            <a:r>
              <a:rPr lang="en-US" sz="2800" b="1" dirty="0">
                <a:solidFill>
                  <a:schemeClr val="accent5">
                    <a:lumMod val="75000"/>
                  </a:schemeClr>
                </a:solidFill>
              </a:rPr>
              <a:t>Look at the Contracting Process in more detail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8F5BE218-7394-45D4-99E4-A32B4D86B92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4980277"/>
              </p:ext>
            </p:extLst>
          </p:nvPr>
        </p:nvGraphicFramePr>
        <p:xfrm>
          <a:off x="991765" y="1919291"/>
          <a:ext cx="10090090" cy="42915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8018">
                  <a:extLst>
                    <a:ext uri="{9D8B030D-6E8A-4147-A177-3AD203B41FA5}">
                      <a16:colId xmlns:a16="http://schemas.microsoft.com/office/drawing/2014/main" val="3582453345"/>
                    </a:ext>
                  </a:extLst>
                </a:gridCol>
                <a:gridCol w="2018018">
                  <a:extLst>
                    <a:ext uri="{9D8B030D-6E8A-4147-A177-3AD203B41FA5}">
                      <a16:colId xmlns:a16="http://schemas.microsoft.com/office/drawing/2014/main" val="3232768077"/>
                    </a:ext>
                  </a:extLst>
                </a:gridCol>
                <a:gridCol w="2018018">
                  <a:extLst>
                    <a:ext uri="{9D8B030D-6E8A-4147-A177-3AD203B41FA5}">
                      <a16:colId xmlns:a16="http://schemas.microsoft.com/office/drawing/2014/main" val="1121927009"/>
                    </a:ext>
                  </a:extLst>
                </a:gridCol>
                <a:gridCol w="2018018">
                  <a:extLst>
                    <a:ext uri="{9D8B030D-6E8A-4147-A177-3AD203B41FA5}">
                      <a16:colId xmlns:a16="http://schemas.microsoft.com/office/drawing/2014/main" val="2526278921"/>
                    </a:ext>
                  </a:extLst>
                </a:gridCol>
                <a:gridCol w="2018018">
                  <a:extLst>
                    <a:ext uri="{9D8B030D-6E8A-4147-A177-3AD203B41FA5}">
                      <a16:colId xmlns:a16="http://schemas.microsoft.com/office/drawing/2014/main" val="2066485912"/>
                    </a:ext>
                  </a:extLst>
                </a:gridCol>
              </a:tblGrid>
              <a:tr h="1395964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Action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Execute 6.3.1 Purchase and Sale Contract between Parties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Conduct Trade Transaction (Deal) using Contract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Gas is delivered using terms and period of Deal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Accounting Period Invoice generated for transactions fulfilled during Accounting Period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33406248"/>
                  </a:ext>
                </a:extLst>
              </a:tr>
              <a:tr h="1395964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Party 1</a:t>
                      </a:r>
                    </a:p>
                    <a:p>
                      <a:pPr algn="ctr"/>
                      <a:r>
                        <a:rPr lang="en-US" b="1" dirty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Initiates and Buys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Initiate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Initiates as Buyer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Receives gas per terms of Contract + Deal. Daily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Respond to Invoice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64055989"/>
                  </a:ext>
                </a:extLst>
              </a:tr>
              <a:tr h="1395964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Party 2</a:t>
                      </a:r>
                    </a:p>
                    <a:p>
                      <a:pPr algn="ctr"/>
                      <a:r>
                        <a:rPr lang="en-US" b="1" dirty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Responds and Sells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Respond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Responds as Seller</a:t>
                      </a:r>
                    </a:p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Delivers gas per terms of Contract + Deal. Daily adjustments per pipeline confirmations and scheduling</a:t>
                      </a:r>
                    </a:p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Initiate Invoice</a:t>
                      </a:r>
                    </a:p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43521521"/>
                  </a:ext>
                </a:extLst>
              </a:tr>
            </a:tbl>
          </a:graphicData>
        </a:graphic>
      </p:graphicFrame>
      <p:sp>
        <p:nvSpPr>
          <p:cNvPr id="6" name="Arrow: Right 5">
            <a:extLst>
              <a:ext uri="{FF2B5EF4-FFF2-40B4-BE49-F238E27FC236}">
                <a16:creationId xmlns:a16="http://schemas.microsoft.com/office/drawing/2014/main" id="{4B57C905-E1DD-48D8-8F87-CB7D14B2B165}"/>
              </a:ext>
            </a:extLst>
          </p:cNvPr>
          <p:cNvSpPr/>
          <p:nvPr/>
        </p:nvSpPr>
        <p:spPr>
          <a:xfrm>
            <a:off x="4799903" y="2601985"/>
            <a:ext cx="335560" cy="241883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Arrow: Right 7">
            <a:extLst>
              <a:ext uri="{FF2B5EF4-FFF2-40B4-BE49-F238E27FC236}">
                <a16:creationId xmlns:a16="http://schemas.microsoft.com/office/drawing/2014/main" id="{CE780497-53E5-40F8-B2F1-962FB5BE0765}"/>
              </a:ext>
            </a:extLst>
          </p:cNvPr>
          <p:cNvSpPr/>
          <p:nvPr/>
        </p:nvSpPr>
        <p:spPr>
          <a:xfrm>
            <a:off x="2804719" y="2603383"/>
            <a:ext cx="335560" cy="241883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Arrow: Right 8">
            <a:extLst>
              <a:ext uri="{FF2B5EF4-FFF2-40B4-BE49-F238E27FC236}">
                <a16:creationId xmlns:a16="http://schemas.microsoft.com/office/drawing/2014/main" id="{5F68BC12-F9D6-4684-BB94-9125D1D0D311}"/>
              </a:ext>
            </a:extLst>
          </p:cNvPr>
          <p:cNvSpPr/>
          <p:nvPr/>
        </p:nvSpPr>
        <p:spPr>
          <a:xfrm>
            <a:off x="6849615" y="2613170"/>
            <a:ext cx="335560" cy="241883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Arrow: Right 9">
            <a:extLst>
              <a:ext uri="{FF2B5EF4-FFF2-40B4-BE49-F238E27FC236}">
                <a16:creationId xmlns:a16="http://schemas.microsoft.com/office/drawing/2014/main" id="{E6C4BE84-8D3D-4895-8314-41E6F6188829}"/>
              </a:ext>
            </a:extLst>
          </p:cNvPr>
          <p:cNvSpPr/>
          <p:nvPr/>
        </p:nvSpPr>
        <p:spPr>
          <a:xfrm>
            <a:off x="8897929" y="2622957"/>
            <a:ext cx="335560" cy="241883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Arrow: Right 10">
            <a:extLst>
              <a:ext uri="{FF2B5EF4-FFF2-40B4-BE49-F238E27FC236}">
                <a16:creationId xmlns:a16="http://schemas.microsoft.com/office/drawing/2014/main" id="{BD340E91-A391-476F-BE0D-09CDB3A9AED5}"/>
              </a:ext>
            </a:extLst>
          </p:cNvPr>
          <p:cNvSpPr/>
          <p:nvPr/>
        </p:nvSpPr>
        <p:spPr>
          <a:xfrm>
            <a:off x="3267511" y="3944131"/>
            <a:ext cx="335560" cy="24188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Arrow: Right 11">
            <a:extLst>
              <a:ext uri="{FF2B5EF4-FFF2-40B4-BE49-F238E27FC236}">
                <a16:creationId xmlns:a16="http://schemas.microsoft.com/office/drawing/2014/main" id="{D88CDFAB-7C6B-4B96-9020-129135EA300D}"/>
              </a:ext>
            </a:extLst>
          </p:cNvPr>
          <p:cNvSpPr/>
          <p:nvPr/>
        </p:nvSpPr>
        <p:spPr>
          <a:xfrm rot="5400000">
            <a:off x="3847749" y="4734094"/>
            <a:ext cx="335560" cy="24188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Arrow: Right 12">
            <a:extLst>
              <a:ext uri="{FF2B5EF4-FFF2-40B4-BE49-F238E27FC236}">
                <a16:creationId xmlns:a16="http://schemas.microsoft.com/office/drawing/2014/main" id="{06BEFDD9-A8AA-4B43-A200-567439F23780}"/>
              </a:ext>
            </a:extLst>
          </p:cNvPr>
          <p:cNvSpPr/>
          <p:nvPr/>
        </p:nvSpPr>
        <p:spPr>
          <a:xfrm>
            <a:off x="5047377" y="3987474"/>
            <a:ext cx="335560" cy="241883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Arrow: Right 13">
            <a:extLst>
              <a:ext uri="{FF2B5EF4-FFF2-40B4-BE49-F238E27FC236}">
                <a16:creationId xmlns:a16="http://schemas.microsoft.com/office/drawing/2014/main" id="{8AB778A1-D356-4F51-B146-63842F25468A}"/>
              </a:ext>
            </a:extLst>
          </p:cNvPr>
          <p:cNvSpPr/>
          <p:nvPr/>
        </p:nvSpPr>
        <p:spPr>
          <a:xfrm rot="5400000">
            <a:off x="5627615" y="4777437"/>
            <a:ext cx="335560" cy="241883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Arrow: Right 14">
            <a:extLst>
              <a:ext uri="{FF2B5EF4-FFF2-40B4-BE49-F238E27FC236}">
                <a16:creationId xmlns:a16="http://schemas.microsoft.com/office/drawing/2014/main" id="{8D5DA0B0-450E-4F48-8F7E-98221059E087}"/>
              </a:ext>
            </a:extLst>
          </p:cNvPr>
          <p:cNvSpPr/>
          <p:nvPr/>
        </p:nvSpPr>
        <p:spPr>
          <a:xfrm>
            <a:off x="6849615" y="5038802"/>
            <a:ext cx="335560" cy="241883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Arrow: Right 15">
            <a:extLst>
              <a:ext uri="{FF2B5EF4-FFF2-40B4-BE49-F238E27FC236}">
                <a16:creationId xmlns:a16="http://schemas.microsoft.com/office/drawing/2014/main" id="{F965791D-0337-4628-A748-1B0980EFA5D5}"/>
              </a:ext>
            </a:extLst>
          </p:cNvPr>
          <p:cNvSpPr/>
          <p:nvPr/>
        </p:nvSpPr>
        <p:spPr>
          <a:xfrm>
            <a:off x="6849615" y="5267405"/>
            <a:ext cx="335560" cy="241883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Arrow: Right 16">
            <a:extLst>
              <a:ext uri="{FF2B5EF4-FFF2-40B4-BE49-F238E27FC236}">
                <a16:creationId xmlns:a16="http://schemas.microsoft.com/office/drawing/2014/main" id="{B87CF29B-6C2C-447A-9BD6-4ACBC726D5DC}"/>
              </a:ext>
            </a:extLst>
          </p:cNvPr>
          <p:cNvSpPr/>
          <p:nvPr/>
        </p:nvSpPr>
        <p:spPr>
          <a:xfrm>
            <a:off x="6849615" y="5509288"/>
            <a:ext cx="335560" cy="241883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Arrow: Right 17">
            <a:extLst>
              <a:ext uri="{FF2B5EF4-FFF2-40B4-BE49-F238E27FC236}">
                <a16:creationId xmlns:a16="http://schemas.microsoft.com/office/drawing/2014/main" id="{A6342ED3-D264-4AFE-801D-FEA527866DC5}"/>
              </a:ext>
            </a:extLst>
          </p:cNvPr>
          <p:cNvSpPr/>
          <p:nvPr/>
        </p:nvSpPr>
        <p:spPr>
          <a:xfrm>
            <a:off x="6849615" y="5739129"/>
            <a:ext cx="335560" cy="241883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Arrow: Right 18">
            <a:extLst>
              <a:ext uri="{FF2B5EF4-FFF2-40B4-BE49-F238E27FC236}">
                <a16:creationId xmlns:a16="http://schemas.microsoft.com/office/drawing/2014/main" id="{D979F7EE-2B7B-4FF2-91E8-D730400CBDCE}"/>
              </a:ext>
            </a:extLst>
          </p:cNvPr>
          <p:cNvSpPr/>
          <p:nvPr/>
        </p:nvSpPr>
        <p:spPr>
          <a:xfrm rot="16200000">
            <a:off x="7413069" y="4517377"/>
            <a:ext cx="335560" cy="241883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Arrow: Right 19">
            <a:extLst>
              <a:ext uri="{FF2B5EF4-FFF2-40B4-BE49-F238E27FC236}">
                <a16:creationId xmlns:a16="http://schemas.microsoft.com/office/drawing/2014/main" id="{1BD8456B-B15D-4C69-A593-C889F691041B}"/>
              </a:ext>
            </a:extLst>
          </p:cNvPr>
          <p:cNvSpPr/>
          <p:nvPr/>
        </p:nvSpPr>
        <p:spPr>
          <a:xfrm rot="16200000">
            <a:off x="7773796" y="4517378"/>
            <a:ext cx="335560" cy="241883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Arrow: Right 20">
            <a:extLst>
              <a:ext uri="{FF2B5EF4-FFF2-40B4-BE49-F238E27FC236}">
                <a16:creationId xmlns:a16="http://schemas.microsoft.com/office/drawing/2014/main" id="{2891CDD9-3261-4555-B024-D821E6457DD6}"/>
              </a:ext>
            </a:extLst>
          </p:cNvPr>
          <p:cNvSpPr/>
          <p:nvPr/>
        </p:nvSpPr>
        <p:spPr>
          <a:xfrm rot="16200000">
            <a:off x="8134523" y="4517378"/>
            <a:ext cx="335560" cy="241883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rrow: Right 21">
            <a:extLst>
              <a:ext uri="{FF2B5EF4-FFF2-40B4-BE49-F238E27FC236}">
                <a16:creationId xmlns:a16="http://schemas.microsoft.com/office/drawing/2014/main" id="{30F83F0A-BF79-4B9C-9AA4-9BCD79AC0C6B}"/>
              </a:ext>
            </a:extLst>
          </p:cNvPr>
          <p:cNvSpPr/>
          <p:nvPr/>
        </p:nvSpPr>
        <p:spPr>
          <a:xfrm rot="16200000">
            <a:off x="8479170" y="4524973"/>
            <a:ext cx="335560" cy="241883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rrow: Right 23">
            <a:extLst>
              <a:ext uri="{FF2B5EF4-FFF2-40B4-BE49-F238E27FC236}">
                <a16:creationId xmlns:a16="http://schemas.microsoft.com/office/drawing/2014/main" id="{91846604-37C2-4FDD-B66B-D76F5FBA84CD}"/>
              </a:ext>
            </a:extLst>
          </p:cNvPr>
          <p:cNvSpPr/>
          <p:nvPr/>
        </p:nvSpPr>
        <p:spPr>
          <a:xfrm rot="16200000">
            <a:off x="9424329" y="4692753"/>
            <a:ext cx="335560" cy="241883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Arrow: Right 24">
            <a:extLst>
              <a:ext uri="{FF2B5EF4-FFF2-40B4-BE49-F238E27FC236}">
                <a16:creationId xmlns:a16="http://schemas.microsoft.com/office/drawing/2014/main" id="{4746D450-5CEA-49FA-8B99-CDE80DAAFEE7}"/>
              </a:ext>
            </a:extLst>
          </p:cNvPr>
          <p:cNvSpPr/>
          <p:nvPr/>
        </p:nvSpPr>
        <p:spPr>
          <a:xfrm rot="5400000">
            <a:off x="10108730" y="4609657"/>
            <a:ext cx="335560" cy="241883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FC1186FD-7EA9-431B-A5C7-22F69FF0F77E}"/>
              </a:ext>
            </a:extLst>
          </p:cNvPr>
          <p:cNvSpPr/>
          <p:nvPr/>
        </p:nvSpPr>
        <p:spPr>
          <a:xfrm>
            <a:off x="771787" y="1690688"/>
            <a:ext cx="4521666" cy="4802187"/>
          </a:xfrm>
          <a:prstGeom prst="roundRect">
            <a:avLst/>
          </a:prstGeom>
          <a:noFill/>
          <a:ln w="76200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88012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7679C3-EB62-414E-AC81-D63C3B3280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High Level – Relationship of a contract to a deal to an invoice in the context of request R18007</a:t>
            </a:r>
            <a:br>
              <a:rPr lang="en-US" sz="2800" dirty="0"/>
            </a:br>
            <a:r>
              <a:rPr lang="en-US" sz="2800" dirty="0"/>
              <a:t>	</a:t>
            </a:r>
            <a:r>
              <a:rPr lang="en-US" sz="2800" b="1" dirty="0">
                <a:solidFill>
                  <a:schemeClr val="accent5">
                    <a:lumMod val="75000"/>
                  </a:schemeClr>
                </a:solidFill>
              </a:rPr>
              <a:t>Look at the Contracting Process in more detail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8F5BE218-7394-45D4-99E4-A32B4D86B92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5078401"/>
              </p:ext>
            </p:extLst>
          </p:nvPr>
        </p:nvGraphicFramePr>
        <p:xfrm>
          <a:off x="991765" y="1919291"/>
          <a:ext cx="8412480" cy="43159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1680">
                  <a:extLst>
                    <a:ext uri="{9D8B030D-6E8A-4147-A177-3AD203B41FA5}">
                      <a16:colId xmlns:a16="http://schemas.microsoft.com/office/drawing/2014/main" val="3582453345"/>
                    </a:ext>
                  </a:extLst>
                </a:gridCol>
                <a:gridCol w="6400800">
                  <a:extLst>
                    <a:ext uri="{9D8B030D-6E8A-4147-A177-3AD203B41FA5}">
                      <a16:colId xmlns:a16="http://schemas.microsoft.com/office/drawing/2014/main" val="3232768077"/>
                    </a:ext>
                  </a:extLst>
                </a:gridCol>
              </a:tblGrid>
              <a:tr h="1395964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Action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Execute 6.3.1 Purchase and Sale Contract between Parties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33406248"/>
                  </a:ext>
                </a:extLst>
              </a:tr>
              <a:tr h="1395964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Party 1</a:t>
                      </a:r>
                    </a:p>
                    <a:p>
                      <a:pPr algn="ctr"/>
                      <a:r>
                        <a:rPr lang="en-US" b="1" dirty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Initiates and Buys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en-US" sz="1400" dirty="0"/>
                    </a:p>
                    <a:p>
                      <a:pPr algn="l"/>
                      <a:endParaRPr lang="en-US" sz="1400" dirty="0"/>
                    </a:p>
                    <a:p>
                      <a:pPr algn="l"/>
                      <a:r>
                        <a:rPr lang="en-US" sz="1400" dirty="0"/>
                        <a:t>Initiate – Create Contract Per Discussion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4055989"/>
                  </a:ext>
                </a:extLst>
              </a:tr>
              <a:tr h="1395964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Party 2</a:t>
                      </a:r>
                    </a:p>
                    <a:p>
                      <a:pPr algn="ctr"/>
                      <a:r>
                        <a:rPr lang="en-US" b="1" dirty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Responds and Sells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Evaluate Information Entered and Respond</a:t>
                      </a:r>
                    </a:p>
                    <a:p>
                      <a:pPr algn="l"/>
                      <a:endParaRPr lang="en-US" sz="1400" dirty="0"/>
                    </a:p>
                    <a:p>
                      <a:pPr algn="l"/>
                      <a:endParaRPr lang="en-US" sz="1400" dirty="0"/>
                    </a:p>
                    <a:p>
                      <a:pPr algn="l"/>
                      <a:endParaRPr lang="en-US" sz="1400" dirty="0"/>
                    </a:p>
                    <a:p>
                      <a:pPr algn="l"/>
                      <a:endParaRPr lang="en-US" sz="1400" dirty="0"/>
                    </a:p>
                    <a:p>
                      <a:pPr algn="l"/>
                      <a:r>
                        <a:rPr lang="en-US" sz="1400" dirty="0"/>
                        <a:t>Disagree and Request Changes               Agree and Execute Contract  </a:t>
                      </a:r>
                      <a:r>
                        <a:rPr lang="en-US" sz="2400" dirty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!!</a:t>
                      </a:r>
                      <a:endParaRPr lang="en-US" sz="1400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3521521"/>
                  </a:ext>
                </a:extLst>
              </a:tr>
            </a:tbl>
          </a:graphicData>
        </a:graphic>
      </p:graphicFrame>
      <p:sp>
        <p:nvSpPr>
          <p:cNvPr id="8" name="Arrow: Right 7">
            <a:extLst>
              <a:ext uri="{FF2B5EF4-FFF2-40B4-BE49-F238E27FC236}">
                <a16:creationId xmlns:a16="http://schemas.microsoft.com/office/drawing/2014/main" id="{CE780497-53E5-40F8-B2F1-962FB5BE0765}"/>
              </a:ext>
            </a:extLst>
          </p:cNvPr>
          <p:cNvSpPr/>
          <p:nvPr/>
        </p:nvSpPr>
        <p:spPr>
          <a:xfrm>
            <a:off x="2804719" y="2603383"/>
            <a:ext cx="335560" cy="241883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Arrow: Right 10">
            <a:extLst>
              <a:ext uri="{FF2B5EF4-FFF2-40B4-BE49-F238E27FC236}">
                <a16:creationId xmlns:a16="http://schemas.microsoft.com/office/drawing/2014/main" id="{BD340E91-A391-476F-BE0D-09CDB3A9AED5}"/>
              </a:ext>
            </a:extLst>
          </p:cNvPr>
          <p:cNvSpPr/>
          <p:nvPr/>
        </p:nvSpPr>
        <p:spPr>
          <a:xfrm rot="5400000">
            <a:off x="3093440" y="3408417"/>
            <a:ext cx="335560" cy="24188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Arrow: Right 11">
            <a:extLst>
              <a:ext uri="{FF2B5EF4-FFF2-40B4-BE49-F238E27FC236}">
                <a16:creationId xmlns:a16="http://schemas.microsoft.com/office/drawing/2014/main" id="{D88CDFAB-7C6B-4B96-9020-129135EA300D}"/>
              </a:ext>
            </a:extLst>
          </p:cNvPr>
          <p:cNvSpPr/>
          <p:nvPr/>
        </p:nvSpPr>
        <p:spPr>
          <a:xfrm rot="5400000">
            <a:off x="2920369" y="4355283"/>
            <a:ext cx="681701" cy="24188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Arrow: Right 22">
            <a:extLst>
              <a:ext uri="{FF2B5EF4-FFF2-40B4-BE49-F238E27FC236}">
                <a16:creationId xmlns:a16="http://schemas.microsoft.com/office/drawing/2014/main" id="{ACC5EB47-0EEF-4C09-BE43-4E6808986E4F}"/>
              </a:ext>
            </a:extLst>
          </p:cNvPr>
          <p:cNvSpPr/>
          <p:nvPr/>
        </p:nvSpPr>
        <p:spPr>
          <a:xfrm rot="5400000">
            <a:off x="2913376" y="5328806"/>
            <a:ext cx="681701" cy="8109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Arrow: Curved Left 4">
            <a:extLst>
              <a:ext uri="{FF2B5EF4-FFF2-40B4-BE49-F238E27FC236}">
                <a16:creationId xmlns:a16="http://schemas.microsoft.com/office/drawing/2014/main" id="{9546D55F-5714-4362-A1C2-AE5E2DB9A08D}"/>
              </a:ext>
            </a:extLst>
          </p:cNvPr>
          <p:cNvSpPr/>
          <p:nvPr/>
        </p:nvSpPr>
        <p:spPr>
          <a:xfrm flipV="1">
            <a:off x="3520207" y="5028502"/>
            <a:ext cx="201336" cy="681702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6" name="Arrow: Right 25">
            <a:extLst>
              <a:ext uri="{FF2B5EF4-FFF2-40B4-BE49-F238E27FC236}">
                <a16:creationId xmlns:a16="http://schemas.microsoft.com/office/drawing/2014/main" id="{9C743885-A459-4F8D-8345-0BEBB9AD0D7F}"/>
              </a:ext>
            </a:extLst>
          </p:cNvPr>
          <p:cNvSpPr/>
          <p:nvPr/>
        </p:nvSpPr>
        <p:spPr>
          <a:xfrm rot="5400000">
            <a:off x="5632809" y="5328806"/>
            <a:ext cx="681701" cy="8109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8765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7679C3-EB62-414E-AC81-D63C3B3280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High Level – Relationship of a contract to a deal to an invoice in the context of request R18007</a:t>
            </a:r>
            <a:br>
              <a:rPr lang="en-US" sz="2800" dirty="0"/>
            </a:br>
            <a:r>
              <a:rPr lang="en-US" sz="2800" dirty="0"/>
              <a:t>	</a:t>
            </a:r>
            <a:r>
              <a:rPr lang="en-US" sz="2800" b="1" dirty="0">
                <a:solidFill>
                  <a:schemeClr val="accent5">
                    <a:lumMod val="75000"/>
                  </a:schemeClr>
                </a:solidFill>
              </a:rPr>
              <a:t>Look at the Deal Transaction in more detail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8F5BE218-7394-45D4-99E4-A32B4D86B92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4798434"/>
              </p:ext>
            </p:extLst>
          </p:nvPr>
        </p:nvGraphicFramePr>
        <p:xfrm>
          <a:off x="991765" y="1919291"/>
          <a:ext cx="10090090" cy="42915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8018">
                  <a:extLst>
                    <a:ext uri="{9D8B030D-6E8A-4147-A177-3AD203B41FA5}">
                      <a16:colId xmlns:a16="http://schemas.microsoft.com/office/drawing/2014/main" val="3582453345"/>
                    </a:ext>
                  </a:extLst>
                </a:gridCol>
                <a:gridCol w="2018018">
                  <a:extLst>
                    <a:ext uri="{9D8B030D-6E8A-4147-A177-3AD203B41FA5}">
                      <a16:colId xmlns:a16="http://schemas.microsoft.com/office/drawing/2014/main" val="3232768077"/>
                    </a:ext>
                  </a:extLst>
                </a:gridCol>
                <a:gridCol w="2018018">
                  <a:extLst>
                    <a:ext uri="{9D8B030D-6E8A-4147-A177-3AD203B41FA5}">
                      <a16:colId xmlns:a16="http://schemas.microsoft.com/office/drawing/2014/main" val="1121927009"/>
                    </a:ext>
                  </a:extLst>
                </a:gridCol>
                <a:gridCol w="2018018">
                  <a:extLst>
                    <a:ext uri="{9D8B030D-6E8A-4147-A177-3AD203B41FA5}">
                      <a16:colId xmlns:a16="http://schemas.microsoft.com/office/drawing/2014/main" val="2526278921"/>
                    </a:ext>
                  </a:extLst>
                </a:gridCol>
                <a:gridCol w="2018018">
                  <a:extLst>
                    <a:ext uri="{9D8B030D-6E8A-4147-A177-3AD203B41FA5}">
                      <a16:colId xmlns:a16="http://schemas.microsoft.com/office/drawing/2014/main" val="2066485912"/>
                    </a:ext>
                  </a:extLst>
                </a:gridCol>
              </a:tblGrid>
              <a:tr h="1395964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Action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Execute 6.3.1 Purchase and Sale Contract between Parties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Conduct Trade Transaction (Deal) using Contract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Gas is delivered using terms and period of Deal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Accounting Period Invoice generated for transactions fulfilled during Accounting Period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33406248"/>
                  </a:ext>
                </a:extLst>
              </a:tr>
              <a:tr h="1395964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Party 1</a:t>
                      </a:r>
                    </a:p>
                    <a:p>
                      <a:pPr algn="ctr"/>
                      <a:r>
                        <a:rPr lang="en-US" b="1" dirty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Initiates and Buys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Initiate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Initiates as Buyer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Receives gas per terms of Contract + Deal. Daily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Respond to Invoice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64055989"/>
                  </a:ext>
                </a:extLst>
              </a:tr>
              <a:tr h="1395964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Party 2</a:t>
                      </a:r>
                    </a:p>
                    <a:p>
                      <a:pPr algn="ctr"/>
                      <a:r>
                        <a:rPr lang="en-US" b="1" dirty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Responds and Sells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Respond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Responds as Seller</a:t>
                      </a:r>
                    </a:p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Delivers gas per terms of Contract + Deal. Daily adjustments per pipeline confirmations and scheduling</a:t>
                      </a:r>
                    </a:p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Initiate Invoice</a:t>
                      </a:r>
                    </a:p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43521521"/>
                  </a:ext>
                </a:extLst>
              </a:tr>
            </a:tbl>
          </a:graphicData>
        </a:graphic>
      </p:graphicFrame>
      <p:sp>
        <p:nvSpPr>
          <p:cNvPr id="6" name="Arrow: Right 5">
            <a:extLst>
              <a:ext uri="{FF2B5EF4-FFF2-40B4-BE49-F238E27FC236}">
                <a16:creationId xmlns:a16="http://schemas.microsoft.com/office/drawing/2014/main" id="{4B57C905-E1DD-48D8-8F87-CB7D14B2B165}"/>
              </a:ext>
            </a:extLst>
          </p:cNvPr>
          <p:cNvSpPr/>
          <p:nvPr/>
        </p:nvSpPr>
        <p:spPr>
          <a:xfrm>
            <a:off x="4799903" y="2601985"/>
            <a:ext cx="335560" cy="241883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Arrow: Right 7">
            <a:extLst>
              <a:ext uri="{FF2B5EF4-FFF2-40B4-BE49-F238E27FC236}">
                <a16:creationId xmlns:a16="http://schemas.microsoft.com/office/drawing/2014/main" id="{CE780497-53E5-40F8-B2F1-962FB5BE0765}"/>
              </a:ext>
            </a:extLst>
          </p:cNvPr>
          <p:cNvSpPr/>
          <p:nvPr/>
        </p:nvSpPr>
        <p:spPr>
          <a:xfrm>
            <a:off x="2804719" y="2603383"/>
            <a:ext cx="335560" cy="241883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Arrow: Right 8">
            <a:extLst>
              <a:ext uri="{FF2B5EF4-FFF2-40B4-BE49-F238E27FC236}">
                <a16:creationId xmlns:a16="http://schemas.microsoft.com/office/drawing/2014/main" id="{5F68BC12-F9D6-4684-BB94-9125D1D0D311}"/>
              </a:ext>
            </a:extLst>
          </p:cNvPr>
          <p:cNvSpPr/>
          <p:nvPr/>
        </p:nvSpPr>
        <p:spPr>
          <a:xfrm>
            <a:off x="6849615" y="2613170"/>
            <a:ext cx="335560" cy="241883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Arrow: Right 9">
            <a:extLst>
              <a:ext uri="{FF2B5EF4-FFF2-40B4-BE49-F238E27FC236}">
                <a16:creationId xmlns:a16="http://schemas.microsoft.com/office/drawing/2014/main" id="{E6C4BE84-8D3D-4895-8314-41E6F6188829}"/>
              </a:ext>
            </a:extLst>
          </p:cNvPr>
          <p:cNvSpPr/>
          <p:nvPr/>
        </p:nvSpPr>
        <p:spPr>
          <a:xfrm>
            <a:off x="8897929" y="2622957"/>
            <a:ext cx="335560" cy="241883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Arrow: Right 10">
            <a:extLst>
              <a:ext uri="{FF2B5EF4-FFF2-40B4-BE49-F238E27FC236}">
                <a16:creationId xmlns:a16="http://schemas.microsoft.com/office/drawing/2014/main" id="{BD340E91-A391-476F-BE0D-09CDB3A9AED5}"/>
              </a:ext>
            </a:extLst>
          </p:cNvPr>
          <p:cNvSpPr/>
          <p:nvPr/>
        </p:nvSpPr>
        <p:spPr>
          <a:xfrm>
            <a:off x="3267511" y="3944131"/>
            <a:ext cx="335560" cy="24188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Arrow: Right 11">
            <a:extLst>
              <a:ext uri="{FF2B5EF4-FFF2-40B4-BE49-F238E27FC236}">
                <a16:creationId xmlns:a16="http://schemas.microsoft.com/office/drawing/2014/main" id="{D88CDFAB-7C6B-4B96-9020-129135EA300D}"/>
              </a:ext>
            </a:extLst>
          </p:cNvPr>
          <p:cNvSpPr/>
          <p:nvPr/>
        </p:nvSpPr>
        <p:spPr>
          <a:xfrm rot="5400000">
            <a:off x="3847749" y="4734094"/>
            <a:ext cx="335560" cy="24188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Arrow: Right 12">
            <a:extLst>
              <a:ext uri="{FF2B5EF4-FFF2-40B4-BE49-F238E27FC236}">
                <a16:creationId xmlns:a16="http://schemas.microsoft.com/office/drawing/2014/main" id="{06BEFDD9-A8AA-4B43-A200-567439F23780}"/>
              </a:ext>
            </a:extLst>
          </p:cNvPr>
          <p:cNvSpPr/>
          <p:nvPr/>
        </p:nvSpPr>
        <p:spPr>
          <a:xfrm>
            <a:off x="5047377" y="3987474"/>
            <a:ext cx="335560" cy="241883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Arrow: Right 13">
            <a:extLst>
              <a:ext uri="{FF2B5EF4-FFF2-40B4-BE49-F238E27FC236}">
                <a16:creationId xmlns:a16="http://schemas.microsoft.com/office/drawing/2014/main" id="{8AB778A1-D356-4F51-B146-63842F25468A}"/>
              </a:ext>
            </a:extLst>
          </p:cNvPr>
          <p:cNvSpPr/>
          <p:nvPr/>
        </p:nvSpPr>
        <p:spPr>
          <a:xfrm rot="5400000">
            <a:off x="5627615" y="4777437"/>
            <a:ext cx="335560" cy="241883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Arrow: Right 14">
            <a:extLst>
              <a:ext uri="{FF2B5EF4-FFF2-40B4-BE49-F238E27FC236}">
                <a16:creationId xmlns:a16="http://schemas.microsoft.com/office/drawing/2014/main" id="{8D5DA0B0-450E-4F48-8F7E-98221059E087}"/>
              </a:ext>
            </a:extLst>
          </p:cNvPr>
          <p:cNvSpPr/>
          <p:nvPr/>
        </p:nvSpPr>
        <p:spPr>
          <a:xfrm>
            <a:off x="6849615" y="5038802"/>
            <a:ext cx="335560" cy="241883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Arrow: Right 15">
            <a:extLst>
              <a:ext uri="{FF2B5EF4-FFF2-40B4-BE49-F238E27FC236}">
                <a16:creationId xmlns:a16="http://schemas.microsoft.com/office/drawing/2014/main" id="{F965791D-0337-4628-A748-1B0980EFA5D5}"/>
              </a:ext>
            </a:extLst>
          </p:cNvPr>
          <p:cNvSpPr/>
          <p:nvPr/>
        </p:nvSpPr>
        <p:spPr>
          <a:xfrm>
            <a:off x="6849615" y="5267405"/>
            <a:ext cx="335560" cy="241883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Arrow: Right 16">
            <a:extLst>
              <a:ext uri="{FF2B5EF4-FFF2-40B4-BE49-F238E27FC236}">
                <a16:creationId xmlns:a16="http://schemas.microsoft.com/office/drawing/2014/main" id="{B87CF29B-6C2C-447A-9BD6-4ACBC726D5DC}"/>
              </a:ext>
            </a:extLst>
          </p:cNvPr>
          <p:cNvSpPr/>
          <p:nvPr/>
        </p:nvSpPr>
        <p:spPr>
          <a:xfrm>
            <a:off x="6849615" y="5509288"/>
            <a:ext cx="335560" cy="241883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Arrow: Right 17">
            <a:extLst>
              <a:ext uri="{FF2B5EF4-FFF2-40B4-BE49-F238E27FC236}">
                <a16:creationId xmlns:a16="http://schemas.microsoft.com/office/drawing/2014/main" id="{A6342ED3-D264-4AFE-801D-FEA527866DC5}"/>
              </a:ext>
            </a:extLst>
          </p:cNvPr>
          <p:cNvSpPr/>
          <p:nvPr/>
        </p:nvSpPr>
        <p:spPr>
          <a:xfrm>
            <a:off x="6849615" y="5739129"/>
            <a:ext cx="335560" cy="241883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Arrow: Right 18">
            <a:extLst>
              <a:ext uri="{FF2B5EF4-FFF2-40B4-BE49-F238E27FC236}">
                <a16:creationId xmlns:a16="http://schemas.microsoft.com/office/drawing/2014/main" id="{D979F7EE-2B7B-4FF2-91E8-D730400CBDCE}"/>
              </a:ext>
            </a:extLst>
          </p:cNvPr>
          <p:cNvSpPr/>
          <p:nvPr/>
        </p:nvSpPr>
        <p:spPr>
          <a:xfrm rot="16200000">
            <a:off x="7413069" y="4517377"/>
            <a:ext cx="335560" cy="241883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Arrow: Right 19">
            <a:extLst>
              <a:ext uri="{FF2B5EF4-FFF2-40B4-BE49-F238E27FC236}">
                <a16:creationId xmlns:a16="http://schemas.microsoft.com/office/drawing/2014/main" id="{1BD8456B-B15D-4C69-A593-C889F691041B}"/>
              </a:ext>
            </a:extLst>
          </p:cNvPr>
          <p:cNvSpPr/>
          <p:nvPr/>
        </p:nvSpPr>
        <p:spPr>
          <a:xfrm rot="16200000">
            <a:off x="7773796" y="4517378"/>
            <a:ext cx="335560" cy="241883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Arrow: Right 20">
            <a:extLst>
              <a:ext uri="{FF2B5EF4-FFF2-40B4-BE49-F238E27FC236}">
                <a16:creationId xmlns:a16="http://schemas.microsoft.com/office/drawing/2014/main" id="{2891CDD9-3261-4555-B024-D821E6457DD6}"/>
              </a:ext>
            </a:extLst>
          </p:cNvPr>
          <p:cNvSpPr/>
          <p:nvPr/>
        </p:nvSpPr>
        <p:spPr>
          <a:xfrm rot="16200000">
            <a:off x="8134523" y="4517378"/>
            <a:ext cx="335560" cy="241883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rrow: Right 21">
            <a:extLst>
              <a:ext uri="{FF2B5EF4-FFF2-40B4-BE49-F238E27FC236}">
                <a16:creationId xmlns:a16="http://schemas.microsoft.com/office/drawing/2014/main" id="{30F83F0A-BF79-4B9C-9AA4-9BCD79AC0C6B}"/>
              </a:ext>
            </a:extLst>
          </p:cNvPr>
          <p:cNvSpPr/>
          <p:nvPr/>
        </p:nvSpPr>
        <p:spPr>
          <a:xfrm rot="16200000">
            <a:off x="8479170" y="4524973"/>
            <a:ext cx="335560" cy="241883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rrow: Right 23">
            <a:extLst>
              <a:ext uri="{FF2B5EF4-FFF2-40B4-BE49-F238E27FC236}">
                <a16:creationId xmlns:a16="http://schemas.microsoft.com/office/drawing/2014/main" id="{91846604-37C2-4FDD-B66B-D76F5FBA84CD}"/>
              </a:ext>
            </a:extLst>
          </p:cNvPr>
          <p:cNvSpPr/>
          <p:nvPr/>
        </p:nvSpPr>
        <p:spPr>
          <a:xfrm rot="16200000">
            <a:off x="9424329" y="4692753"/>
            <a:ext cx="335560" cy="241883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Arrow: Right 24">
            <a:extLst>
              <a:ext uri="{FF2B5EF4-FFF2-40B4-BE49-F238E27FC236}">
                <a16:creationId xmlns:a16="http://schemas.microsoft.com/office/drawing/2014/main" id="{4746D450-5CEA-49FA-8B99-CDE80DAAFEE7}"/>
              </a:ext>
            </a:extLst>
          </p:cNvPr>
          <p:cNvSpPr/>
          <p:nvPr/>
        </p:nvSpPr>
        <p:spPr>
          <a:xfrm rot="5400000">
            <a:off x="10108730" y="4609657"/>
            <a:ext cx="335560" cy="241883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FC1186FD-7EA9-431B-A5C7-22F69FF0F77E}"/>
              </a:ext>
            </a:extLst>
          </p:cNvPr>
          <p:cNvSpPr/>
          <p:nvPr/>
        </p:nvSpPr>
        <p:spPr>
          <a:xfrm>
            <a:off x="4732093" y="1707321"/>
            <a:ext cx="2797031" cy="4802187"/>
          </a:xfrm>
          <a:prstGeom prst="roundRect">
            <a:avLst/>
          </a:prstGeom>
          <a:noFill/>
          <a:ln w="76200">
            <a:solidFill>
              <a:schemeClr val="accent6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6255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7679C3-EB62-414E-AC81-D63C3B3280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High Level – Relationship of a contract to a deal to an invoice in the context of request R18007</a:t>
            </a:r>
            <a:br>
              <a:rPr lang="en-US" sz="2800" dirty="0"/>
            </a:br>
            <a:r>
              <a:rPr lang="en-US" sz="2800" dirty="0"/>
              <a:t>	</a:t>
            </a:r>
            <a:r>
              <a:rPr lang="en-US" sz="2800" b="1" dirty="0">
                <a:solidFill>
                  <a:schemeClr val="accent5">
                    <a:lumMod val="75000"/>
                  </a:schemeClr>
                </a:solidFill>
              </a:rPr>
              <a:t>Look at the Deal Transaction in more detail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8F5BE218-7394-45D4-99E4-A32B4D86B92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5192280"/>
              </p:ext>
            </p:extLst>
          </p:nvPr>
        </p:nvGraphicFramePr>
        <p:xfrm>
          <a:off x="991765" y="1919291"/>
          <a:ext cx="6590018" cy="45902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8018">
                  <a:extLst>
                    <a:ext uri="{9D8B030D-6E8A-4147-A177-3AD203B41FA5}">
                      <a16:colId xmlns:a16="http://schemas.microsoft.com/office/drawing/2014/main" val="3582453345"/>
                    </a:ext>
                  </a:extLst>
                </a:gridCol>
                <a:gridCol w="4572000">
                  <a:extLst>
                    <a:ext uri="{9D8B030D-6E8A-4147-A177-3AD203B41FA5}">
                      <a16:colId xmlns:a16="http://schemas.microsoft.com/office/drawing/2014/main" val="1121927009"/>
                    </a:ext>
                  </a:extLst>
                </a:gridCol>
              </a:tblGrid>
              <a:tr h="1395964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Action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Conduct Trade Transaction (Deal) using Contract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33406248"/>
                  </a:ext>
                </a:extLst>
              </a:tr>
              <a:tr h="1395964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Party 1</a:t>
                      </a:r>
                    </a:p>
                    <a:p>
                      <a:pPr algn="ctr"/>
                      <a:r>
                        <a:rPr lang="en-US" b="1" dirty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Initiates and Buys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   Transact a Deal</a:t>
                      </a:r>
                    </a:p>
                    <a:p>
                      <a:pPr algn="l"/>
                      <a:r>
                        <a:rPr lang="en-US" sz="1400" dirty="0"/>
                        <a:t>   1 Enter Deal Terms per Contract</a:t>
                      </a:r>
                    </a:p>
                    <a:p>
                      <a:pPr algn="l"/>
                      <a:r>
                        <a:rPr lang="en-US" sz="1400" dirty="0"/>
                        <a:t>            </a:t>
                      </a:r>
                    </a:p>
                    <a:p>
                      <a:pPr algn="l"/>
                      <a:r>
                        <a:rPr lang="en-US" sz="1400" dirty="0"/>
                        <a:t>                   2 Save and Send to counterparty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4055989"/>
                  </a:ext>
                </a:extLst>
              </a:tr>
              <a:tr h="1395964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Party 2</a:t>
                      </a:r>
                    </a:p>
                    <a:p>
                      <a:pPr algn="ctr"/>
                      <a:r>
                        <a:rPr lang="en-US" b="1" dirty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Responds and Sells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3 Receive and Review Deal Terms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     a. Accept and send Deal Confirmation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     b. Reject and send Deal Confirmation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     c. Accept and no Deal Confirmation is required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     d. Reject without informing counterparty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     e. I want my system as system of record, so I am sending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         you a new, original Deal for You to confirm to Me.</a:t>
                      </a:r>
                    </a:p>
                    <a:p>
                      <a:pPr algn="ctr"/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3521521"/>
                  </a:ext>
                </a:extLst>
              </a:tr>
            </a:tbl>
          </a:graphicData>
        </a:graphic>
      </p:graphicFrame>
      <p:sp>
        <p:nvSpPr>
          <p:cNvPr id="8" name="Arrow: Right 7">
            <a:extLst>
              <a:ext uri="{FF2B5EF4-FFF2-40B4-BE49-F238E27FC236}">
                <a16:creationId xmlns:a16="http://schemas.microsoft.com/office/drawing/2014/main" id="{CE780497-53E5-40F8-B2F1-962FB5BE0765}"/>
              </a:ext>
            </a:extLst>
          </p:cNvPr>
          <p:cNvSpPr/>
          <p:nvPr/>
        </p:nvSpPr>
        <p:spPr>
          <a:xfrm>
            <a:off x="2804719" y="2603383"/>
            <a:ext cx="335560" cy="241883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Arrow: Right 12">
            <a:extLst>
              <a:ext uri="{FF2B5EF4-FFF2-40B4-BE49-F238E27FC236}">
                <a16:creationId xmlns:a16="http://schemas.microsoft.com/office/drawing/2014/main" id="{06BEFDD9-A8AA-4B43-A200-567439F23780}"/>
              </a:ext>
            </a:extLst>
          </p:cNvPr>
          <p:cNvSpPr/>
          <p:nvPr/>
        </p:nvSpPr>
        <p:spPr>
          <a:xfrm>
            <a:off x="2804719" y="3308058"/>
            <a:ext cx="335560" cy="241883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Arrow: Right 13">
            <a:extLst>
              <a:ext uri="{FF2B5EF4-FFF2-40B4-BE49-F238E27FC236}">
                <a16:creationId xmlns:a16="http://schemas.microsoft.com/office/drawing/2014/main" id="{8AB778A1-D356-4F51-B146-63842F25468A}"/>
              </a:ext>
            </a:extLst>
          </p:cNvPr>
          <p:cNvSpPr/>
          <p:nvPr/>
        </p:nvSpPr>
        <p:spPr>
          <a:xfrm rot="5400000">
            <a:off x="3248688" y="4194800"/>
            <a:ext cx="980716" cy="241883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Arrow: Curved Left 22">
            <a:extLst>
              <a:ext uri="{FF2B5EF4-FFF2-40B4-BE49-F238E27FC236}">
                <a16:creationId xmlns:a16="http://schemas.microsoft.com/office/drawing/2014/main" id="{15E8E1BB-37C3-45E9-B3F3-47E0C8077288}"/>
              </a:ext>
            </a:extLst>
          </p:cNvPr>
          <p:cNvSpPr/>
          <p:nvPr/>
        </p:nvSpPr>
        <p:spPr>
          <a:xfrm flipH="1" flipV="1">
            <a:off x="3293704" y="3825383"/>
            <a:ext cx="201336" cy="980717"/>
          </a:xfrm>
          <a:prstGeom prst="curvedLeftArrow">
            <a:avLst>
              <a:gd name="adj1" fmla="val 0"/>
              <a:gd name="adj2" fmla="val 50000"/>
              <a:gd name="adj3" fmla="val 25000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16504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32006</TotalTime>
  <Words>1373</Words>
  <Application>Microsoft Office PowerPoint</Application>
  <PresentationFormat>Widescreen</PresentationFormat>
  <Paragraphs>226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3 Sets of Diagrams</vt:lpstr>
      <vt:lpstr>High Level – Relationship of a contract to a deal to an invoice in the context of request R18007</vt:lpstr>
      <vt:lpstr>High Level – Relationship of a contract to a deal to an invoice in the context of request R18007  PICK A ROLE to use as an example!</vt:lpstr>
      <vt:lpstr>High Level – Relationship of a contract to a deal to an invoice in the context of request R18007  Create a Contract</vt:lpstr>
      <vt:lpstr>High Level – Relationship of a contract to a deal to an invoice in the context of request R18007  Make a Deal </vt:lpstr>
      <vt:lpstr>High Level – Relationship of a contract to a deal to an invoice in the context of request R18007  Look at the Contracting Process in more detail</vt:lpstr>
      <vt:lpstr>High Level – Relationship of a contract to a deal to an invoice in the context of request R18007  Look at the Contracting Process in more detail</vt:lpstr>
      <vt:lpstr>High Level – Relationship of a contract to a deal to an invoice in the context of request R18007  Look at the Deal Transaction in more detail</vt:lpstr>
      <vt:lpstr>High Level – Relationship of a contract to a deal to an invoice in the context of request R18007  Look at the Deal Transaction in more detail</vt:lpstr>
      <vt:lpstr>High Level – Relationship of a contract to a deal to an invoice in the context of request R18007  Look at the Deal Transaction in more detail</vt:lpstr>
      <vt:lpstr>High Level – Relationship of a contract to a deal to an invoice in the context of request R18007  Look at the Daily Activity</vt:lpstr>
      <vt:lpstr>High Level – Relationship of a contract to a deal to an invoice in the context of request R18007  Look at the Settlement Process in detail</vt:lpstr>
      <vt:lpstr>High Level – Relationship of a contract to a deal to an invoice in the context of request R18007  Look at the Settlement Process in more detail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 Diagrams</dc:title>
  <dc:creator>Munson, Sylvia Farris</dc:creator>
  <cp:lastModifiedBy>Sylvia Munson</cp:lastModifiedBy>
  <cp:revision>23</cp:revision>
  <dcterms:created xsi:type="dcterms:W3CDTF">2019-04-30T21:26:44Z</dcterms:created>
  <dcterms:modified xsi:type="dcterms:W3CDTF">2019-06-13T16:53:14Z</dcterms:modified>
</cp:coreProperties>
</file>