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341" r:id="rId6"/>
    <p:sldId id="1109" r:id="rId7"/>
    <p:sldId id="1087" r:id="rId8"/>
    <p:sldId id="345" r:id="rId9"/>
    <p:sldId id="1050" r:id="rId10"/>
    <p:sldId id="1082" r:id="rId11"/>
    <p:sldId id="1051" r:id="rId12"/>
    <p:sldId id="1102" r:id="rId13"/>
    <p:sldId id="912" r:id="rId14"/>
    <p:sldId id="1078" r:id="rId15"/>
    <p:sldId id="1103" r:id="rId16"/>
    <p:sldId id="1110" r:id="rId17"/>
    <p:sldId id="918" r:id="rId18"/>
    <p:sldId id="1107" r:id="rId19"/>
    <p:sldId id="1108" r:id="rId20"/>
    <p:sldId id="361" r:id="rId21"/>
    <p:sldId id="343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D378C-DD5F-2FBA-FF5F-9125E63201DE}" name="Avallone, Ethan D" initials="EA" userId="S::avalloneed@ad.nyiso.com::3f13a975-6e07-4a78-ad88-b6d59e922684" providerId="AD"/>
  <p188:author id="{00602C94-B050-D8A6-3193-5873E0F882E8}" name="Malhotra, Arjun" initials="AM" userId="S::amalhotra@nyiso.com::5f7118cd-dff3-4cd0-8c5a-01d099387293" providerId="AD"/>
  <p188:author id="{D4C72AAB-509C-05F0-97A6-74FE3586B3E8}" name="Campbell, Greg J." initials="GC" userId="S::campbellgj@ad.nyiso.com::8745acf8-5ae3-49d0-bfca-e0d9ce439c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57"/>
    <a:srgbClr val="4ABCE4"/>
    <a:srgbClr val="3AB6E2"/>
    <a:srgbClr val="28B0E0"/>
    <a:srgbClr val="BAD80A"/>
    <a:srgbClr val="E2E868"/>
    <a:srgbClr val="D0D0CE"/>
    <a:srgbClr val="C7CF1F"/>
    <a:srgbClr val="005F86"/>
    <a:srgbClr val="B1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6C942-1EC2-4E53-BFCB-7E8C75D227B4}" v="2" dt="2024-10-14T12:20:07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6" autoAdjust="0"/>
    <p:restoredTop sz="89161" autoAdjust="0"/>
  </p:normalViewPr>
  <p:slideViewPr>
    <p:cSldViewPr>
      <p:cViewPr varScale="1">
        <p:scale>
          <a:sx n="70" d="100"/>
          <a:sy n="70" d="100"/>
        </p:scale>
        <p:origin x="41" y="710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07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8A70E-DFCA-44F9-8DB8-776680544938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538D0-A7A3-4B2D-9930-1496A025D5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46DCD-3791-463D-BE87-CA68B53673F7}" type="datetimeFigureOut">
              <a:rPr lang="en-US" smtClean="0"/>
              <a:pPr/>
              <a:t>5/29/2025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33CF7-2A63-4D72-8506-2A8FECA10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5F7AF-22A8-4A3B-8ADB-B5DEA4E2D4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62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F33CF7-2A63-4D72-8506-2A8FECA107C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89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F33CF7-2A63-4D72-8506-2A8FECA107C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29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5F7AF-22A8-4A3B-8ADB-B5DEA4E2D4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9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5F7AF-22A8-4A3B-8ADB-B5DEA4E2D4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6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5F7AF-22A8-4A3B-8ADB-B5DEA4E2D4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67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5F7AF-22A8-4A3B-8ADB-B5DEA4E2D4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45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5AFE8-1D83-BF9E-DAAF-CA8375D45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47EB5C-D834-4F66-9685-8848AEFACF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EFAF02-BB23-F1E7-D09B-1B9A4DCA27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1BE0B-004D-BF01-5A99-A7140335D3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F33CF7-2A63-4D72-8506-2A8FECA107C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36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5F7AF-22A8-4A3B-8ADB-B5DEA4E2D4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99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5F7AF-22A8-4A3B-8ADB-B5DEA4E2D4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27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F33CF7-2A63-4D72-8506-2A8FECA107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0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5770"/>
            <a:ext cx="8229600" cy="685800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000"/>
              </a:lnSpc>
              <a:defRPr sz="3600" b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1804"/>
            <a:ext cx="8229600" cy="31658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05F86"/>
              </a:buClr>
              <a:buFont typeface="Wingdings" pitchFamily="2" charset="2"/>
              <a:buChar char="§"/>
              <a:defRPr sz="2800" b="0">
                <a:latin typeface="Franklin Gothic Medium Cond" pitchFamily="34" charset="0"/>
              </a:defRPr>
            </a:lvl1pPr>
            <a:lvl2pPr>
              <a:buClrTx/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</a:defRPr>
            </a:lvl2pPr>
            <a:lvl3pPr>
              <a:defRPr sz="1800">
                <a:latin typeface="Franklin Gothic Book" pitchFamily="34" charset="0"/>
              </a:defRPr>
            </a:lvl3pPr>
            <a:lvl4pPr>
              <a:defRPr sz="1600">
                <a:latin typeface="Franklin Gothic Book" pitchFamily="34" charset="0"/>
              </a:defRPr>
            </a:lvl4pPr>
            <a:lvl5pPr>
              <a:defRPr sz="1400">
                <a:latin typeface="Franklin Gothic Book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647912"/>
            <a:ext cx="990600" cy="200602"/>
          </a:xfrm>
          <a:prstGeom prst="rect">
            <a:avLst/>
          </a:prstGeom>
        </p:spPr>
      </p:pic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7010400" y="490180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22" y="438150"/>
            <a:ext cx="2004300" cy="39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9278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5770"/>
            <a:ext cx="8229600" cy="685800"/>
          </a:xfrm>
          <a:prstGeom prst="rect">
            <a:avLst/>
          </a:prstGeom>
        </p:spPr>
        <p:txBody>
          <a:bodyPr bIns="0" anchor="b" anchorCtr="0"/>
          <a:lstStyle>
            <a:lvl1pPr algn="l">
              <a:lnSpc>
                <a:spcPts val="4000"/>
              </a:lnSpc>
              <a:defRPr sz="3600" b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1804"/>
            <a:ext cx="8229600" cy="316587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05F86"/>
              </a:buClr>
              <a:buFont typeface="Wingdings" pitchFamily="2" charset="2"/>
              <a:buChar char="§"/>
              <a:defRPr sz="2800" b="0">
                <a:latin typeface="Franklin Gothic Medium Cond" pitchFamily="34" charset="0"/>
              </a:defRPr>
            </a:lvl1pPr>
            <a:lvl2pPr>
              <a:buClrTx/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</a:defRPr>
            </a:lvl2pPr>
            <a:lvl3pPr>
              <a:defRPr sz="1800">
                <a:latin typeface="Franklin Gothic Book" pitchFamily="34" charset="0"/>
              </a:defRPr>
            </a:lvl3pPr>
            <a:lvl4pPr>
              <a:defRPr sz="1600">
                <a:latin typeface="Franklin Gothic Book" pitchFamily="34" charset="0"/>
              </a:defRPr>
            </a:lvl4pPr>
            <a:lvl5pPr>
              <a:defRPr sz="1400">
                <a:latin typeface="Franklin Gothic Book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647912"/>
            <a:ext cx="990600" cy="200602"/>
          </a:xfrm>
          <a:prstGeom prst="rect">
            <a:avLst/>
          </a:prstGeom>
        </p:spPr>
      </p:pic>
      <p:sp>
        <p:nvSpPr>
          <p:cNvPr id="8" name="Slide Number Placeholder 3"/>
          <p:cNvSpPr txBox="1">
            <a:spLocks/>
          </p:cNvSpPr>
          <p:nvPr userDrawn="1"/>
        </p:nvSpPr>
        <p:spPr>
          <a:xfrm>
            <a:off x="7010400" y="490180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7544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49"/>
            <a:ext cx="8229600" cy="532211"/>
          </a:xfrm>
          <a:prstGeom prst="rect">
            <a:avLst/>
          </a:prstGeom>
        </p:spPr>
        <p:txBody>
          <a:bodyPr bIns="0" anchor="b" anchorCtr="0"/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Franklin Gothic Medium" panose="020B0603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lang="en-US" sz="2800" b="0" kern="1200" dirty="0">
                <a:solidFill>
                  <a:schemeClr val="tx1"/>
                </a:solidFill>
                <a:latin typeface="Franklin Gothic Medium Cond" pitchFamily="34" charset="0"/>
                <a:ea typeface="+mn-ea"/>
                <a:cs typeface="+mn-cs"/>
              </a:defRPr>
            </a:lvl1pPr>
            <a:lvl2pPr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+mn-ea"/>
                <a:cs typeface="+mn-cs"/>
              </a:defRPr>
            </a:lvl2pPr>
            <a:lvl3pPr>
              <a:defRPr lang="en-US" sz="1800" kern="1200" dirty="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3pPr>
            <a:lvl4pPr>
              <a:defRPr lang="en-US" sz="1600" kern="1200" dirty="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4pPr>
            <a:lvl5pPr>
              <a:defRPr lang="en-US" sz="1400" kern="1200" dirty="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005F86"/>
              </a:buClr>
              <a:buFont typeface="Wingdings" pitchFamily="2" charset="2"/>
              <a:buChar char="§"/>
            </a:pPr>
            <a:r>
              <a:rPr lang="en-US" dirty="0"/>
              <a:t>Click to edit Master text styles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/>
              <a:t>Third level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/>
              <a:t>Fourth level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</a:pPr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lang="en-US" sz="2800" b="0" kern="1200" dirty="0">
                <a:solidFill>
                  <a:schemeClr val="tx1"/>
                </a:solidFill>
                <a:latin typeface="Franklin Gothic Medium Cond" pitchFamily="34" charset="0"/>
                <a:ea typeface="+mn-ea"/>
                <a:cs typeface="+mn-cs"/>
              </a:defRPr>
            </a:lvl1pPr>
            <a:lvl2pPr>
              <a:defRPr lang="en-US" sz="20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+mn-ea"/>
                <a:cs typeface="+mn-cs"/>
              </a:defRPr>
            </a:lvl2pPr>
            <a:lvl3pPr>
              <a:defRPr lang="en-US" sz="1800" kern="1200" dirty="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3pPr>
            <a:lvl4pPr>
              <a:defRPr lang="en-US" sz="1600" kern="1200" dirty="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4pPr>
            <a:lvl5pPr>
              <a:defRPr lang="en-US" sz="1400" kern="1200" dirty="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005F86"/>
              </a:buClr>
              <a:buFont typeface="Wingdings" pitchFamily="2" charset="2"/>
              <a:buChar char="§"/>
            </a:pPr>
            <a:r>
              <a:rPr lang="en-US" dirty="0"/>
              <a:t>Click to edit Master text styles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/>
              <a:t>Third level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/>
              <a:t>Fourth level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</a:pPr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647912"/>
            <a:ext cx="990600" cy="200602"/>
          </a:xfrm>
          <a:prstGeom prst="rect">
            <a:avLst/>
          </a:prstGeom>
        </p:spPr>
      </p:pic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490180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Franklin Gothic Book" pitchFamily="34" charset="0"/>
              </a:defRPr>
            </a:lvl1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3471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">
    <p:bg>
      <p:bgPr>
        <a:solidFill>
          <a:srgbClr val="005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76200" y="4836244"/>
            <a:ext cx="3352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  <a:latin typeface="Franklin Gothic Dem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3000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©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COPYRIGHT NYISO 2025. ALL RIGHTS RESERVED.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647912"/>
            <a:ext cx="990600" cy="200601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484851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Franklin Gothic Book" pitchFamily="34" charset="0"/>
              </a:defRPr>
            </a:lvl1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5501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647912"/>
            <a:ext cx="990600" cy="200601"/>
          </a:xfrm>
          <a:prstGeom prst="rect">
            <a:avLst/>
          </a:prstGeom>
        </p:spPr>
      </p:pic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76200" y="4836244"/>
            <a:ext cx="3352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  <a:latin typeface="Franklin Gothic Dem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3000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©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COPYRIGHT NYISO 2025. ALL RIGHTS RESERVED.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484851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Franklin Gothic Book" pitchFamily="34" charset="0"/>
              </a:defRPr>
            </a:lvl1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9343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">
    <p:bg>
      <p:bgPr>
        <a:solidFill>
          <a:srgbClr val="005F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76200" y="4836244"/>
            <a:ext cx="3352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  <a:latin typeface="Franklin Gothic Dem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3000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©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COPYRIGHT NYISO 2025. ALL RIGHTS RESERVED.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647912"/>
            <a:ext cx="990600" cy="200601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484851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Franklin Gothic Book" pitchFamily="34" charset="0"/>
              </a:defRPr>
            </a:lvl1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4647912"/>
            <a:ext cx="990600" cy="200601"/>
          </a:xfrm>
          <a:prstGeom prst="rect">
            <a:avLst/>
          </a:prstGeom>
        </p:spPr>
      </p:pic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76200" y="4836244"/>
            <a:ext cx="3352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  <a:latin typeface="Franklin Gothic Dem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3000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©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COPYRIGHT NYISO 2025. ALL RIGHTS RESERVED.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484851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Franklin Gothic Book" pitchFamily="34" charset="0"/>
              </a:defRPr>
            </a:lvl1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22" y="438150"/>
            <a:ext cx="2004300" cy="39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5757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933950"/>
            <a:ext cx="9144000" cy="209550"/>
          </a:xfrm>
          <a:prstGeom prst="rect">
            <a:avLst/>
          </a:prstGeom>
          <a:solidFill>
            <a:srgbClr val="003D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0" y="4888706"/>
            <a:ext cx="3200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4"/>
                </a:solidFill>
                <a:latin typeface="Franklin Gothic Dem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t> ©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t>COPYRIGHT NYISO 2025. ALL RIGHTS RESERVED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490180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Franklin Gothic Book" pitchFamily="34" charset="0"/>
              </a:defRPr>
            </a:lvl1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9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1" r:id="rId2"/>
    <p:sldLayoutId id="2147483662" r:id="rId3"/>
    <p:sldLayoutId id="2147483663" r:id="rId4"/>
    <p:sldLayoutId id="2147483664" r:id="rId5"/>
    <p:sldLayoutId id="2147483665" r:id="rId6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ranklin Gothic Boo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933950"/>
            <a:ext cx="9144000" cy="209550"/>
          </a:xfrm>
          <a:prstGeom prst="rect">
            <a:avLst/>
          </a:prstGeom>
          <a:solidFill>
            <a:srgbClr val="003D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0" y="4888706"/>
            <a:ext cx="3200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4"/>
                </a:solidFill>
                <a:latin typeface="Franklin Gothic Dem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t> ©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t>COPYRIGHT NYISO 2025. ALL RIGHTS RESERVED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490180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Franklin Gothic Book" pitchFamily="34" charset="0"/>
              </a:defRPr>
            </a:lvl1pPr>
          </a:lstStyle>
          <a:p>
            <a:fld id="{9DDE81FA-E0BB-45D2-89A6-9F2EB9CD8D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66" r:id="rId3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Franklin Gothic Boo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iso.com/documents/20142/2923301/M-38-Aggregation-Final-v1-0.pdf/488117aa-43ec-85c3-423d-4aba592e5895" TargetMode="External"/><Relationship Id="rId2" Type="http://schemas.openxmlformats.org/officeDocument/2006/relationships/hyperlink" Target="https://www.nyiso.com/documents/20142/3625950/UG-25-AggSys-v1-0-Final.pdf/a17af91c-1a4c-c74a-86a8-e0583a049db7?t=171328651297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nyisoviewer.etariff.biz/ViewerDocLibrary/MasterTariffs/9FullTariffNYISOMST.pdf" TargetMode="External"/><Relationship Id="rId5" Type="http://schemas.openxmlformats.org/officeDocument/2006/relationships/hyperlink" Target="https://www.nyiso.com/online-learning" TargetMode="External"/><Relationship Id="rId4" Type="http://schemas.openxmlformats.org/officeDocument/2006/relationships/hyperlink" Target="https://www.nyiso.com/documents/20142/2923301/icap_mnl.pdf/234db95c-9a91-66fe-7306-2900ef905338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908447" y="2865383"/>
            <a:ext cx="6705600" cy="0"/>
          </a:xfrm>
          <a:prstGeom prst="line">
            <a:avLst/>
          </a:prstGeom>
          <a:ln w="19050">
            <a:solidFill>
              <a:srgbClr val="5BC2E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>
          <a:xfrm>
            <a:off x="756047" y="3093983"/>
            <a:ext cx="4191000" cy="381000"/>
          </a:xfrm>
          <a:prstGeom prst="rect">
            <a:avLst/>
          </a:prstGeom>
        </p:spPr>
        <p:txBody>
          <a:bodyPr bIns="0" anchor="t" anchorCtr="0">
            <a:noAutofit/>
          </a:bodyPr>
          <a:lstStyle/>
          <a:p>
            <a:pPr marL="13335" marR="5080" lvl="0" indent="-1270" algn="l" defTabSz="914400" rtl="0" eaLnBrk="1" fontAlgn="auto" latinLnBrk="0" hangingPunct="1">
              <a:lnSpc>
                <a:spcPts val="27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0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Medium Cond" pitchFamily="34" charset="0"/>
                <a:cs typeface="Arial"/>
              </a:rPr>
              <a:t>Arjun Malhotra</a:t>
            </a:r>
            <a:endParaRPr kumimoji="0" lang="en-US" sz="2400" b="0" i="0" u="none" strike="noStrike" kern="1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Franklin Gothic Medium Cond" pitchFamily="34" charset="0"/>
              <a:cs typeface="Arial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56047" y="3564320"/>
            <a:ext cx="6019800" cy="308742"/>
          </a:xfrm>
          <a:prstGeom prst="rect">
            <a:avLst/>
          </a:prstGeom>
        </p:spPr>
        <p:txBody>
          <a:bodyPr bIns="0" anchor="t" anchorCtr="0">
            <a:noAutofit/>
          </a:bodyPr>
          <a:lstStyle/>
          <a:p>
            <a:pPr marL="13335" marR="5080" lvl="0" indent="-1270" algn="l" defTabSz="914400" rtl="0" eaLnBrk="1" fontAlgn="auto" latinLnBrk="0" hangingPunct="1">
              <a:lnSpc>
                <a:spcPts val="2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cs typeface="Arial"/>
              </a:rPr>
              <a:t>DISTRIBUTED RESOURCES OPERATIONS</a:t>
            </a:r>
            <a:endParaRPr kumimoji="0" lang="en-US" sz="2000" b="0" i="0" u="none" strike="noStrike" kern="1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Franklin Gothic Book" pitchFamily="34" charset="0"/>
              <a:cs typeface="Arial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756047" y="4019550"/>
            <a:ext cx="6324601" cy="781049"/>
          </a:xfrm>
          <a:prstGeom prst="rect">
            <a:avLst/>
          </a:prstGeom>
        </p:spPr>
        <p:txBody>
          <a:bodyPr bIns="0" anchor="t" anchorCtr="0">
            <a:noAutofit/>
          </a:bodyPr>
          <a:lstStyle/>
          <a:p>
            <a:pPr marL="13335" marR="5080" lvl="0" indent="-1270">
              <a:spcBef>
                <a:spcPct val="0"/>
              </a:spcBef>
              <a:defRPr/>
            </a:pPr>
            <a:r>
              <a:rPr lang="en-US" sz="1100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/>
              </a:rPr>
              <a:t>May</a:t>
            </a:r>
            <a:r>
              <a:rPr kumimoji="0" lang="en-US" sz="1100" i="0" u="none" strike="noStrike" kern="1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Franklin Gothic Book" panose="020B0503020102020204" pitchFamily="34" charset="0"/>
                <a:cs typeface="Arial"/>
              </a:rPr>
              <a:t> 29, 2025</a:t>
            </a:r>
            <a:endParaRPr kumimoji="0" lang="en-US" sz="1200" i="0" u="none" strike="noStrike" kern="1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ranklin Gothic Book" panose="020B0503020102020204" pitchFamily="34" charset="0"/>
              <a:cs typeface="Arial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56047" y="999775"/>
            <a:ext cx="7549753" cy="1681475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b="1" kern="1200" spc="-50" baseline="0">
                <a:solidFill>
                  <a:schemeClr val="accent6">
                    <a:lumMod val="10000"/>
                  </a:schemeClr>
                </a:solidFill>
                <a:latin typeface="Franklin Gothic Book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400" b="0" dirty="0">
                <a:latin typeface="Franklin Gothic Medium" panose="020B0603020102020204" pitchFamily="34" charset="0"/>
              </a:rPr>
              <a:t>Distributed Energy Resource &amp; Aggregation Participation Model &amp; Data Standardization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4155D-4359-D097-8F8A-EE3B15A64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104"/>
            <a:ext cx="8229600" cy="685800"/>
          </a:xfrm>
        </p:spPr>
        <p:txBody>
          <a:bodyPr/>
          <a:lstStyle/>
          <a:p>
            <a:r>
              <a:rPr lang="en-US" dirty="0"/>
              <a:t>DER -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388B2-1582-C0B9-06C7-06AC4CD3F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8723"/>
            <a:ext cx="8229600" cy="3458027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Each DER must have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/>
              <a:t>a 10-kW minimum capability which is applied to Demand Reduction, Injection, and Withdrawal capabilities separately, pursuant to Services Tariff Sections 4.1.10 and 2.5 </a:t>
            </a:r>
          </a:p>
          <a:p>
            <a:pPr lvl="1"/>
            <a:r>
              <a:rPr lang="en-US" sz="1600" dirty="0"/>
              <a:t>Therefore, an individual DER with a combination of assets capable of Demand Reduction, Injection, and Withdrawal shall have the 10-kW minimum capability applied to each of the three response types </a:t>
            </a:r>
          </a:p>
          <a:p>
            <a:r>
              <a:rPr lang="en-US" sz="1800" dirty="0"/>
              <a:t>A DER could comprise one or more assets </a:t>
            </a:r>
          </a:p>
          <a:p>
            <a:pPr lvl="1"/>
            <a:r>
              <a:rPr lang="en-US" sz="1600" dirty="0"/>
              <a:t>There is no limit on the number of assets comprising an individual DER</a:t>
            </a:r>
          </a:p>
          <a:p>
            <a:pPr lvl="1"/>
            <a:r>
              <a:rPr lang="en-US" sz="1600" dirty="0"/>
              <a:t>A DER can only contain one Demand Reduction asset (as there can only be one load associated with a DER )</a:t>
            </a:r>
          </a:p>
          <a:p>
            <a:r>
              <a:rPr lang="en-US" sz="1800" dirty="0"/>
              <a:t>An asset may be a singular generation source (</a:t>
            </a:r>
            <a:r>
              <a:rPr lang="en-US" sz="1800" i="1" dirty="0"/>
              <a:t>e.g.</a:t>
            </a:r>
            <a:r>
              <a:rPr lang="en-US" sz="1800" dirty="0"/>
              <a:t>, one wind turbine) or may reflect a composite of several of the </a:t>
            </a:r>
            <a:r>
              <a:rPr lang="en-US" sz="1800" u="sng" dirty="0"/>
              <a:t>same</a:t>
            </a:r>
            <a:r>
              <a:rPr lang="en-US" sz="1800" dirty="0"/>
              <a:t> generation sources behind the </a:t>
            </a:r>
            <a:r>
              <a:rPr lang="en-US" sz="1800" u="sng" dirty="0"/>
              <a:t>same</a:t>
            </a:r>
            <a:r>
              <a:rPr lang="en-US" sz="1800" dirty="0"/>
              <a:t> meter (</a:t>
            </a:r>
            <a:r>
              <a:rPr lang="en-US" sz="1800" i="1" dirty="0"/>
              <a:t>e.g.</a:t>
            </a:r>
            <a:r>
              <a:rPr lang="en-US" sz="1800" dirty="0"/>
              <a:t>, ten identical wind turbines)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CDCB6-C803-1BAC-BE0D-138D312E0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9600" y="6518275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67" kern="1200">
                <a:solidFill>
                  <a:srgbClr val="005F86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10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526445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C94F2-1C61-FD7A-CB25-830ACBF1F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257" y="197828"/>
            <a:ext cx="7588943" cy="609600"/>
          </a:xfrm>
        </p:spPr>
        <p:txBody>
          <a:bodyPr/>
          <a:lstStyle/>
          <a:p>
            <a:r>
              <a:rPr lang="en-US" sz="3200" dirty="0"/>
              <a:t>Summary: Granularity of an Aggregation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5C0AB-447C-BF96-1E65-6CA0AF9C2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9600" y="6518275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67" kern="1200">
                <a:solidFill>
                  <a:srgbClr val="005F86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8C02AD-55E3-A34C-7D75-EF8399129E38}"/>
              </a:ext>
            </a:extLst>
          </p:cNvPr>
          <p:cNvSpPr txBox="1"/>
          <p:nvPr/>
        </p:nvSpPr>
        <p:spPr>
          <a:xfrm>
            <a:off x="2457456" y="3383045"/>
            <a:ext cx="685800" cy="300082"/>
          </a:xfrm>
          <a:prstGeom prst="rect">
            <a:avLst/>
          </a:prstGeom>
          <a:noFill/>
          <a:ln w="412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Franklin Gothic Medium Cond" panose="020B0606030402020204" pitchFamily="34" charset="0"/>
              </a:rPr>
              <a:t>Asset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1E2201-EF39-32E2-0944-BC2094F52496}"/>
              </a:ext>
            </a:extLst>
          </p:cNvPr>
          <p:cNvSpPr txBox="1"/>
          <p:nvPr/>
        </p:nvSpPr>
        <p:spPr>
          <a:xfrm>
            <a:off x="3345757" y="3375625"/>
            <a:ext cx="685800" cy="300082"/>
          </a:xfrm>
          <a:prstGeom prst="rect">
            <a:avLst/>
          </a:prstGeom>
          <a:noFill/>
          <a:ln w="412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Franklin Gothic Medium Cond" panose="020B0606030402020204" pitchFamily="34" charset="0"/>
              </a:rPr>
              <a:t>Asset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512A35-517B-5CEE-8A7A-29E657C29AD4}"/>
              </a:ext>
            </a:extLst>
          </p:cNvPr>
          <p:cNvSpPr/>
          <p:nvPr/>
        </p:nvSpPr>
        <p:spPr>
          <a:xfrm>
            <a:off x="2361415" y="3011865"/>
            <a:ext cx="1746315" cy="742361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FF842E-9DE3-3934-93DB-7931FD7165F2}"/>
              </a:ext>
            </a:extLst>
          </p:cNvPr>
          <p:cNvCxnSpPr>
            <a:cxnSpLocks/>
            <a:stCxn id="7" idx="0"/>
            <a:endCxn id="9" idx="4"/>
          </p:cNvCxnSpPr>
          <p:nvPr/>
        </p:nvCxnSpPr>
        <p:spPr>
          <a:xfrm flipV="1">
            <a:off x="3234572" y="2620758"/>
            <a:ext cx="0" cy="391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44BC3508-D485-8361-83C3-9D55CB3B96C4}"/>
              </a:ext>
            </a:extLst>
          </p:cNvPr>
          <p:cNvSpPr/>
          <p:nvPr/>
        </p:nvSpPr>
        <p:spPr>
          <a:xfrm>
            <a:off x="3083446" y="2326655"/>
            <a:ext cx="302252" cy="294103"/>
          </a:xfrm>
          <a:prstGeom prst="ellipse">
            <a:avLst/>
          </a:prstGeom>
          <a:solidFill>
            <a:srgbClr val="005F86"/>
          </a:solidFill>
          <a:ln>
            <a:solidFill>
              <a:srgbClr val="005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E08491-6AB4-26BB-1CEA-C82B1309D19B}"/>
              </a:ext>
            </a:extLst>
          </p:cNvPr>
          <p:cNvSpPr txBox="1"/>
          <p:nvPr/>
        </p:nvSpPr>
        <p:spPr>
          <a:xfrm>
            <a:off x="3385698" y="2359950"/>
            <a:ext cx="61587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POI (A)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A1FB0A-6B71-281A-9FCD-94F8959EFABA}"/>
              </a:ext>
            </a:extLst>
          </p:cNvPr>
          <p:cNvSpPr txBox="1"/>
          <p:nvPr/>
        </p:nvSpPr>
        <p:spPr>
          <a:xfrm>
            <a:off x="2933047" y="3066243"/>
            <a:ext cx="60305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DER A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92A27B-FA0F-11BF-F226-8DD341F469A0}"/>
              </a:ext>
            </a:extLst>
          </p:cNvPr>
          <p:cNvSpPr txBox="1"/>
          <p:nvPr/>
        </p:nvSpPr>
        <p:spPr>
          <a:xfrm>
            <a:off x="4817410" y="3368407"/>
            <a:ext cx="685800" cy="300082"/>
          </a:xfrm>
          <a:prstGeom prst="rect">
            <a:avLst/>
          </a:prstGeom>
          <a:noFill/>
          <a:ln w="412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Franklin Gothic Medium Cond" panose="020B0606030402020204" pitchFamily="34" charset="0"/>
              </a:rPr>
              <a:t>Asset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A3FD76-7918-CF58-0D48-A74F598C484C}"/>
              </a:ext>
            </a:extLst>
          </p:cNvPr>
          <p:cNvSpPr/>
          <p:nvPr/>
        </p:nvSpPr>
        <p:spPr>
          <a:xfrm>
            <a:off x="4247190" y="3004445"/>
            <a:ext cx="1746315" cy="742361"/>
          </a:xfrm>
          <a:prstGeom prst="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7A0510-AFA7-E1C4-8F67-74825CAF4152}"/>
              </a:ext>
            </a:extLst>
          </p:cNvPr>
          <p:cNvSpPr txBox="1"/>
          <p:nvPr/>
        </p:nvSpPr>
        <p:spPr>
          <a:xfrm>
            <a:off x="5243625" y="2376709"/>
            <a:ext cx="62549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POI (B)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6D5736-B082-E371-2FFC-7861D0B1C2AB}"/>
              </a:ext>
            </a:extLst>
          </p:cNvPr>
          <p:cNvSpPr txBox="1"/>
          <p:nvPr/>
        </p:nvSpPr>
        <p:spPr>
          <a:xfrm>
            <a:off x="4810267" y="3045098"/>
            <a:ext cx="61266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DER B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173F1B-1ACF-EF03-0AF7-0502902AE4FF}"/>
              </a:ext>
            </a:extLst>
          </p:cNvPr>
          <p:cNvSpPr/>
          <p:nvPr/>
        </p:nvSpPr>
        <p:spPr>
          <a:xfrm>
            <a:off x="1809947" y="1767526"/>
            <a:ext cx="4963212" cy="2679569"/>
          </a:xfrm>
          <a:prstGeom prst="ellipse">
            <a:avLst/>
          </a:pr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8E2CB6-3C8A-1239-CA47-1E95805CB79D}"/>
              </a:ext>
            </a:extLst>
          </p:cNvPr>
          <p:cNvSpPr txBox="1"/>
          <p:nvPr/>
        </p:nvSpPr>
        <p:spPr>
          <a:xfrm>
            <a:off x="3829486" y="1870404"/>
            <a:ext cx="9836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Aggregation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974AE4-CC3F-1E53-ABFC-0D8449F68ABD}"/>
              </a:ext>
            </a:extLst>
          </p:cNvPr>
          <p:cNvCxnSpPr>
            <a:stCxn id="19" idx="0"/>
          </p:cNvCxnSpPr>
          <p:nvPr/>
        </p:nvCxnSpPr>
        <p:spPr>
          <a:xfrm flipV="1">
            <a:off x="4291553" y="1467203"/>
            <a:ext cx="0" cy="30032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8DA6657-9AED-BCCF-9B4F-33219ED7729B}"/>
              </a:ext>
            </a:extLst>
          </p:cNvPr>
          <p:cNvSpPr/>
          <p:nvPr/>
        </p:nvSpPr>
        <p:spPr>
          <a:xfrm>
            <a:off x="4149745" y="1192636"/>
            <a:ext cx="296132" cy="29632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CF1C02-29F7-C7AC-BBA8-21EA45B65764}"/>
              </a:ext>
            </a:extLst>
          </p:cNvPr>
          <p:cNvSpPr txBox="1"/>
          <p:nvPr/>
        </p:nvSpPr>
        <p:spPr>
          <a:xfrm>
            <a:off x="4548404" y="1211958"/>
            <a:ext cx="13841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Transmission Node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380F45-C027-6AA7-24C4-82BEC00009E7}"/>
              </a:ext>
            </a:extLst>
          </p:cNvPr>
          <p:cNvSpPr/>
          <p:nvPr/>
        </p:nvSpPr>
        <p:spPr>
          <a:xfrm>
            <a:off x="1378670" y="1085997"/>
            <a:ext cx="5825765" cy="352798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latin typeface="Franklin Gothic Medium Cond" panose="020B0606030402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1BBFB34-B05B-AE78-5289-F207D41384FD}"/>
              </a:ext>
            </a:extLst>
          </p:cNvPr>
          <p:cNvCxnSpPr>
            <a:cxnSpLocks/>
          </p:cNvCxnSpPr>
          <p:nvPr/>
        </p:nvCxnSpPr>
        <p:spPr>
          <a:xfrm flipV="1">
            <a:off x="5120348" y="2598107"/>
            <a:ext cx="0" cy="391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EDC265A4-A563-4119-C365-3890684924AC}"/>
              </a:ext>
            </a:extLst>
          </p:cNvPr>
          <p:cNvSpPr/>
          <p:nvPr/>
        </p:nvSpPr>
        <p:spPr>
          <a:xfrm>
            <a:off x="4969222" y="2369548"/>
            <a:ext cx="302252" cy="294103"/>
          </a:xfrm>
          <a:prstGeom prst="ellipse">
            <a:avLst/>
          </a:prstGeom>
          <a:solidFill>
            <a:srgbClr val="005F86"/>
          </a:solidFill>
          <a:ln>
            <a:solidFill>
              <a:srgbClr val="005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605693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4DF7B-5473-E955-8CC7-DD41053E1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1D8BD5-C6C2-5FAB-A821-12FA4D3A5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DE81FA-E0BB-45D2-89A6-9F2EB9CD8D4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A7D68F-6779-6EE9-E9F6-68B530A72459}"/>
              </a:ext>
            </a:extLst>
          </p:cNvPr>
          <p:cNvSpPr txBox="1"/>
          <p:nvPr/>
        </p:nvSpPr>
        <p:spPr>
          <a:xfrm>
            <a:off x="685800" y="2038350"/>
            <a:ext cx="6453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DER</a:t>
            </a:r>
            <a:r>
              <a:rPr lang="en-US" sz="4400" dirty="0">
                <a:solidFill>
                  <a:srgbClr val="00B050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Data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387650810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AA3FA-7114-2A5E-874C-AABC4C73B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19" y="350273"/>
            <a:ext cx="7086600" cy="533400"/>
          </a:xfrm>
        </p:spPr>
        <p:txBody>
          <a:bodyPr/>
          <a:lstStyle/>
          <a:p>
            <a:r>
              <a:rPr lang="en-US" dirty="0"/>
              <a:t>Overview of Enrollment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26E89-339C-E376-EB3A-AC34FF0C44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9600" y="6518275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67" kern="1200">
                <a:solidFill>
                  <a:srgbClr val="005F86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15EAD4D-402F-B2F3-D87B-7A579DE445AD}"/>
              </a:ext>
            </a:extLst>
          </p:cNvPr>
          <p:cNvGrpSpPr/>
          <p:nvPr/>
        </p:nvGrpSpPr>
        <p:grpSpPr>
          <a:xfrm>
            <a:off x="1414741" y="1878331"/>
            <a:ext cx="6136679" cy="2133601"/>
            <a:chOff x="1106179" y="1539767"/>
            <a:chExt cx="6834979" cy="2738395"/>
          </a:xfrm>
        </p:grpSpPr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36E61E5D-EFB5-AAB8-D480-470E9D5DEFCC}"/>
                </a:ext>
              </a:extLst>
            </p:cNvPr>
            <p:cNvSpPr/>
            <p:nvPr/>
          </p:nvSpPr>
          <p:spPr>
            <a:xfrm>
              <a:off x="1106179" y="1539767"/>
              <a:ext cx="6834979" cy="2738395"/>
            </a:xfrm>
            <a:prstGeom prst="rightArrow">
              <a:avLst>
                <a:gd name="adj1" fmla="val 47360"/>
                <a:gd name="adj2" fmla="val 50660"/>
              </a:avLst>
            </a:prstGeom>
            <a:solidFill>
              <a:srgbClr val="005F86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3B04560-56C0-8B86-EE0E-07F6BCDB85C0}"/>
                </a:ext>
              </a:extLst>
            </p:cNvPr>
            <p:cNvSpPr/>
            <p:nvPr/>
          </p:nvSpPr>
          <p:spPr>
            <a:xfrm>
              <a:off x="1143000" y="2305050"/>
              <a:ext cx="1420173" cy="1270000"/>
            </a:xfrm>
            <a:custGeom>
              <a:avLst/>
              <a:gdLst>
                <a:gd name="connsiteX0" fmla="*/ 0 w 1420173"/>
                <a:gd name="connsiteY0" fmla="*/ 211671 h 1270000"/>
                <a:gd name="connsiteX1" fmla="*/ 211671 w 1420173"/>
                <a:gd name="connsiteY1" fmla="*/ 0 h 1270000"/>
                <a:gd name="connsiteX2" fmla="*/ 1208502 w 1420173"/>
                <a:gd name="connsiteY2" fmla="*/ 0 h 1270000"/>
                <a:gd name="connsiteX3" fmla="*/ 1420173 w 1420173"/>
                <a:gd name="connsiteY3" fmla="*/ 211671 h 1270000"/>
                <a:gd name="connsiteX4" fmla="*/ 1420173 w 1420173"/>
                <a:gd name="connsiteY4" fmla="*/ 1058329 h 1270000"/>
                <a:gd name="connsiteX5" fmla="*/ 1208502 w 1420173"/>
                <a:gd name="connsiteY5" fmla="*/ 1270000 h 1270000"/>
                <a:gd name="connsiteX6" fmla="*/ 211671 w 1420173"/>
                <a:gd name="connsiteY6" fmla="*/ 1270000 h 1270000"/>
                <a:gd name="connsiteX7" fmla="*/ 0 w 1420173"/>
                <a:gd name="connsiteY7" fmla="*/ 1058329 h 1270000"/>
                <a:gd name="connsiteX8" fmla="*/ 0 w 1420173"/>
                <a:gd name="connsiteY8" fmla="*/ 211671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0173" h="1270000">
                  <a:moveTo>
                    <a:pt x="0" y="211671"/>
                  </a:moveTo>
                  <a:cubicBezTo>
                    <a:pt x="0" y="94768"/>
                    <a:pt x="94768" y="0"/>
                    <a:pt x="211671" y="0"/>
                  </a:cubicBezTo>
                  <a:lnTo>
                    <a:pt x="1208502" y="0"/>
                  </a:lnTo>
                  <a:cubicBezTo>
                    <a:pt x="1325405" y="0"/>
                    <a:pt x="1420173" y="94768"/>
                    <a:pt x="1420173" y="211671"/>
                  </a:cubicBezTo>
                  <a:lnTo>
                    <a:pt x="1420173" y="1058329"/>
                  </a:lnTo>
                  <a:cubicBezTo>
                    <a:pt x="1420173" y="1175232"/>
                    <a:pt x="1325405" y="1270000"/>
                    <a:pt x="1208502" y="1270000"/>
                  </a:cubicBezTo>
                  <a:lnTo>
                    <a:pt x="211671" y="1270000"/>
                  </a:lnTo>
                  <a:cubicBezTo>
                    <a:pt x="94768" y="1270000"/>
                    <a:pt x="0" y="1175232"/>
                    <a:pt x="0" y="1058329"/>
                  </a:cubicBezTo>
                  <a:lnTo>
                    <a:pt x="0" y="21167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0576" tIns="130576" rIns="130576" bIns="130576" numCol="1" spcCol="1270" anchor="ctr" anchorCtr="0">
              <a:noAutofit/>
            </a:bodyPr>
            <a:lstStyle/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Submission of DER/Aggregation enrollment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FE6BE35-489E-6DE8-8B51-2E56B3D22DA6}"/>
                </a:ext>
              </a:extLst>
            </p:cNvPr>
            <p:cNvSpPr/>
            <p:nvPr/>
          </p:nvSpPr>
          <p:spPr>
            <a:xfrm>
              <a:off x="2634182" y="2305050"/>
              <a:ext cx="1420173" cy="1269999"/>
            </a:xfrm>
            <a:custGeom>
              <a:avLst/>
              <a:gdLst>
                <a:gd name="connsiteX0" fmla="*/ 0 w 1420173"/>
                <a:gd name="connsiteY0" fmla="*/ 211671 h 1270000"/>
                <a:gd name="connsiteX1" fmla="*/ 211671 w 1420173"/>
                <a:gd name="connsiteY1" fmla="*/ 0 h 1270000"/>
                <a:gd name="connsiteX2" fmla="*/ 1208502 w 1420173"/>
                <a:gd name="connsiteY2" fmla="*/ 0 h 1270000"/>
                <a:gd name="connsiteX3" fmla="*/ 1420173 w 1420173"/>
                <a:gd name="connsiteY3" fmla="*/ 211671 h 1270000"/>
                <a:gd name="connsiteX4" fmla="*/ 1420173 w 1420173"/>
                <a:gd name="connsiteY4" fmla="*/ 1058329 h 1270000"/>
                <a:gd name="connsiteX5" fmla="*/ 1208502 w 1420173"/>
                <a:gd name="connsiteY5" fmla="*/ 1270000 h 1270000"/>
                <a:gd name="connsiteX6" fmla="*/ 211671 w 1420173"/>
                <a:gd name="connsiteY6" fmla="*/ 1270000 h 1270000"/>
                <a:gd name="connsiteX7" fmla="*/ 0 w 1420173"/>
                <a:gd name="connsiteY7" fmla="*/ 1058329 h 1270000"/>
                <a:gd name="connsiteX8" fmla="*/ 0 w 1420173"/>
                <a:gd name="connsiteY8" fmla="*/ 211671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0173" h="1270000">
                  <a:moveTo>
                    <a:pt x="0" y="211671"/>
                  </a:moveTo>
                  <a:cubicBezTo>
                    <a:pt x="0" y="94768"/>
                    <a:pt x="94768" y="0"/>
                    <a:pt x="211671" y="0"/>
                  </a:cubicBezTo>
                  <a:lnTo>
                    <a:pt x="1208502" y="0"/>
                  </a:lnTo>
                  <a:cubicBezTo>
                    <a:pt x="1325405" y="0"/>
                    <a:pt x="1420173" y="94768"/>
                    <a:pt x="1420173" y="211671"/>
                  </a:cubicBezTo>
                  <a:lnTo>
                    <a:pt x="1420173" y="1058329"/>
                  </a:lnTo>
                  <a:cubicBezTo>
                    <a:pt x="1420173" y="1175232"/>
                    <a:pt x="1325405" y="1270000"/>
                    <a:pt x="1208502" y="1270000"/>
                  </a:cubicBezTo>
                  <a:lnTo>
                    <a:pt x="211671" y="1270000"/>
                  </a:lnTo>
                  <a:cubicBezTo>
                    <a:pt x="94768" y="1270000"/>
                    <a:pt x="0" y="1175232"/>
                    <a:pt x="0" y="1058329"/>
                  </a:cubicBezTo>
                  <a:lnTo>
                    <a:pt x="0" y="21167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0576" tIns="130576" rIns="130576" bIns="130576" numCol="1" spcCol="1270" anchor="ctr" anchorCtr="0">
              <a:noAutofit/>
            </a:bodyPr>
            <a:lstStyle/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Initial NYISO Validation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B7C366A-4E7F-736F-A307-20A78D9B1398}"/>
                </a:ext>
              </a:extLst>
            </p:cNvPr>
            <p:cNvSpPr/>
            <p:nvPr/>
          </p:nvSpPr>
          <p:spPr>
            <a:xfrm>
              <a:off x="4125365" y="2305050"/>
              <a:ext cx="1420173" cy="1270000"/>
            </a:xfrm>
            <a:custGeom>
              <a:avLst/>
              <a:gdLst>
                <a:gd name="connsiteX0" fmla="*/ 0 w 1420173"/>
                <a:gd name="connsiteY0" fmla="*/ 211671 h 1270000"/>
                <a:gd name="connsiteX1" fmla="*/ 211671 w 1420173"/>
                <a:gd name="connsiteY1" fmla="*/ 0 h 1270000"/>
                <a:gd name="connsiteX2" fmla="*/ 1208502 w 1420173"/>
                <a:gd name="connsiteY2" fmla="*/ 0 h 1270000"/>
                <a:gd name="connsiteX3" fmla="*/ 1420173 w 1420173"/>
                <a:gd name="connsiteY3" fmla="*/ 211671 h 1270000"/>
                <a:gd name="connsiteX4" fmla="*/ 1420173 w 1420173"/>
                <a:gd name="connsiteY4" fmla="*/ 1058329 h 1270000"/>
                <a:gd name="connsiteX5" fmla="*/ 1208502 w 1420173"/>
                <a:gd name="connsiteY5" fmla="*/ 1270000 h 1270000"/>
                <a:gd name="connsiteX6" fmla="*/ 211671 w 1420173"/>
                <a:gd name="connsiteY6" fmla="*/ 1270000 h 1270000"/>
                <a:gd name="connsiteX7" fmla="*/ 0 w 1420173"/>
                <a:gd name="connsiteY7" fmla="*/ 1058329 h 1270000"/>
                <a:gd name="connsiteX8" fmla="*/ 0 w 1420173"/>
                <a:gd name="connsiteY8" fmla="*/ 211671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0173" h="1270000">
                  <a:moveTo>
                    <a:pt x="0" y="211671"/>
                  </a:moveTo>
                  <a:cubicBezTo>
                    <a:pt x="0" y="94768"/>
                    <a:pt x="94768" y="0"/>
                    <a:pt x="211671" y="0"/>
                  </a:cubicBezTo>
                  <a:lnTo>
                    <a:pt x="1208502" y="0"/>
                  </a:lnTo>
                  <a:cubicBezTo>
                    <a:pt x="1325405" y="0"/>
                    <a:pt x="1420173" y="94768"/>
                    <a:pt x="1420173" y="211671"/>
                  </a:cubicBezTo>
                  <a:lnTo>
                    <a:pt x="1420173" y="1058329"/>
                  </a:lnTo>
                  <a:cubicBezTo>
                    <a:pt x="1420173" y="1175232"/>
                    <a:pt x="1325405" y="1270000"/>
                    <a:pt x="1208502" y="1270000"/>
                  </a:cubicBezTo>
                  <a:lnTo>
                    <a:pt x="211671" y="1270000"/>
                  </a:lnTo>
                  <a:cubicBezTo>
                    <a:pt x="94768" y="1270000"/>
                    <a:pt x="0" y="1175232"/>
                    <a:pt x="0" y="1058329"/>
                  </a:cubicBezTo>
                  <a:lnTo>
                    <a:pt x="0" y="21167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0576" tIns="130576" rIns="130576" bIns="130576" numCol="1" spcCol="1270" anchor="ctr" anchorCtr="0">
              <a:noAutofit/>
            </a:bodyPr>
            <a:lstStyle/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Distribution Utility Review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8A7F082-8337-D8C1-1BC9-D106441387DB}"/>
                </a:ext>
              </a:extLst>
            </p:cNvPr>
            <p:cNvSpPr/>
            <p:nvPr/>
          </p:nvSpPr>
          <p:spPr>
            <a:xfrm>
              <a:off x="5616547" y="2305050"/>
              <a:ext cx="1420173" cy="1270000"/>
            </a:xfrm>
            <a:custGeom>
              <a:avLst/>
              <a:gdLst>
                <a:gd name="connsiteX0" fmla="*/ 0 w 1420173"/>
                <a:gd name="connsiteY0" fmla="*/ 211671 h 1270000"/>
                <a:gd name="connsiteX1" fmla="*/ 211671 w 1420173"/>
                <a:gd name="connsiteY1" fmla="*/ 0 h 1270000"/>
                <a:gd name="connsiteX2" fmla="*/ 1208502 w 1420173"/>
                <a:gd name="connsiteY2" fmla="*/ 0 h 1270000"/>
                <a:gd name="connsiteX3" fmla="*/ 1420173 w 1420173"/>
                <a:gd name="connsiteY3" fmla="*/ 211671 h 1270000"/>
                <a:gd name="connsiteX4" fmla="*/ 1420173 w 1420173"/>
                <a:gd name="connsiteY4" fmla="*/ 1058329 h 1270000"/>
                <a:gd name="connsiteX5" fmla="*/ 1208502 w 1420173"/>
                <a:gd name="connsiteY5" fmla="*/ 1270000 h 1270000"/>
                <a:gd name="connsiteX6" fmla="*/ 211671 w 1420173"/>
                <a:gd name="connsiteY6" fmla="*/ 1270000 h 1270000"/>
                <a:gd name="connsiteX7" fmla="*/ 0 w 1420173"/>
                <a:gd name="connsiteY7" fmla="*/ 1058329 h 1270000"/>
                <a:gd name="connsiteX8" fmla="*/ 0 w 1420173"/>
                <a:gd name="connsiteY8" fmla="*/ 211671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0173" h="1270000">
                  <a:moveTo>
                    <a:pt x="0" y="211671"/>
                  </a:moveTo>
                  <a:cubicBezTo>
                    <a:pt x="0" y="94768"/>
                    <a:pt x="94768" y="0"/>
                    <a:pt x="211671" y="0"/>
                  </a:cubicBezTo>
                  <a:lnTo>
                    <a:pt x="1208502" y="0"/>
                  </a:lnTo>
                  <a:cubicBezTo>
                    <a:pt x="1325405" y="0"/>
                    <a:pt x="1420173" y="94768"/>
                    <a:pt x="1420173" y="211671"/>
                  </a:cubicBezTo>
                  <a:lnTo>
                    <a:pt x="1420173" y="1058329"/>
                  </a:lnTo>
                  <a:cubicBezTo>
                    <a:pt x="1420173" y="1175232"/>
                    <a:pt x="1325405" y="1270000"/>
                    <a:pt x="1208502" y="1270000"/>
                  </a:cubicBezTo>
                  <a:lnTo>
                    <a:pt x="211671" y="1270000"/>
                  </a:lnTo>
                  <a:cubicBezTo>
                    <a:pt x="94768" y="1270000"/>
                    <a:pt x="0" y="1175232"/>
                    <a:pt x="0" y="1058329"/>
                  </a:cubicBezTo>
                  <a:lnTo>
                    <a:pt x="0" y="21167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00B0F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0576" tIns="130576" rIns="130576" bIns="130576" numCol="1" spcCol="1270" anchor="ctr" anchorCtr="0">
              <a:noAutofit/>
            </a:bodyPr>
            <a:lstStyle/>
            <a:p>
              <a:pPr algn="ctr" defTabSz="80008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NYISO Review</a:t>
              </a: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838911-FF0F-36A1-F9C6-1E9A91476287}"/>
              </a:ext>
            </a:extLst>
          </p:cNvPr>
          <p:cNvCxnSpPr/>
          <p:nvPr/>
        </p:nvCxnSpPr>
        <p:spPr>
          <a:xfrm>
            <a:off x="7580086" y="2022021"/>
            <a:ext cx="0" cy="2133600"/>
          </a:xfrm>
          <a:prstGeom prst="line">
            <a:avLst/>
          </a:prstGeom>
          <a:ln w="412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47FA043-8C4B-449E-26FF-4B48DC31B114}"/>
              </a:ext>
            </a:extLst>
          </p:cNvPr>
          <p:cNvSpPr txBox="1"/>
          <p:nvPr/>
        </p:nvSpPr>
        <p:spPr>
          <a:xfrm>
            <a:off x="7635240" y="2553851"/>
            <a:ext cx="1432560" cy="954107"/>
          </a:xfrm>
          <a:prstGeom prst="rect">
            <a:avLst/>
          </a:prstGeom>
          <a:noFill/>
          <a:ln w="317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Franklin Gothic Medium Cond" panose="020B0606030402020204" pitchFamily="34" charset="0"/>
              </a:rPr>
              <a:t>Market Participation (begins first day of calendar month)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E4F0C930-23B0-CE67-CB42-55944EC59D7F}"/>
              </a:ext>
            </a:extLst>
          </p:cNvPr>
          <p:cNvSpPr/>
          <p:nvPr/>
        </p:nvSpPr>
        <p:spPr>
          <a:xfrm>
            <a:off x="5922266" y="1835605"/>
            <a:ext cx="242316" cy="5334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91265C-A120-FCFF-384C-1400C9D84A71}"/>
              </a:ext>
            </a:extLst>
          </p:cNvPr>
          <p:cNvSpPr txBox="1"/>
          <p:nvPr/>
        </p:nvSpPr>
        <p:spPr>
          <a:xfrm>
            <a:off x="5203338" y="1342882"/>
            <a:ext cx="1875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Starts first of the month prior to participation month 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E457332B-8BD5-7502-42BA-9AE1DE5BB8B2}"/>
              </a:ext>
            </a:extLst>
          </p:cNvPr>
          <p:cNvSpPr/>
          <p:nvPr/>
        </p:nvSpPr>
        <p:spPr>
          <a:xfrm rot="5400000">
            <a:off x="5947532" y="3050205"/>
            <a:ext cx="337944" cy="1245760"/>
          </a:xfrm>
          <a:prstGeom prst="rightBrace">
            <a:avLst>
              <a:gd name="adj1" fmla="val 21961"/>
              <a:gd name="adj2" fmla="val 49175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3FDF74-85DB-3D10-CF00-C30BFC3DA3D3}"/>
              </a:ext>
            </a:extLst>
          </p:cNvPr>
          <p:cNvSpPr txBox="1"/>
          <p:nvPr/>
        </p:nvSpPr>
        <p:spPr>
          <a:xfrm>
            <a:off x="5519059" y="3874156"/>
            <a:ext cx="1262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Calendar </a:t>
            </a:r>
            <a:br>
              <a:rPr lang="en-US" sz="1200" dirty="0">
                <a:latin typeface="Franklin Gothic Medium Cond" panose="020B0606030402020204" pitchFamily="34" charset="0"/>
              </a:rPr>
            </a:br>
            <a:r>
              <a:rPr lang="en-US" sz="1200" dirty="0">
                <a:latin typeface="Franklin Gothic Medium Cond" panose="020B0606030402020204" pitchFamily="34" charset="0"/>
              </a:rPr>
              <a:t>month leading up to first day of participation </a:t>
            </a: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8F29E4F1-18F8-63F2-AFA6-CC1278B78E56}"/>
              </a:ext>
            </a:extLst>
          </p:cNvPr>
          <p:cNvSpPr/>
          <p:nvPr/>
        </p:nvSpPr>
        <p:spPr>
          <a:xfrm rot="5400000">
            <a:off x="4595852" y="3115431"/>
            <a:ext cx="337944" cy="1156644"/>
          </a:xfrm>
          <a:prstGeom prst="rightBrace">
            <a:avLst>
              <a:gd name="adj1" fmla="val 21961"/>
              <a:gd name="adj2" fmla="val 49175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B352F47-59D0-DEB0-5A44-C35DABB7C672}"/>
              </a:ext>
            </a:extLst>
          </p:cNvPr>
          <p:cNvSpPr txBox="1"/>
          <p:nvPr/>
        </p:nvSpPr>
        <p:spPr>
          <a:xfrm>
            <a:off x="4243906" y="3882673"/>
            <a:ext cx="1156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Franklin Gothic Medium Cond" panose="020B0606030402020204" pitchFamily="34" charset="0"/>
              </a:rPr>
              <a:t>Approximately </a:t>
            </a:r>
          </a:p>
          <a:p>
            <a:pPr algn="ctr"/>
            <a:r>
              <a:rPr lang="en-US" sz="1200" dirty="0">
                <a:latin typeface="Franklin Gothic Medium Cond" panose="020B0606030402020204" pitchFamily="34" charset="0"/>
              </a:rPr>
              <a:t>60 days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6488A6C-CD7C-BE3D-036F-047A21FE47B4}"/>
              </a:ext>
            </a:extLst>
          </p:cNvPr>
          <p:cNvCxnSpPr/>
          <p:nvPr/>
        </p:nvCxnSpPr>
        <p:spPr>
          <a:xfrm>
            <a:off x="1371600" y="1885951"/>
            <a:ext cx="0" cy="2133600"/>
          </a:xfrm>
          <a:prstGeom prst="line">
            <a:avLst/>
          </a:prstGeom>
          <a:ln w="412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564647A-E9F4-4EAC-F224-17EBA0F9D42B}"/>
              </a:ext>
            </a:extLst>
          </p:cNvPr>
          <p:cNvSpPr txBox="1"/>
          <p:nvPr/>
        </p:nvSpPr>
        <p:spPr>
          <a:xfrm>
            <a:off x="147394" y="2419351"/>
            <a:ext cx="1110240" cy="461665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Franklin Gothic Medium Cond" panose="020B0606030402020204" pitchFamily="34" charset="0"/>
              </a:rPr>
              <a:t>NYISO Customer</a:t>
            </a:r>
          </a:p>
          <a:p>
            <a:pPr algn="ctr"/>
            <a:r>
              <a:rPr lang="en-US" sz="1200" dirty="0">
                <a:latin typeface="Franklin Gothic Medium Cond" panose="020B0606030402020204" pitchFamily="34" charset="0"/>
              </a:rPr>
              <a:t> Registration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45C1B47-B3EF-4825-B1F6-280B99EE0EF5}"/>
              </a:ext>
            </a:extLst>
          </p:cNvPr>
          <p:cNvSpPr txBox="1"/>
          <p:nvPr/>
        </p:nvSpPr>
        <p:spPr>
          <a:xfrm>
            <a:off x="147395" y="3002442"/>
            <a:ext cx="1110240" cy="461665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Franklin Gothic Medium Cond" panose="020B0606030402020204" pitchFamily="34" charset="0"/>
              </a:rPr>
              <a:t> Aggregator</a:t>
            </a:r>
          </a:p>
          <a:p>
            <a:pPr algn="ctr"/>
            <a:r>
              <a:rPr lang="en-US" sz="1200" dirty="0">
                <a:latin typeface="Franklin Gothic Medium Cond" panose="020B0606030402020204" pitchFamily="34" charset="0"/>
              </a:rPr>
              <a:t> Registration</a:t>
            </a:r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5B7FE0C3-9879-D5A3-F445-341757F519F6}"/>
              </a:ext>
            </a:extLst>
          </p:cNvPr>
          <p:cNvSpPr/>
          <p:nvPr/>
        </p:nvSpPr>
        <p:spPr>
          <a:xfrm rot="5400000">
            <a:off x="520365" y="3139196"/>
            <a:ext cx="337944" cy="1156644"/>
          </a:xfrm>
          <a:prstGeom prst="rightBrace">
            <a:avLst>
              <a:gd name="adj1" fmla="val 21961"/>
              <a:gd name="adj2" fmla="val 49175"/>
            </a:avLst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855A1F-6009-0AA6-36E1-B991AF496725}"/>
              </a:ext>
            </a:extLst>
          </p:cNvPr>
          <p:cNvSpPr txBox="1"/>
          <p:nvPr/>
        </p:nvSpPr>
        <p:spPr>
          <a:xfrm>
            <a:off x="168419" y="3906438"/>
            <a:ext cx="1156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Franklin Gothic Medium Cond" panose="020B0606030402020204" pitchFamily="34" charset="0"/>
              </a:rPr>
              <a:t>Up to 60 days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ECD9C-B8ED-01A2-E946-FA18DD4FF3BB}"/>
              </a:ext>
            </a:extLst>
          </p:cNvPr>
          <p:cNvSpPr txBox="1"/>
          <p:nvPr/>
        </p:nvSpPr>
        <p:spPr>
          <a:xfrm>
            <a:off x="82941" y="4607796"/>
            <a:ext cx="2667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Note: Timelines on this slide are an estimate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1FB09B87-6E0B-DD1A-6E3A-F1E58B385DD0}"/>
              </a:ext>
            </a:extLst>
          </p:cNvPr>
          <p:cNvSpPr/>
          <p:nvPr/>
        </p:nvSpPr>
        <p:spPr>
          <a:xfrm>
            <a:off x="1964182" y="1836228"/>
            <a:ext cx="242316" cy="5334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F719EC8-881C-729B-BEEB-13DAF48496DD}"/>
              </a:ext>
            </a:extLst>
          </p:cNvPr>
          <p:cNvSpPr/>
          <p:nvPr/>
        </p:nvSpPr>
        <p:spPr>
          <a:xfrm>
            <a:off x="1325063" y="1474431"/>
            <a:ext cx="1570533" cy="3301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3B22F4-FF93-2005-9D28-F96FBA16652E}"/>
              </a:ext>
            </a:extLst>
          </p:cNvPr>
          <p:cNvSpPr txBox="1"/>
          <p:nvPr/>
        </p:nvSpPr>
        <p:spPr>
          <a:xfrm>
            <a:off x="1447800" y="1507089"/>
            <a:ext cx="1875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Data Standardization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730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F46E-BE31-DC7F-DC8D-B86FAA226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72" y="223051"/>
            <a:ext cx="8470456" cy="685800"/>
          </a:xfrm>
        </p:spPr>
        <p:txBody>
          <a:bodyPr/>
          <a:lstStyle/>
          <a:p>
            <a:r>
              <a:rPr lang="en-US" dirty="0"/>
              <a:t>Data Standardization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657608-0414-6E7E-EEDA-F44970274642}"/>
              </a:ext>
            </a:extLst>
          </p:cNvPr>
          <p:cNvSpPr txBox="1"/>
          <p:nvPr/>
        </p:nvSpPr>
        <p:spPr>
          <a:xfrm>
            <a:off x="311727" y="1006877"/>
            <a:ext cx="799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Aggregation </a:t>
            </a:r>
            <a:r>
              <a:rPr lang="en-US" sz="1700" dirty="0">
                <a:latin typeface="Franklin Gothic Medium Cond" pitchFamily="34" charset="0"/>
              </a:rPr>
              <a:t>Enrollment</a:t>
            </a:r>
            <a:r>
              <a:rPr lang="en-US" b="1" dirty="0"/>
              <a:t> Import File</a:t>
            </a:r>
            <a:r>
              <a:rPr lang="en-US" dirty="0"/>
              <a:t> </a:t>
            </a:r>
            <a:r>
              <a:rPr lang="en-US" sz="1600" dirty="0"/>
              <a:t>Aggregation type, Meter Authority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D404A3-D43E-3D00-DE05-A65801DB3BC1}"/>
              </a:ext>
            </a:extLst>
          </p:cNvPr>
          <p:cNvSpPr txBox="1"/>
          <p:nvPr/>
        </p:nvSpPr>
        <p:spPr>
          <a:xfrm>
            <a:off x="311727" y="2437434"/>
            <a:ext cx="82050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DER </a:t>
            </a:r>
            <a:r>
              <a:rPr lang="en-US" sz="1700" dirty="0">
                <a:latin typeface="Franklin Gothic Medium Cond" pitchFamily="34" charset="0"/>
              </a:rPr>
              <a:t>Enrollment</a:t>
            </a:r>
            <a:r>
              <a:rPr lang="en-US" b="1" dirty="0"/>
              <a:t> Import File </a:t>
            </a:r>
            <a:r>
              <a:rPr lang="en-US" sz="1600" dirty="0"/>
              <a:t>TOA#, Meter ID Number, Asset Source ID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866D51F-D5EA-B960-AE3D-CD3E02FB5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345" y="1545864"/>
            <a:ext cx="6553200" cy="695517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B34C7DEC-114F-020C-548A-2278020B81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443345" y="2999355"/>
            <a:ext cx="4404742" cy="632515"/>
          </a:xfr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012BD63-4204-7873-8D4C-D78EFF9FD6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780116"/>
            <a:ext cx="2008910" cy="59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9310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1C10-CA48-22DA-E3FD-0897FB640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9BF3C-E06A-3D38-6AC8-FFA21482D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Aggregation System User Guide</a:t>
            </a:r>
            <a:endParaRPr lang="en-US" dirty="0"/>
          </a:p>
          <a:p>
            <a:r>
              <a:rPr lang="en-US" dirty="0">
                <a:hlinkClick r:id="rId3"/>
              </a:rPr>
              <a:t>Aggregation Manual</a:t>
            </a:r>
            <a:endParaRPr lang="en-US" dirty="0"/>
          </a:p>
          <a:p>
            <a:r>
              <a:rPr lang="en-US" dirty="0">
                <a:hlinkClick r:id="rId4"/>
              </a:rPr>
              <a:t>ICAP Manual</a:t>
            </a:r>
            <a:endParaRPr lang="en-US" dirty="0"/>
          </a:p>
          <a:p>
            <a:r>
              <a:rPr lang="en-US" dirty="0">
                <a:hlinkClick r:id="rId5" tooltip="https://www.nyiso.com/online-learning"/>
              </a:rPr>
              <a:t>Online Learning – NYISO</a:t>
            </a:r>
            <a:endParaRPr lang="en-US" dirty="0"/>
          </a:p>
          <a:p>
            <a:r>
              <a:rPr lang="en-US" dirty="0">
                <a:hlinkClick r:id="rId6"/>
              </a:rPr>
              <a:t>NYISO Services Tariff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950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1916-5226-42F4-B876-CD109D933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59902"/>
            <a:ext cx="6172200" cy="685800"/>
          </a:xfrm>
        </p:spPr>
        <p:txBody>
          <a:bodyPr/>
          <a:lstStyle/>
          <a:p>
            <a:r>
              <a:rPr lang="en-US" dirty="0"/>
              <a:t>Our Mission and Vision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628B81-11B7-4DA3-B49E-DB58B57060FE}"/>
              </a:ext>
            </a:extLst>
          </p:cNvPr>
          <p:cNvSpPr txBox="1"/>
          <p:nvPr/>
        </p:nvSpPr>
        <p:spPr>
          <a:xfrm>
            <a:off x="4724400" y="1670822"/>
            <a:ext cx="3451566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2890" algn="ctr">
              <a:spcBef>
                <a:spcPts val="90"/>
              </a:spcBef>
              <a:spcAft>
                <a:spcPts val="600"/>
              </a:spcAft>
              <a:buClr>
                <a:srgbClr val="009900"/>
              </a:buClr>
              <a:buSzPct val="106000"/>
            </a:pPr>
            <a:r>
              <a:rPr lang="en-US" sz="2000" spc="5" dirty="0">
                <a:solidFill>
                  <a:srgbClr val="009900"/>
                </a:solidFill>
                <a:latin typeface="Franklin Gothic Medium" panose="020B0603020102020204" pitchFamily="34" charset="0"/>
              </a:rPr>
              <a:t>Vision</a:t>
            </a:r>
            <a:br>
              <a:rPr lang="en-US" sz="1400" spc="5" dirty="0">
                <a:solidFill>
                  <a:srgbClr val="414042"/>
                </a:solidFill>
                <a:latin typeface="Franklin Gothic Medium" panose="020B0603020102020204" pitchFamily="34" charset="0"/>
                <a:cs typeface="Roboto Condensed"/>
              </a:rPr>
            </a:br>
            <a:r>
              <a:rPr lang="en-US" sz="1400" spc="5" dirty="0">
                <a:solidFill>
                  <a:srgbClr val="414042"/>
                </a:solidFill>
                <a:latin typeface="Franklin Gothic Medium" panose="020B0603020102020204" pitchFamily="34" charset="0"/>
              </a:rPr>
              <a:t>Working together with stakeholders to build the cleanest, most reliable electric system in the nation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5683AB-4D87-477E-A452-4DE05712A9E3}"/>
              </a:ext>
            </a:extLst>
          </p:cNvPr>
          <p:cNvSpPr txBox="1"/>
          <p:nvPr/>
        </p:nvSpPr>
        <p:spPr>
          <a:xfrm>
            <a:off x="533400" y="1670822"/>
            <a:ext cx="378430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2890" algn="ctr">
              <a:spcBef>
                <a:spcPts val="90"/>
              </a:spcBef>
              <a:spcAft>
                <a:spcPts val="600"/>
              </a:spcAft>
              <a:buClr>
                <a:srgbClr val="009900"/>
              </a:buClr>
              <a:buSzPct val="106000"/>
            </a:pPr>
            <a:r>
              <a:rPr lang="en-US" sz="2000" spc="5" dirty="0">
                <a:solidFill>
                  <a:srgbClr val="009900"/>
                </a:solidFill>
                <a:latin typeface="Franklin Gothic Medium" panose="020B0603020102020204" pitchFamily="34" charset="0"/>
                <a:cs typeface="Roboto Condensed"/>
              </a:rPr>
              <a:t>Mission</a:t>
            </a:r>
            <a:br>
              <a:rPr lang="en-US" spc="5" dirty="0">
                <a:solidFill>
                  <a:srgbClr val="414042"/>
                </a:solidFill>
                <a:latin typeface="Franklin Gothic Medium" panose="020B0603020102020204" pitchFamily="34" charset="0"/>
                <a:cs typeface="Roboto Condensed"/>
              </a:rPr>
            </a:br>
            <a:r>
              <a:rPr lang="en-US" sz="1400" spc="5" dirty="0">
                <a:solidFill>
                  <a:srgbClr val="414042"/>
                </a:solidFill>
                <a:latin typeface="Franklin Gothic Medium" panose="020B0603020102020204" pitchFamily="34" charset="0"/>
                <a:cs typeface="Roboto Condensed"/>
              </a:rPr>
              <a:t>Ensure power system reliability and competitive markets for New York </a:t>
            </a:r>
            <a:br>
              <a:rPr lang="en-US" sz="1400" spc="5" dirty="0">
                <a:solidFill>
                  <a:srgbClr val="414042"/>
                </a:solidFill>
                <a:latin typeface="Franklin Gothic Medium" panose="020B0603020102020204" pitchFamily="34" charset="0"/>
                <a:cs typeface="Roboto Condensed"/>
              </a:rPr>
            </a:br>
            <a:r>
              <a:rPr lang="en-US" sz="1400" spc="5" dirty="0">
                <a:solidFill>
                  <a:srgbClr val="414042"/>
                </a:solidFill>
                <a:latin typeface="Franklin Gothic Medium" panose="020B0603020102020204" pitchFamily="34" charset="0"/>
                <a:cs typeface="Roboto Condensed"/>
              </a:rPr>
              <a:t>in a clean energy future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E1B7360-5A98-44FB-B798-399865336B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9535" b="80903"/>
          <a:stretch/>
        </p:blipFill>
        <p:spPr>
          <a:xfrm>
            <a:off x="2400207" y="1265910"/>
            <a:ext cx="463237" cy="37463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634B15-E384-4D28-B061-0B14A20A03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782" t="77346" r="-62172" b="-6241"/>
          <a:stretch/>
        </p:blipFill>
        <p:spPr>
          <a:xfrm>
            <a:off x="6282991" y="1153471"/>
            <a:ext cx="593578" cy="525246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FF56DC2-8CF0-4785-AF7A-65978D1A6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490180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id="{7FABB03E-F5AE-84BD-9C56-05DAE8A451FC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004397"/>
            <a:ext cx="9143999" cy="143920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2F8FB9C-6066-B325-5508-04D88C877A8F}"/>
              </a:ext>
            </a:extLst>
          </p:cNvPr>
          <p:cNvCxnSpPr>
            <a:cxnSpLocks/>
          </p:cNvCxnSpPr>
          <p:nvPr/>
        </p:nvCxnSpPr>
        <p:spPr>
          <a:xfrm>
            <a:off x="4572000" y="1265910"/>
            <a:ext cx="0" cy="141827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69665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934200" y="4857750"/>
            <a:ext cx="2133600" cy="273844"/>
          </a:xfrm>
        </p:spPr>
        <p:txBody>
          <a:bodyPr/>
          <a:lstStyle/>
          <a:p>
            <a:fld id="{9DDE81FA-E0BB-45D2-89A6-9F2EB9CD8D4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1885950"/>
            <a:ext cx="5867400" cy="81915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0F5EF0-8266-92C4-1DA5-AD679EF54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DE81FA-E0BB-45D2-89A6-9F2EB9CD8D4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C87894-D4AD-4C6D-13EB-1242FF6F266D}"/>
              </a:ext>
            </a:extLst>
          </p:cNvPr>
          <p:cNvSpPr txBox="1"/>
          <p:nvPr/>
        </p:nvSpPr>
        <p:spPr>
          <a:xfrm>
            <a:off x="685800" y="1276350"/>
            <a:ext cx="64530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Overview of the DER</a:t>
            </a:r>
            <a:r>
              <a:rPr lang="en-US" sz="4400" dirty="0">
                <a:solidFill>
                  <a:srgbClr val="00B050"/>
                </a:solidFill>
                <a:latin typeface="Franklin Gothic Medium" panose="020B06030201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&amp; Aggregation </a:t>
            </a:r>
          </a:p>
          <a:p>
            <a:r>
              <a:rPr lang="en-US" sz="4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Participation Model </a:t>
            </a:r>
          </a:p>
        </p:txBody>
      </p:sp>
    </p:spTree>
    <p:extLst>
      <p:ext uri="{BB962C8B-B14F-4D97-AF65-F5344CB8AC3E}">
        <p14:creationId xmlns:p14="http://schemas.microsoft.com/office/powerpoint/2010/main" val="42486235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EAAB4D0-FF5F-75F0-95EA-1FBAC4B5F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71450"/>
            <a:ext cx="8229600" cy="685800"/>
          </a:xfrm>
        </p:spPr>
        <p:txBody>
          <a:bodyPr/>
          <a:lstStyle/>
          <a:p>
            <a:r>
              <a:rPr lang="en-US" dirty="0"/>
              <a:t>What is an Aggregator?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B05047-CFAF-79E2-76D8-D202B9FAF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32164"/>
            <a:ext cx="8229600" cy="2413408"/>
          </a:xfrm>
        </p:spPr>
        <p:txBody>
          <a:bodyPr>
            <a:normAutofit/>
          </a:bodyPr>
          <a:lstStyle/>
          <a:p>
            <a:r>
              <a:rPr lang="en-US" sz="1800" dirty="0"/>
              <a:t>The entity that registers as a NYISO Customer</a:t>
            </a:r>
          </a:p>
          <a:p>
            <a:r>
              <a:rPr lang="en-US" sz="1800" dirty="0"/>
              <a:t>Responsible for enrollment of Aggregations, Distributed Energy Resource (DER)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/>
              <a:t>enrollment, bidding, scheduling, submitting meter data and settlements corresponding to participation in NYISO markets</a:t>
            </a:r>
          </a:p>
          <a:p>
            <a:r>
              <a:rPr lang="en-US" sz="1800" dirty="0"/>
              <a:t>May enroll more than one Aggregation</a:t>
            </a:r>
          </a:p>
          <a:p>
            <a:pPr marL="457189" lvl="1" indent="0">
              <a:buNone/>
            </a:pPr>
            <a:endParaRPr lang="en-US" sz="1800" dirty="0">
              <a:latin typeface="Franklin Gothic Medium Cond" panose="020B0606030402020204" pitchFamily="34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2DBA-DCAF-DCEA-7F01-3BB2CBD232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9600" y="6518275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67" kern="1200">
                <a:solidFill>
                  <a:srgbClr val="005F86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8A9AD9-69A4-B42F-2044-650107347199}"/>
              </a:ext>
            </a:extLst>
          </p:cNvPr>
          <p:cNvSpPr txBox="1"/>
          <p:nvPr/>
        </p:nvSpPr>
        <p:spPr>
          <a:xfrm>
            <a:off x="3437703" y="4108518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5F86"/>
                </a:solidFill>
                <a:latin typeface="Franklin Gothic Medium Cond" panose="020B0606030402020204" pitchFamily="34" charset="0"/>
              </a:rPr>
              <a:t>Aggregation</a:t>
            </a: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93209977-D9C6-DA79-B60E-4944F6C10E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590" y="4080510"/>
            <a:ext cx="572967" cy="548640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5D6E759B-189B-4799-FFE7-1CCE4E041633}"/>
              </a:ext>
            </a:extLst>
          </p:cNvPr>
          <p:cNvSpPr txBox="1"/>
          <p:nvPr/>
        </p:nvSpPr>
        <p:spPr>
          <a:xfrm>
            <a:off x="3517095" y="3304200"/>
            <a:ext cx="13730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5F86"/>
                </a:solidFill>
                <a:latin typeface="Franklin Gothic Medium Cond" panose="020B0606030402020204" pitchFamily="34" charset="0"/>
              </a:rPr>
              <a:t>Aggregator </a:t>
            </a:r>
          </a:p>
        </p:txBody>
      </p:sp>
      <p:pic>
        <p:nvPicPr>
          <p:cNvPr id="97" name="Graphic 96" descr="Follow with solid fill">
            <a:extLst>
              <a:ext uri="{FF2B5EF4-FFF2-40B4-BE49-F238E27FC236}">
                <a16:creationId xmlns:a16="http://schemas.microsoft.com/office/drawing/2014/main" id="{42639649-C5B2-D106-4E55-BAF020DBDE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11400" y="3226893"/>
            <a:ext cx="595578" cy="59557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864EF22B-23A2-C09A-DCB4-ED7FF733A3C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669"/>
          <a:stretch/>
        </p:blipFill>
        <p:spPr>
          <a:xfrm>
            <a:off x="5102463" y="2469987"/>
            <a:ext cx="613451" cy="548640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C0591D2E-2001-914B-3AF3-AA7E27722320}"/>
              </a:ext>
            </a:extLst>
          </p:cNvPr>
          <p:cNvSpPr txBox="1"/>
          <p:nvPr/>
        </p:nvSpPr>
        <p:spPr>
          <a:xfrm>
            <a:off x="3789093" y="2469987"/>
            <a:ext cx="8290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5F86"/>
                </a:solidFill>
                <a:latin typeface="Franklin Gothic Medium Cond" panose="020B0606030402020204" pitchFamily="34" charset="0"/>
              </a:rPr>
              <a:t>NYISO</a:t>
            </a:r>
          </a:p>
        </p:txBody>
      </p:sp>
      <p:sp>
        <p:nvSpPr>
          <p:cNvPr id="101" name="Arrow: Up 100">
            <a:extLst>
              <a:ext uri="{FF2B5EF4-FFF2-40B4-BE49-F238E27FC236}">
                <a16:creationId xmlns:a16="http://schemas.microsoft.com/office/drawing/2014/main" id="{8BCBF5D7-6A27-19FB-5FB4-5AEA6BBA9419}"/>
              </a:ext>
            </a:extLst>
          </p:cNvPr>
          <p:cNvSpPr/>
          <p:nvPr/>
        </p:nvSpPr>
        <p:spPr>
          <a:xfrm>
            <a:off x="4072562" y="3741386"/>
            <a:ext cx="262137" cy="430887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02" name="Arrow: Up 101">
            <a:extLst>
              <a:ext uri="{FF2B5EF4-FFF2-40B4-BE49-F238E27FC236}">
                <a16:creationId xmlns:a16="http://schemas.microsoft.com/office/drawing/2014/main" id="{2C055677-8D22-DF2F-2D0C-F09023B03128}"/>
              </a:ext>
            </a:extLst>
          </p:cNvPr>
          <p:cNvSpPr/>
          <p:nvPr/>
        </p:nvSpPr>
        <p:spPr>
          <a:xfrm>
            <a:off x="4072562" y="2920076"/>
            <a:ext cx="262137" cy="430887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399083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F848-7F2E-39FD-84CC-4E0F7D70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685800"/>
          </a:xfrm>
        </p:spPr>
        <p:txBody>
          <a:bodyPr/>
          <a:lstStyle/>
          <a:p>
            <a:r>
              <a:rPr lang="en-US" dirty="0"/>
              <a:t>DER &amp; Aggregation Participation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30363-CB58-A5BA-10EA-68E7F4433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750"/>
            <a:ext cx="8229600" cy="3699272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/>
              <a:t>The NYISO’s DER &amp; Aggregation participation model allows Market Participants to group individual DER to form a single entity called an Aggregation that can participate in NYISO markets and services </a:t>
            </a:r>
          </a:p>
          <a:p>
            <a:r>
              <a:rPr lang="en-US" sz="2100" dirty="0">
                <a:solidFill>
                  <a:srgbClr val="000000"/>
                </a:solidFill>
              </a:rPr>
              <a:t>Qualifying for wholesale market participation requires that Aggregations:</a:t>
            </a:r>
          </a:p>
          <a:p>
            <a:pPr lvl="1"/>
            <a:r>
              <a:rPr lang="en-US" sz="1950" dirty="0"/>
              <a:t>Satisfy all enrollment requirements as per tariff rules</a:t>
            </a:r>
          </a:p>
          <a:p>
            <a:pPr lvl="1"/>
            <a:r>
              <a:rPr lang="en-US" sz="1950" dirty="0"/>
              <a:t>Satisfy all interconnection requirements</a:t>
            </a:r>
          </a:p>
          <a:p>
            <a:pPr lvl="1"/>
            <a:r>
              <a:rPr lang="en-US" sz="1950" dirty="0"/>
              <a:t>Meet injection and withdrawal rate of at least 0.1 MW for a period of at least one hour</a:t>
            </a:r>
          </a:p>
          <a:p>
            <a:pPr lvl="1"/>
            <a:r>
              <a:rPr lang="en-US" sz="1950" dirty="0"/>
              <a:t>Must be capable of responding in real-time to NYISO dispatch instructions</a:t>
            </a:r>
          </a:p>
          <a:p>
            <a:pPr lvl="1"/>
            <a:r>
              <a:rPr lang="en-US" sz="1950" dirty="0"/>
              <a:t>Satisfy all data modeling and metering requirements</a:t>
            </a:r>
          </a:p>
          <a:p>
            <a:pPr lvl="1"/>
            <a:r>
              <a:rPr lang="en-US" sz="1950" dirty="0"/>
              <a:t>If elected, meet qualifications required for Installed Capacity Market participation</a:t>
            </a:r>
          </a:p>
          <a:p>
            <a:endParaRPr lang="en-US" sz="24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621C4-DA79-7ED0-F8A3-7796E8381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9600" y="6518275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67" kern="1200">
                <a:solidFill>
                  <a:srgbClr val="005F86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06935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60D62-3000-B019-B728-EEC9C0779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2" y="307326"/>
            <a:ext cx="7086600" cy="533400"/>
          </a:xfrm>
        </p:spPr>
        <p:txBody>
          <a:bodyPr/>
          <a:lstStyle/>
          <a:p>
            <a:r>
              <a:rPr lang="en-US" dirty="0"/>
              <a:t>What is an Aggregation?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9AF5D-A145-6672-74F3-6E16268E9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739" y="1029869"/>
            <a:ext cx="8385260" cy="1747723"/>
          </a:xfrm>
        </p:spPr>
        <p:txBody>
          <a:bodyPr>
            <a:normAutofit lnSpcReduction="10000"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An Aggregation is a Resource that could be comprised of:</a:t>
            </a:r>
          </a:p>
          <a:p>
            <a:pPr marL="557213" lvl="1" indent="-214313"/>
            <a:r>
              <a:rPr lang="en-US" sz="1650" dirty="0"/>
              <a:t>Two or more individual DER (Generating Resource or Demand Side Resource) </a:t>
            </a:r>
          </a:p>
          <a:p>
            <a:pPr marL="342900" lvl="1" indent="0">
              <a:buNone/>
            </a:pPr>
            <a:r>
              <a:rPr lang="en-US" sz="1650" dirty="0"/>
              <a:t>    or</a:t>
            </a:r>
          </a:p>
          <a:p>
            <a:pPr marL="557213" lvl="1" indent="-214313"/>
            <a:r>
              <a:rPr lang="en-US" sz="1650" dirty="0"/>
              <a:t>One or more individual Demand Side Resources </a:t>
            </a:r>
          </a:p>
          <a:p>
            <a:pPr>
              <a:buNone/>
            </a:pPr>
            <a:r>
              <a:rPr lang="en-US" sz="1500" dirty="0">
                <a:solidFill>
                  <a:srgbClr val="000000"/>
                </a:solidFill>
              </a:rPr>
              <a:t>          </a:t>
            </a:r>
            <a:r>
              <a:rPr lang="en-US" sz="1800" dirty="0">
                <a:solidFill>
                  <a:srgbClr val="000000"/>
                </a:solidFill>
              </a:rPr>
              <a:t>at separate Points of Interconnection and that are grouped and dispatched as a single unit by the ISO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86624-2B0A-841F-D8DE-E1ECA50FA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9600" y="6518275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67" kern="1200">
                <a:solidFill>
                  <a:srgbClr val="005F86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Content Placeholder 21">
            <a:extLst>
              <a:ext uri="{FF2B5EF4-FFF2-40B4-BE49-F238E27FC236}">
                <a16:creationId xmlns:a16="http://schemas.microsoft.com/office/drawing/2014/main" id="{53FB0A17-9D8F-D81F-AD59-A2B565EEEB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008" y="3510142"/>
            <a:ext cx="167913" cy="33309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3339D870-CF8A-FD64-881C-2A10EF41C67F}"/>
              </a:ext>
            </a:extLst>
          </p:cNvPr>
          <p:cNvSpPr/>
          <p:nvPr/>
        </p:nvSpPr>
        <p:spPr>
          <a:xfrm>
            <a:off x="7279644" y="3402370"/>
            <a:ext cx="548640" cy="548640"/>
          </a:xfrm>
          <a:prstGeom prst="ellipse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F7E7861-5E9E-2F36-3804-DC07D60D48C1}"/>
              </a:ext>
            </a:extLst>
          </p:cNvPr>
          <p:cNvSpPr/>
          <p:nvPr/>
        </p:nvSpPr>
        <p:spPr>
          <a:xfrm>
            <a:off x="6622701" y="2724150"/>
            <a:ext cx="1862523" cy="1783483"/>
          </a:xfrm>
          <a:prstGeom prst="roundRect">
            <a:avLst/>
          </a:prstGeom>
          <a:noFill/>
          <a:ln w="31750">
            <a:solidFill>
              <a:srgbClr val="005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FBA466A-901C-5D53-4517-BA249889EB4C}"/>
              </a:ext>
            </a:extLst>
          </p:cNvPr>
          <p:cNvGrpSpPr/>
          <p:nvPr/>
        </p:nvGrpSpPr>
        <p:grpSpPr>
          <a:xfrm>
            <a:off x="7836673" y="2848828"/>
            <a:ext cx="548640" cy="548640"/>
            <a:chOff x="6021504" y="1692590"/>
            <a:chExt cx="914400" cy="9144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3455729-CFE0-F5FE-C73C-B4AE3A6EB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91390" y="1829055"/>
              <a:ext cx="790648" cy="641470"/>
            </a:xfrm>
            <a:prstGeom prst="rect">
              <a:avLst/>
            </a:prstGeom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DF9956C-33D8-F31E-1D17-9DBE3429E130}"/>
                </a:ext>
              </a:extLst>
            </p:cNvPr>
            <p:cNvSpPr/>
            <p:nvPr/>
          </p:nvSpPr>
          <p:spPr>
            <a:xfrm>
              <a:off x="6021504" y="1692590"/>
              <a:ext cx="914400" cy="914400"/>
            </a:xfrm>
            <a:prstGeom prst="ellipse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F97A3C-AE71-261D-48B3-47649D6A2E7B}"/>
              </a:ext>
            </a:extLst>
          </p:cNvPr>
          <p:cNvGrpSpPr/>
          <p:nvPr/>
        </p:nvGrpSpPr>
        <p:grpSpPr>
          <a:xfrm>
            <a:off x="6739191" y="2845247"/>
            <a:ext cx="548640" cy="548640"/>
            <a:chOff x="3800467" y="2873006"/>
            <a:chExt cx="914400" cy="91440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AFB17F0-F8FB-82AF-9A81-A7E8734D6A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85122" y="3015244"/>
              <a:ext cx="766111" cy="614210"/>
            </a:xfrm>
            <a:prstGeom prst="rect">
              <a:avLst/>
            </a:prstGeom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E4A2F10-25BA-8111-FC07-7A75C0710A94}"/>
                </a:ext>
              </a:extLst>
            </p:cNvPr>
            <p:cNvSpPr/>
            <p:nvPr/>
          </p:nvSpPr>
          <p:spPr>
            <a:xfrm>
              <a:off x="3800467" y="2873006"/>
              <a:ext cx="914400" cy="914400"/>
            </a:xfrm>
            <a:prstGeom prst="ellipse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4A3B60-64FC-9BC4-9482-C217E89C7C6B}"/>
              </a:ext>
            </a:extLst>
          </p:cNvPr>
          <p:cNvGrpSpPr/>
          <p:nvPr/>
        </p:nvGrpSpPr>
        <p:grpSpPr>
          <a:xfrm>
            <a:off x="6739191" y="3858213"/>
            <a:ext cx="548640" cy="548640"/>
            <a:chOff x="6021504" y="2898831"/>
            <a:chExt cx="914400" cy="91440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10A1451-6FBB-842C-D683-AAE58086503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179898" y="2975421"/>
              <a:ext cx="677672" cy="761220"/>
            </a:xfrm>
            <a:prstGeom prst="rect">
              <a:avLst/>
            </a:prstGeom>
          </p:spPr>
        </p:pic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3A3F87D-8EC1-A5F2-0942-5EA11A5A9560}"/>
                </a:ext>
              </a:extLst>
            </p:cNvPr>
            <p:cNvSpPr/>
            <p:nvPr/>
          </p:nvSpPr>
          <p:spPr>
            <a:xfrm>
              <a:off x="6021504" y="2898831"/>
              <a:ext cx="914400" cy="914400"/>
            </a:xfrm>
            <a:prstGeom prst="ellipse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8EE11E4-437B-0EA1-5C70-B8B90F3706F9}"/>
              </a:ext>
            </a:extLst>
          </p:cNvPr>
          <p:cNvGrpSpPr/>
          <p:nvPr/>
        </p:nvGrpSpPr>
        <p:grpSpPr>
          <a:xfrm>
            <a:off x="7834472" y="3864027"/>
            <a:ext cx="548640" cy="548640"/>
            <a:chOff x="4896791" y="2271295"/>
            <a:chExt cx="914400" cy="91440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A865AA7-32F1-A29D-216B-27080ADF0476}"/>
                </a:ext>
              </a:extLst>
            </p:cNvPr>
            <p:cNvGrpSpPr/>
            <p:nvPr/>
          </p:nvGrpSpPr>
          <p:grpSpPr>
            <a:xfrm>
              <a:off x="5167867" y="2381167"/>
              <a:ext cx="439798" cy="694656"/>
              <a:chOff x="5303461" y="5476048"/>
              <a:chExt cx="533400" cy="800100"/>
            </a:xfrm>
          </p:grpSpPr>
          <p:sp>
            <p:nvSpPr>
              <p:cNvPr id="20" name="Up Arrow 19">
                <a:extLst>
                  <a:ext uri="{FF2B5EF4-FFF2-40B4-BE49-F238E27FC236}">
                    <a16:creationId xmlns:a16="http://schemas.microsoft.com/office/drawing/2014/main" id="{F3DD8940-2835-031A-1739-2C80AFEE2171}"/>
                  </a:ext>
                </a:extLst>
              </p:cNvPr>
              <p:cNvSpPr/>
              <p:nvPr/>
            </p:nvSpPr>
            <p:spPr>
              <a:xfrm>
                <a:off x="5303461" y="5476048"/>
                <a:ext cx="304800" cy="533400"/>
              </a:xfrm>
              <a:prstGeom prst="upArrow">
                <a:avLst/>
              </a:prstGeom>
              <a:solidFill>
                <a:srgbClr val="59CBE8">
                  <a:alpha val="50000"/>
                </a:srgbClr>
              </a:solidFill>
              <a:ln cmpd="tri">
                <a:solidFill>
                  <a:srgbClr val="59CBE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Down Arrow 20">
                <a:extLst>
                  <a:ext uri="{FF2B5EF4-FFF2-40B4-BE49-F238E27FC236}">
                    <a16:creationId xmlns:a16="http://schemas.microsoft.com/office/drawing/2014/main" id="{97262C80-B94E-CA72-95F9-AE78B3B2806C}"/>
                  </a:ext>
                </a:extLst>
              </p:cNvPr>
              <p:cNvSpPr/>
              <p:nvPr/>
            </p:nvSpPr>
            <p:spPr>
              <a:xfrm>
                <a:off x="5532061" y="5742748"/>
                <a:ext cx="304800" cy="533400"/>
              </a:xfrm>
              <a:prstGeom prst="downArrow">
                <a:avLst/>
              </a:prstGeom>
              <a:solidFill>
                <a:srgbClr val="FFC000">
                  <a:alpha val="50000"/>
                </a:srgbClr>
              </a:solidFill>
              <a:ln cmpd="tri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31BEFEAF-FCDE-F02B-D394-B7A96DA9EF1C}"/>
                  </a:ext>
                </a:extLst>
              </p:cNvPr>
              <p:cNvGrpSpPr/>
              <p:nvPr/>
            </p:nvGrpSpPr>
            <p:grpSpPr>
              <a:xfrm>
                <a:off x="5646361" y="5898692"/>
                <a:ext cx="76200" cy="221512"/>
                <a:chOff x="5715000" y="3340838"/>
                <a:chExt cx="76200" cy="221512"/>
              </a:xfrm>
            </p:grpSpPr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ED446C9F-DC37-77B3-C36C-A39D5479266E}"/>
                    </a:ext>
                  </a:extLst>
                </p:cNvPr>
                <p:cNvCxnSpPr/>
                <p:nvPr/>
              </p:nvCxnSpPr>
              <p:spPr>
                <a:xfrm flipH="1">
                  <a:off x="5722088" y="3340838"/>
                  <a:ext cx="38100" cy="76202"/>
                </a:xfrm>
                <a:prstGeom prst="line">
                  <a:avLst/>
                </a:prstGeom>
                <a:ln w="25400">
                  <a:solidFill>
                    <a:srgbClr val="005F8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EDE6CADB-F985-69F3-9BB2-1C4F875FBE47}"/>
                    </a:ext>
                  </a:extLst>
                </p:cNvPr>
                <p:cNvCxnSpPr/>
                <p:nvPr/>
              </p:nvCxnSpPr>
              <p:spPr>
                <a:xfrm>
                  <a:off x="5715000" y="3417038"/>
                  <a:ext cx="76200" cy="2"/>
                </a:xfrm>
                <a:prstGeom prst="line">
                  <a:avLst/>
                </a:prstGeom>
                <a:ln w="25400">
                  <a:solidFill>
                    <a:srgbClr val="005F8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>
                  <a:extLst>
                    <a:ext uri="{FF2B5EF4-FFF2-40B4-BE49-F238E27FC236}">
                      <a16:creationId xmlns:a16="http://schemas.microsoft.com/office/drawing/2014/main" id="{405AC7B8-C6F4-5338-3DCE-5895CA75CC05}"/>
                    </a:ext>
                  </a:extLst>
                </p:cNvPr>
                <p:cNvCxnSpPr/>
                <p:nvPr/>
              </p:nvCxnSpPr>
              <p:spPr>
                <a:xfrm flipH="1">
                  <a:off x="5715000" y="3409952"/>
                  <a:ext cx="76200" cy="152398"/>
                </a:xfrm>
                <a:prstGeom prst="straightConnector1">
                  <a:avLst/>
                </a:prstGeom>
                <a:ln w="25400">
                  <a:solidFill>
                    <a:srgbClr val="005F86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9B44476F-8BD8-56C0-0C99-F2E9A001230D}"/>
                  </a:ext>
                </a:extLst>
              </p:cNvPr>
              <p:cNvGrpSpPr/>
              <p:nvPr/>
            </p:nvGrpSpPr>
            <p:grpSpPr>
              <a:xfrm rot="10800000">
                <a:off x="5417761" y="5643424"/>
                <a:ext cx="76200" cy="221512"/>
                <a:chOff x="5715000" y="3340838"/>
                <a:chExt cx="76200" cy="221512"/>
              </a:xfrm>
            </p:grpSpPr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87D985E6-E95E-49E0-09A7-BF61DBBF2743}"/>
                    </a:ext>
                  </a:extLst>
                </p:cNvPr>
                <p:cNvCxnSpPr/>
                <p:nvPr/>
              </p:nvCxnSpPr>
              <p:spPr>
                <a:xfrm flipH="1">
                  <a:off x="5722088" y="3340838"/>
                  <a:ext cx="38100" cy="76202"/>
                </a:xfrm>
                <a:prstGeom prst="line">
                  <a:avLst/>
                </a:prstGeom>
                <a:ln w="25400">
                  <a:solidFill>
                    <a:srgbClr val="005F8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ABBA8316-54E8-2DB4-3678-4E5E333DCE7B}"/>
                    </a:ext>
                  </a:extLst>
                </p:cNvPr>
                <p:cNvCxnSpPr/>
                <p:nvPr/>
              </p:nvCxnSpPr>
              <p:spPr>
                <a:xfrm>
                  <a:off x="5715000" y="3417038"/>
                  <a:ext cx="76200" cy="2"/>
                </a:xfrm>
                <a:prstGeom prst="line">
                  <a:avLst/>
                </a:prstGeom>
                <a:ln w="25400">
                  <a:solidFill>
                    <a:srgbClr val="005F8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2A3E8084-4CB0-552B-28F2-C103A095136A}"/>
                    </a:ext>
                  </a:extLst>
                </p:cNvPr>
                <p:cNvCxnSpPr/>
                <p:nvPr/>
              </p:nvCxnSpPr>
              <p:spPr>
                <a:xfrm flipH="1">
                  <a:off x="5715000" y="3409952"/>
                  <a:ext cx="76200" cy="152398"/>
                </a:xfrm>
                <a:prstGeom prst="straightConnector1">
                  <a:avLst/>
                </a:prstGeom>
                <a:ln w="25400">
                  <a:solidFill>
                    <a:srgbClr val="005F86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D156BE5-060F-4FE0-9A0F-D3091F444BA5}"/>
                </a:ext>
              </a:extLst>
            </p:cNvPr>
            <p:cNvSpPr/>
            <p:nvPr/>
          </p:nvSpPr>
          <p:spPr>
            <a:xfrm>
              <a:off x="4896791" y="2271295"/>
              <a:ext cx="914400" cy="914400"/>
            </a:xfrm>
            <a:prstGeom prst="ellipse">
              <a:avLst/>
            </a:prstGeom>
            <a:noFill/>
            <a:ln w="317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9A2A3F50-18A6-5F28-EB43-27BE517205B5}"/>
              </a:ext>
            </a:extLst>
          </p:cNvPr>
          <p:cNvSpPr txBox="1">
            <a:spLocks/>
          </p:cNvSpPr>
          <p:nvPr/>
        </p:nvSpPr>
        <p:spPr>
          <a:xfrm>
            <a:off x="330739" y="2920960"/>
            <a:ext cx="6244963" cy="1511459"/>
          </a:xfrm>
          <a:prstGeom prst="rect">
            <a:avLst/>
          </a:prstGeom>
        </p:spPr>
        <p:txBody>
          <a:bodyPr>
            <a:norm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Clr>
                <a:srgbClr val="005F86"/>
              </a:buClr>
              <a:buFont typeface="Wingdings" pitchFamily="2" charset="2"/>
              <a:buChar char="§"/>
              <a:defRPr sz="4267" b="0" kern="1200">
                <a:solidFill>
                  <a:schemeClr val="tx1"/>
                </a:solidFill>
                <a:latin typeface="Franklin Gothic Medium Cond" pitchFamily="34" charset="0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0038" indent="-300038"/>
            <a:r>
              <a:rPr lang="en-US" sz="1800" dirty="0">
                <a:solidFill>
                  <a:srgbClr val="000000"/>
                </a:solidFill>
              </a:rPr>
              <a:t>An Aggregation may be comprised of DER interconnected to either the Transmission System or a distribution system in the NYCA</a:t>
            </a:r>
          </a:p>
          <a:p>
            <a:pPr marL="557213" lvl="1" indent="-214313"/>
            <a:r>
              <a:rPr lang="en-US" sz="1650" dirty="0"/>
              <a:t>An Aggregation may include a mix of DER interconnected on the Transmission and distribution systems, but all DER must electrically map to the same Transmission Node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04452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F4E6A-7F34-C7B9-B5EC-02826BD6A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338" y="361950"/>
            <a:ext cx="7889966" cy="533400"/>
          </a:xfrm>
        </p:spPr>
        <p:txBody>
          <a:bodyPr/>
          <a:lstStyle/>
          <a:p>
            <a:r>
              <a:rPr lang="en-US" dirty="0"/>
              <a:t>Aggregations - Size Requirement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2F4F8-7144-F1CD-E6B0-C08BB1857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165873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The minimum </a:t>
            </a:r>
            <a:r>
              <a:rPr lang="en-US" sz="2000" dirty="0"/>
              <a:t>s</a:t>
            </a:r>
            <a:r>
              <a:rPr lang="en-US" sz="2000" dirty="0">
                <a:solidFill>
                  <a:srgbClr val="000000"/>
                </a:solidFill>
              </a:rPr>
              <a:t>ize requirement for </a:t>
            </a:r>
            <a:r>
              <a:rPr lang="en-US" sz="2000" dirty="0"/>
              <a:t>providing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Energy, Operating Reserve, and Installed Capacity  is 100 kW. </a:t>
            </a:r>
            <a:r>
              <a:rPr lang="en-US" sz="2000" dirty="0"/>
              <a:t>The minimum size requirement to supply Regulation</a:t>
            </a:r>
            <a:r>
              <a:rPr lang="en-US" sz="2000" dirty="0">
                <a:solidFill>
                  <a:srgbClr val="000000"/>
                </a:solidFill>
              </a:rPr>
              <a:t> is 200 kW.</a:t>
            </a:r>
          </a:p>
          <a:p>
            <a:pPr lvl="1"/>
            <a:r>
              <a:rPr lang="en-US" sz="1800" dirty="0"/>
              <a:t>If an Aggregation offers a combination of Energy injections, Energy withdrawals, and/or Demand Reductions, the Aggregation must offer the minimum offer level of 100 kW for each response type.</a:t>
            </a:r>
          </a:p>
          <a:p>
            <a:r>
              <a:rPr lang="en-US" sz="2000" dirty="0"/>
              <a:t>There is no maximum size limitation for an Aggregation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9B494-6F8E-7552-2A47-1B342B550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9600" y="6518275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67" kern="1200">
                <a:solidFill>
                  <a:srgbClr val="005F86"/>
                </a:solidFill>
                <a:latin typeface="Franklin Gothic Book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DE81FA-E0BB-45D2-89A6-9F2EB9CD8D45}" type="slidenum">
              <a:rPr lang="en-US" smtClean="0"/>
              <a:pPr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0982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0FE1E-18AA-5FB0-10E7-D9CF37A9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6846"/>
            <a:ext cx="8229600" cy="685800"/>
          </a:xfrm>
        </p:spPr>
        <p:txBody>
          <a:bodyPr/>
          <a:lstStyle/>
          <a:p>
            <a:r>
              <a:rPr lang="en-US" dirty="0"/>
              <a:t>Aggregations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20FFF-7471-6CDA-AC34-F9476558E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70835"/>
            <a:ext cx="6399848" cy="3775473"/>
          </a:xfrm>
        </p:spPr>
        <p:txBody>
          <a:bodyPr>
            <a:normAutofit/>
          </a:bodyPr>
          <a:lstStyle/>
          <a:p>
            <a:r>
              <a:rPr lang="en-US" sz="1950" dirty="0"/>
              <a:t>Individual DER will participate in an Aggregation under the market rules for either:</a:t>
            </a:r>
          </a:p>
          <a:p>
            <a:pPr lvl="1"/>
            <a:r>
              <a:rPr lang="en-US" sz="1800" dirty="0"/>
              <a:t>A DER Aggregation (multiple Resource types in the Aggregation OR Demand Response)</a:t>
            </a:r>
          </a:p>
          <a:p>
            <a:pPr lvl="2"/>
            <a:r>
              <a:rPr lang="en-US" sz="1500" dirty="0">
                <a:latin typeface="Franklin Gothic Medium Cond" panose="020B0606030402020204" pitchFamily="34" charset="0"/>
              </a:rPr>
              <a:t>Example 1: An Aggregation with</a:t>
            </a:r>
            <a:r>
              <a:rPr lang="en-US" sz="15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  <a:r>
              <a:rPr lang="en-US" sz="1500" dirty="0">
                <a:latin typeface="Franklin Gothic Medium Cond" panose="020B0606030402020204" pitchFamily="34" charset="0"/>
              </a:rPr>
              <a:t>two</a:t>
            </a:r>
            <a:r>
              <a:rPr lang="en-US" sz="15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  <a:r>
              <a:rPr lang="en-US" sz="1500" dirty="0">
                <a:latin typeface="Franklin Gothic Medium Cond" panose="020B0606030402020204" pitchFamily="34" charset="0"/>
              </a:rPr>
              <a:t>Intermittent Power Resources (IPR) and one</a:t>
            </a:r>
            <a:r>
              <a:rPr lang="en-US" sz="1500" dirty="0">
                <a:solidFill>
                  <a:srgbClr val="FF0000"/>
                </a:solidFill>
                <a:latin typeface="Franklin Gothic Medium Cond" panose="020B0606030402020204" pitchFamily="34" charset="0"/>
              </a:rPr>
              <a:t> </a:t>
            </a:r>
            <a:r>
              <a:rPr lang="en-US" sz="1500" dirty="0">
                <a:latin typeface="Franklin Gothic Medium Cond" panose="020B0606030402020204" pitchFamily="34" charset="0"/>
              </a:rPr>
              <a:t>Energy Storage Resource (ESR) electrically located to the same Transmission Node</a:t>
            </a:r>
          </a:p>
          <a:p>
            <a:pPr lvl="2"/>
            <a:r>
              <a:rPr lang="en-US" sz="1500" dirty="0">
                <a:latin typeface="Franklin Gothic Medium Cond" panose="020B0606030402020204" pitchFamily="34" charset="0"/>
              </a:rPr>
              <a:t>Example 2: An Aggregation consisting of three Demand Resources </a:t>
            </a:r>
          </a:p>
          <a:p>
            <a:pPr lvl="1"/>
            <a:r>
              <a:rPr lang="en-US" sz="1800" dirty="0"/>
              <a:t>The specific Resource type (when there is a Single Resource Type (SRT) in the Aggregation)</a:t>
            </a:r>
          </a:p>
          <a:p>
            <a:pPr lvl="2"/>
            <a:r>
              <a:rPr lang="en-US" sz="1400" dirty="0">
                <a:latin typeface="Franklin Gothic Medium Cond" panose="020B0606030402020204" pitchFamily="34" charset="0"/>
              </a:rPr>
              <a:t>Example 1: An Aggregation of ESRs</a:t>
            </a:r>
          </a:p>
          <a:p>
            <a:pPr lvl="2"/>
            <a:r>
              <a:rPr lang="en-US" sz="1400" dirty="0">
                <a:latin typeface="Franklin Gothic Medium Cond" panose="020B0606030402020204" pitchFamily="34" charset="0"/>
              </a:rPr>
              <a:t>Example 2: An Aggregation of Solar IPRs</a:t>
            </a:r>
          </a:p>
          <a:p>
            <a:pPr lvl="1"/>
            <a:endParaRPr lang="en-US" sz="1800" dirty="0">
              <a:latin typeface="Franklin Gothic Medium Cond" panose="020B0606030402020204" pitchFamily="34" charset="0"/>
            </a:endParaRPr>
          </a:p>
          <a:p>
            <a:pPr marL="457189" lvl="1" indent="0">
              <a:buNone/>
            </a:pPr>
            <a:endParaRPr lang="en-US" sz="1800" dirty="0">
              <a:latin typeface="Franklin Gothic Medium Cond" panose="020B0606030402020204" pitchFamily="34" charset="0"/>
            </a:endParaRPr>
          </a:p>
          <a:p>
            <a:pPr lvl="1"/>
            <a:endParaRPr lang="en-US" sz="1800" dirty="0">
              <a:latin typeface="Franklin Gothic Medium Cond" panose="020B0606030402020204" pitchFamily="34" charset="0"/>
            </a:endParaRPr>
          </a:p>
          <a:p>
            <a:pPr lvl="1"/>
            <a:endParaRPr lang="en-US" sz="1800" dirty="0">
              <a:latin typeface="Franklin Gothic Medium Cond" panose="020B0606030402020204" pitchFamily="34" charset="0"/>
            </a:endParaRPr>
          </a:p>
          <a:p>
            <a:pPr lvl="1"/>
            <a:endParaRPr lang="en-US" sz="1800" dirty="0">
              <a:latin typeface="Franklin Gothic Medium Cond" panose="020B0606030402020204" pitchFamily="34" charset="0"/>
            </a:endParaRPr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3A7BFBD0-3398-E84F-BCC1-3913AD8EE1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192" y="1280692"/>
            <a:ext cx="1320298" cy="592461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95A543A9-AB54-FB66-88F4-403BE65DF67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192" y="1937408"/>
            <a:ext cx="1321756" cy="592461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3CB83396-79E4-3A5B-4EF5-49A22F6015E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285" y="3180150"/>
            <a:ext cx="1302969" cy="584685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5B2C4C5D-B121-F71E-ABA8-44098D83072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241" y="3812784"/>
            <a:ext cx="1320299" cy="5924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45D448-B577-22C1-63D0-73ABB4C90775}"/>
              </a:ext>
            </a:extLst>
          </p:cNvPr>
          <p:cNvSpPr txBox="1"/>
          <p:nvPr/>
        </p:nvSpPr>
        <p:spPr>
          <a:xfrm>
            <a:off x="7105315" y="1005011"/>
            <a:ext cx="132029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DER Aggregations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992C19-DE62-E9F7-66D8-F12B5A209DC4}"/>
              </a:ext>
            </a:extLst>
          </p:cNvPr>
          <p:cNvSpPr txBox="1"/>
          <p:nvPr/>
        </p:nvSpPr>
        <p:spPr>
          <a:xfrm>
            <a:off x="7092276" y="2880068"/>
            <a:ext cx="12985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SRT Aggregations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39B3C1-7A0B-7A74-83DE-BF6C4A6F0495}"/>
              </a:ext>
            </a:extLst>
          </p:cNvPr>
          <p:cNvSpPr/>
          <p:nvPr/>
        </p:nvSpPr>
        <p:spPr>
          <a:xfrm>
            <a:off x="6934200" y="953954"/>
            <a:ext cx="1676400" cy="169399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B9011B-83AA-C231-D551-3B7D14C764CA}"/>
              </a:ext>
            </a:extLst>
          </p:cNvPr>
          <p:cNvSpPr/>
          <p:nvPr/>
        </p:nvSpPr>
        <p:spPr>
          <a:xfrm>
            <a:off x="6927264" y="2856607"/>
            <a:ext cx="1676400" cy="163965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819203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7A6931-7100-69E8-82D9-EA3BA8D96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5C2A-2EE7-9C62-D32A-765392816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409" y="64271"/>
            <a:ext cx="8229600" cy="685800"/>
          </a:xfrm>
        </p:spPr>
        <p:txBody>
          <a:bodyPr/>
          <a:lstStyle/>
          <a:p>
            <a:r>
              <a:rPr lang="en-US" dirty="0"/>
              <a:t>What is a 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C9D78-222A-C23C-8271-375D8F840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79" y="805060"/>
            <a:ext cx="6570135" cy="1333617"/>
          </a:xfrm>
        </p:spPr>
        <p:txBody>
          <a:bodyPr>
            <a:normAutofit lnSpcReduction="10000"/>
          </a:bodyPr>
          <a:lstStyle/>
          <a:p>
            <a:r>
              <a:rPr lang="en-US" sz="1650" dirty="0"/>
              <a:t>DER: </a:t>
            </a:r>
          </a:p>
          <a:p>
            <a:pPr lvl="1"/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(i) a facility comprising two or more different technology types located behind a single Point of Interconnection (POI) with a maximum Injection Limit of 20 MW, </a:t>
            </a:r>
          </a:p>
          <a:p>
            <a:pPr lvl="1"/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(ii) a Demand Side Resource, or </a:t>
            </a:r>
          </a:p>
          <a:p>
            <a:pPr lvl="1"/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(iii) a Generator with a maximum Injection Limit of 20 MW.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7C6A78-D467-CFC6-0074-6CCD6DD12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668" y="975882"/>
            <a:ext cx="1394581" cy="1333616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95E07D-3774-EF6D-0188-6039B029BC7A}"/>
              </a:ext>
            </a:extLst>
          </p:cNvPr>
          <p:cNvSpPr txBox="1">
            <a:spLocks/>
          </p:cNvSpPr>
          <p:nvPr/>
        </p:nvSpPr>
        <p:spPr>
          <a:xfrm>
            <a:off x="281780" y="2040241"/>
            <a:ext cx="5168318" cy="271111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Clr>
                <a:srgbClr val="005F86"/>
              </a:buClr>
              <a:buFont typeface="Wingdings" pitchFamily="2" charset="2"/>
              <a:buChar char="§"/>
              <a:defRPr sz="4267" b="0" kern="1200">
                <a:solidFill>
                  <a:schemeClr val="tx1"/>
                </a:solidFill>
                <a:latin typeface="Franklin Gothic Medium Cond" pitchFamily="34" charset="0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itchFamily="34" charset="0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Franklin Gothic Book" pitchFamily="34" charset="0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50" dirty="0">
                <a:solidFill>
                  <a:srgbClr val="000000"/>
                </a:solidFill>
              </a:rPr>
              <a:t>A DER can be:</a:t>
            </a:r>
          </a:p>
          <a:p>
            <a:pPr lvl="1"/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A single facility at a distinct physical location (street address), utility account number, revenue grade meter and Point of Interconnection (POI) to the Distribution system, or </a:t>
            </a:r>
          </a:p>
          <a:p>
            <a:pPr lvl="1"/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More than one facility at a single physical location, each with their own</a:t>
            </a:r>
          </a:p>
          <a:p>
            <a:pPr lvl="2"/>
            <a:r>
              <a:rPr 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Revenue grade meter, as per requirements</a:t>
            </a:r>
          </a:p>
          <a:p>
            <a:pPr lvl="2"/>
            <a:r>
              <a:rPr 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Separate utility account numbers and/or Point</a:t>
            </a:r>
            <a:r>
              <a:rPr lang="en-US" sz="1350" dirty="0">
                <a:latin typeface="Franklin Gothic Medium Cond" panose="020B0606030402020204" pitchFamily="34" charset="0"/>
              </a:rPr>
              <a:t>s</a:t>
            </a:r>
            <a:r>
              <a:rPr 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 of Interconnection (POI), and</a:t>
            </a:r>
          </a:p>
          <a:p>
            <a:pPr lvl="2"/>
            <a:r>
              <a:rPr lang="en-US" sz="135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 Cond" panose="020B0606030402020204" pitchFamily="34" charset="0"/>
              </a:rPr>
              <a:t>Operated independently from other facilities at that physical location </a:t>
            </a:r>
          </a:p>
          <a:p>
            <a:pPr lvl="1"/>
            <a:endParaRPr lang="en-US" sz="165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86722B8-3776-1239-8CCE-699669AD5496}"/>
              </a:ext>
            </a:extLst>
          </p:cNvPr>
          <p:cNvCxnSpPr>
            <a:cxnSpLocks/>
          </p:cNvCxnSpPr>
          <p:nvPr/>
        </p:nvCxnSpPr>
        <p:spPr>
          <a:xfrm flipV="1">
            <a:off x="5650892" y="3201122"/>
            <a:ext cx="908036" cy="1483"/>
          </a:xfrm>
          <a:prstGeom prst="line">
            <a:avLst/>
          </a:prstGeom>
          <a:ln w="38100">
            <a:solidFill>
              <a:srgbClr val="005F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1F44D794-07CF-9130-2D5A-D563DF77DD4C}"/>
              </a:ext>
            </a:extLst>
          </p:cNvPr>
          <p:cNvSpPr/>
          <p:nvPr/>
        </p:nvSpPr>
        <p:spPr>
          <a:xfrm>
            <a:off x="5988680" y="3648765"/>
            <a:ext cx="279234" cy="26816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0F505FB-0164-F091-902D-42707A322CCC}"/>
              </a:ext>
            </a:extLst>
          </p:cNvPr>
          <p:cNvSpPr/>
          <p:nvPr/>
        </p:nvSpPr>
        <p:spPr>
          <a:xfrm>
            <a:off x="5988679" y="2727962"/>
            <a:ext cx="279236" cy="268166"/>
          </a:xfrm>
          <a:prstGeom prst="ellipse">
            <a:avLst/>
          </a:prstGeom>
          <a:solidFill>
            <a:srgbClr val="005F86"/>
          </a:solidFill>
          <a:ln w="38100">
            <a:solidFill>
              <a:srgbClr val="005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A3474B-44AE-F9AC-6530-702DA82F90EC}"/>
              </a:ext>
            </a:extLst>
          </p:cNvPr>
          <p:cNvSpPr txBox="1"/>
          <p:nvPr/>
        </p:nvSpPr>
        <p:spPr>
          <a:xfrm>
            <a:off x="5834911" y="3872193"/>
            <a:ext cx="686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Facility 1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A55072B-2B2B-6277-309E-B3BA44CBB8CE}"/>
              </a:ext>
            </a:extLst>
          </p:cNvPr>
          <p:cNvCxnSpPr>
            <a:cxnSpLocks/>
            <a:stCxn id="33" idx="4"/>
            <a:endCxn id="32" idx="0"/>
          </p:cNvCxnSpPr>
          <p:nvPr/>
        </p:nvCxnSpPr>
        <p:spPr>
          <a:xfrm>
            <a:off x="6128297" y="2996128"/>
            <a:ext cx="0" cy="652637"/>
          </a:xfrm>
          <a:prstGeom prst="line">
            <a:avLst/>
          </a:prstGeom>
          <a:ln w="38100">
            <a:solidFill>
              <a:srgbClr val="005F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920CACE4-D1A7-C83A-C096-11A5C95A2A60}"/>
              </a:ext>
            </a:extLst>
          </p:cNvPr>
          <p:cNvSpPr/>
          <p:nvPr/>
        </p:nvSpPr>
        <p:spPr>
          <a:xfrm>
            <a:off x="5550017" y="3105963"/>
            <a:ext cx="1110491" cy="1008542"/>
          </a:xfrm>
          <a:prstGeom prst="rect">
            <a:avLst/>
          </a:prstGeom>
          <a:noFill/>
          <a:ln w="66675" cmpd="thinThick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163295A-0DF1-ABF0-A08C-9076FDD32155}"/>
              </a:ext>
            </a:extLst>
          </p:cNvPr>
          <p:cNvSpPr/>
          <p:nvPr/>
        </p:nvSpPr>
        <p:spPr>
          <a:xfrm>
            <a:off x="5980495" y="3305088"/>
            <a:ext cx="295604" cy="153714"/>
          </a:xfrm>
          <a:prstGeom prst="ellipse">
            <a:avLst/>
          </a:prstGeom>
          <a:solidFill>
            <a:srgbClr val="B797C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" dirty="0">
                <a:latin typeface="Franklin Gothic Medium Cond" panose="020B0606030402020204" pitchFamily="34" charset="0"/>
              </a:rPr>
              <a:t>RM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281E682-F0C6-50A3-A13E-25CF0A1B4C81}"/>
              </a:ext>
            </a:extLst>
          </p:cNvPr>
          <p:cNvCxnSpPr>
            <a:cxnSpLocks/>
          </p:cNvCxnSpPr>
          <p:nvPr/>
        </p:nvCxnSpPr>
        <p:spPr>
          <a:xfrm flipV="1">
            <a:off x="6874417" y="3201840"/>
            <a:ext cx="908036" cy="1483"/>
          </a:xfrm>
          <a:prstGeom prst="line">
            <a:avLst/>
          </a:prstGeom>
          <a:ln w="38100">
            <a:solidFill>
              <a:srgbClr val="005F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580C3263-850F-F0A0-2C72-D94919C70A67}"/>
              </a:ext>
            </a:extLst>
          </p:cNvPr>
          <p:cNvSpPr/>
          <p:nvPr/>
        </p:nvSpPr>
        <p:spPr>
          <a:xfrm>
            <a:off x="7222121" y="3657193"/>
            <a:ext cx="279234" cy="26816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FF99E2F-0894-D75D-5464-2FC84AA7E44F}"/>
              </a:ext>
            </a:extLst>
          </p:cNvPr>
          <p:cNvSpPr/>
          <p:nvPr/>
        </p:nvSpPr>
        <p:spPr>
          <a:xfrm>
            <a:off x="7219064" y="2724150"/>
            <a:ext cx="279236" cy="268166"/>
          </a:xfrm>
          <a:prstGeom prst="ellipse">
            <a:avLst/>
          </a:prstGeom>
          <a:solidFill>
            <a:srgbClr val="005F86"/>
          </a:solidFill>
          <a:ln w="38100">
            <a:solidFill>
              <a:srgbClr val="005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7CF4D7D-4301-2816-BEA2-910CA5D09AF7}"/>
              </a:ext>
            </a:extLst>
          </p:cNvPr>
          <p:cNvCxnSpPr>
            <a:stCxn id="40" idx="4"/>
            <a:endCxn id="39" idx="0"/>
          </p:cNvCxnSpPr>
          <p:nvPr/>
        </p:nvCxnSpPr>
        <p:spPr>
          <a:xfrm>
            <a:off x="7358682" y="2992316"/>
            <a:ext cx="3056" cy="664877"/>
          </a:xfrm>
          <a:prstGeom prst="line">
            <a:avLst/>
          </a:prstGeom>
          <a:ln w="38100">
            <a:solidFill>
              <a:srgbClr val="005F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316C76E2-E5DA-C0B0-BCF7-0685A7A8A027}"/>
              </a:ext>
            </a:extLst>
          </p:cNvPr>
          <p:cNvSpPr/>
          <p:nvPr/>
        </p:nvSpPr>
        <p:spPr>
          <a:xfrm>
            <a:off x="6780402" y="3102151"/>
            <a:ext cx="2177333" cy="1008542"/>
          </a:xfrm>
          <a:prstGeom prst="rect">
            <a:avLst/>
          </a:prstGeom>
          <a:noFill/>
          <a:ln w="66675" cmpd="thinThick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127885D-E86E-CE66-2BCA-803981242194}"/>
              </a:ext>
            </a:extLst>
          </p:cNvPr>
          <p:cNvSpPr/>
          <p:nvPr/>
        </p:nvSpPr>
        <p:spPr>
          <a:xfrm>
            <a:off x="7202696" y="3303010"/>
            <a:ext cx="295604" cy="153714"/>
          </a:xfrm>
          <a:prstGeom prst="ellipse">
            <a:avLst/>
          </a:prstGeom>
          <a:solidFill>
            <a:srgbClr val="B797C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" dirty="0">
                <a:latin typeface="Franklin Gothic Medium Cond" panose="020B0606030402020204" pitchFamily="34" charset="0"/>
              </a:rPr>
              <a:t>RM 1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824B532-7639-34D7-485B-8D0144A53AE1}"/>
              </a:ext>
            </a:extLst>
          </p:cNvPr>
          <p:cNvCxnSpPr>
            <a:cxnSpLocks/>
          </p:cNvCxnSpPr>
          <p:nvPr/>
        </p:nvCxnSpPr>
        <p:spPr>
          <a:xfrm flipV="1">
            <a:off x="7986823" y="3201840"/>
            <a:ext cx="908036" cy="1483"/>
          </a:xfrm>
          <a:prstGeom prst="line">
            <a:avLst/>
          </a:prstGeom>
          <a:ln w="38100">
            <a:solidFill>
              <a:srgbClr val="005F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AF066321-4791-1D54-AC60-1E98772496C9}"/>
              </a:ext>
            </a:extLst>
          </p:cNvPr>
          <p:cNvSpPr/>
          <p:nvPr/>
        </p:nvSpPr>
        <p:spPr>
          <a:xfrm>
            <a:off x="8320005" y="3671631"/>
            <a:ext cx="279234" cy="26816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243958C-21B4-5B0D-2FD4-C7F1449127FB}"/>
              </a:ext>
            </a:extLst>
          </p:cNvPr>
          <p:cNvSpPr/>
          <p:nvPr/>
        </p:nvSpPr>
        <p:spPr>
          <a:xfrm>
            <a:off x="8328188" y="2724150"/>
            <a:ext cx="279236" cy="268166"/>
          </a:xfrm>
          <a:prstGeom prst="ellipse">
            <a:avLst/>
          </a:prstGeom>
          <a:solidFill>
            <a:srgbClr val="005F86"/>
          </a:solidFill>
          <a:ln w="38100">
            <a:solidFill>
              <a:srgbClr val="005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CB5C480-7E43-1D6B-DE8E-FB69A18D7A87}"/>
              </a:ext>
            </a:extLst>
          </p:cNvPr>
          <p:cNvCxnSpPr>
            <a:stCxn id="46" idx="4"/>
            <a:endCxn id="45" idx="0"/>
          </p:cNvCxnSpPr>
          <p:nvPr/>
        </p:nvCxnSpPr>
        <p:spPr>
          <a:xfrm flipH="1">
            <a:off x="8459622" y="2992316"/>
            <a:ext cx="8184" cy="679314"/>
          </a:xfrm>
          <a:prstGeom prst="line">
            <a:avLst/>
          </a:prstGeom>
          <a:ln w="38100">
            <a:solidFill>
              <a:srgbClr val="005F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A64BBC04-DFF1-208B-F2CD-E616916B3F2E}"/>
              </a:ext>
            </a:extLst>
          </p:cNvPr>
          <p:cNvSpPr/>
          <p:nvPr/>
        </p:nvSpPr>
        <p:spPr>
          <a:xfrm>
            <a:off x="8311820" y="3303010"/>
            <a:ext cx="295604" cy="153714"/>
          </a:xfrm>
          <a:prstGeom prst="ellipse">
            <a:avLst/>
          </a:prstGeom>
          <a:solidFill>
            <a:srgbClr val="B797C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" dirty="0">
                <a:latin typeface="Franklin Gothic Medium Cond" panose="020B0606030402020204" pitchFamily="34" charset="0"/>
              </a:rPr>
              <a:t>RM 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6D9A142-0115-64A3-EE4D-A8703A33BD5E}"/>
              </a:ext>
            </a:extLst>
          </p:cNvPr>
          <p:cNvSpPr txBox="1"/>
          <p:nvPr/>
        </p:nvSpPr>
        <p:spPr>
          <a:xfrm>
            <a:off x="7055153" y="3886023"/>
            <a:ext cx="686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Facility 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196BFFE-B5B7-E4D7-B5B1-CB1FF9D7628C}"/>
              </a:ext>
            </a:extLst>
          </p:cNvPr>
          <p:cNvSpPr txBox="1"/>
          <p:nvPr/>
        </p:nvSpPr>
        <p:spPr>
          <a:xfrm>
            <a:off x="8151013" y="3871400"/>
            <a:ext cx="686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Facility 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7D22EBD-E98C-303A-B126-76F29A979264}"/>
              </a:ext>
            </a:extLst>
          </p:cNvPr>
          <p:cNvSpPr txBox="1"/>
          <p:nvPr/>
        </p:nvSpPr>
        <p:spPr>
          <a:xfrm>
            <a:off x="5610010" y="4154050"/>
            <a:ext cx="1165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Franklin Gothic Medium Cond" panose="020B0606030402020204" pitchFamily="34" charset="0"/>
              </a:rPr>
              <a:t>Physical Location 1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7A8BE68-7E79-5274-7847-333CD23C483B}"/>
              </a:ext>
            </a:extLst>
          </p:cNvPr>
          <p:cNvSpPr txBox="1"/>
          <p:nvPr/>
        </p:nvSpPr>
        <p:spPr>
          <a:xfrm>
            <a:off x="7436033" y="4156619"/>
            <a:ext cx="11657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latin typeface="Franklin Gothic Medium Cond" panose="020B0606030402020204" pitchFamily="34" charset="0"/>
              </a:rPr>
              <a:t>Physical Location 2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E3FE34F-6B74-EA43-3643-31590E4A6779}"/>
              </a:ext>
            </a:extLst>
          </p:cNvPr>
          <p:cNvSpPr txBox="1"/>
          <p:nvPr/>
        </p:nvSpPr>
        <p:spPr>
          <a:xfrm>
            <a:off x="5472910" y="2729139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POI (1)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FDFD0AC-0988-D805-72F2-753B46C9AA98}"/>
              </a:ext>
            </a:extLst>
          </p:cNvPr>
          <p:cNvSpPr txBox="1"/>
          <p:nvPr/>
        </p:nvSpPr>
        <p:spPr>
          <a:xfrm>
            <a:off x="6646134" y="27355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POI (2)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4DCF254-26B3-AD2B-D407-7D7C02DCC6F6}"/>
              </a:ext>
            </a:extLst>
          </p:cNvPr>
          <p:cNvSpPr txBox="1"/>
          <p:nvPr/>
        </p:nvSpPr>
        <p:spPr>
          <a:xfrm>
            <a:off x="7759183" y="272803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Franklin Gothic Medium Cond" panose="020B0606030402020204" pitchFamily="34" charset="0"/>
              </a:rPr>
              <a:t>POI (3)</a:t>
            </a:r>
          </a:p>
        </p:txBody>
      </p:sp>
    </p:spTree>
    <p:extLst>
      <p:ext uri="{BB962C8B-B14F-4D97-AF65-F5344CB8AC3E}">
        <p14:creationId xmlns:p14="http://schemas.microsoft.com/office/powerpoint/2010/main" val="37767846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74539-3055-2194-FEF6-CB2A258FB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4552"/>
            <a:ext cx="8229600" cy="685800"/>
          </a:xfrm>
        </p:spPr>
        <p:txBody>
          <a:bodyPr/>
          <a:lstStyle/>
          <a:p>
            <a:r>
              <a:rPr lang="en-US" dirty="0"/>
              <a:t>DER -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60773-FB1F-102A-71EB-0F23E1B00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903" y="923189"/>
            <a:ext cx="8229600" cy="3775473"/>
          </a:xfrm>
        </p:spPr>
        <p:txBody>
          <a:bodyPr>
            <a:normAutofit/>
          </a:bodyPr>
          <a:lstStyle/>
          <a:p>
            <a:r>
              <a:rPr lang="en-US" sz="1800" dirty="0"/>
              <a:t>Assets are defined as different technologies located behind a single Point of Interconnection (POI), associated with a single utility account and net meter</a:t>
            </a:r>
          </a:p>
          <a:p>
            <a:r>
              <a:rPr lang="en-US" sz="1800" dirty="0"/>
              <a:t>‘Technology types’ refers to any of the following categories of an ‘asset’ </a:t>
            </a:r>
          </a:p>
          <a:p>
            <a:pPr lvl="1"/>
            <a:r>
              <a:rPr lang="en-US" sz="1650" dirty="0"/>
              <a:t>Demand Side Resource </a:t>
            </a:r>
          </a:p>
          <a:p>
            <a:pPr lvl="1"/>
            <a:r>
              <a:rPr lang="en-US" sz="1650" dirty="0"/>
              <a:t>Generator </a:t>
            </a:r>
          </a:p>
          <a:p>
            <a:pPr lvl="1"/>
            <a:r>
              <a:rPr lang="en-US" sz="1650" dirty="0"/>
              <a:t>Energy Storage </a:t>
            </a:r>
            <a:br>
              <a:rPr lang="en-US" sz="1650" dirty="0"/>
            </a:br>
            <a:r>
              <a:rPr lang="en-US" sz="1650" dirty="0"/>
              <a:t>Resource </a:t>
            </a:r>
          </a:p>
          <a:p>
            <a:pPr lvl="1"/>
            <a:r>
              <a:rPr lang="en-US" sz="1650" dirty="0"/>
              <a:t>Solar </a:t>
            </a:r>
          </a:p>
          <a:p>
            <a:pPr lvl="1"/>
            <a:r>
              <a:rPr lang="en-US" sz="1650" dirty="0"/>
              <a:t>Wind, or </a:t>
            </a:r>
          </a:p>
          <a:p>
            <a:pPr lvl="1"/>
            <a:r>
              <a:rPr lang="en-US" sz="1650" dirty="0"/>
              <a:t>Landfill Gas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436649-801B-F507-F43B-13E20783E4B1}"/>
              </a:ext>
            </a:extLst>
          </p:cNvPr>
          <p:cNvSpPr txBox="1"/>
          <p:nvPr/>
        </p:nvSpPr>
        <p:spPr>
          <a:xfrm>
            <a:off x="5224964" y="3978725"/>
            <a:ext cx="685800" cy="369332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Franklin Gothic Medium Cond" panose="020B0606030402020204" pitchFamily="34" charset="0"/>
              </a:rPr>
              <a:t>Asset 1: wind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F5239C-F53D-8EB1-2F50-8B516356E23F}"/>
              </a:ext>
            </a:extLst>
          </p:cNvPr>
          <p:cNvSpPr txBox="1"/>
          <p:nvPr/>
        </p:nvSpPr>
        <p:spPr>
          <a:xfrm>
            <a:off x="6124384" y="3933291"/>
            <a:ext cx="589568" cy="507831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Franklin Gothic Medium Cond" panose="020B0606030402020204" pitchFamily="34" charset="0"/>
              </a:rPr>
              <a:t>Asset 2: ESR</a:t>
            </a:r>
          </a:p>
          <a:p>
            <a:pPr algn="ctr"/>
            <a:endParaRPr lang="en-US" sz="900" b="1" dirty="0">
              <a:latin typeface="Franklin Gothic Medium Cond" panose="020B06060304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A6739D-1CAF-CC4A-9304-6411D6C7DB76}"/>
              </a:ext>
            </a:extLst>
          </p:cNvPr>
          <p:cNvSpPr/>
          <p:nvPr/>
        </p:nvSpPr>
        <p:spPr>
          <a:xfrm>
            <a:off x="5128922" y="3607545"/>
            <a:ext cx="1746315" cy="879011"/>
          </a:xfrm>
          <a:prstGeom prst="rect">
            <a:avLst/>
          </a:prstGeom>
          <a:noFill/>
          <a:ln w="412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A0FA4D3-636F-28F3-2084-F48ED4711EBA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5991475" y="3167430"/>
            <a:ext cx="10605" cy="4401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6574A8F1-6D93-D8FC-8DF7-18C557E99597}"/>
              </a:ext>
            </a:extLst>
          </p:cNvPr>
          <p:cNvSpPr/>
          <p:nvPr/>
        </p:nvSpPr>
        <p:spPr>
          <a:xfrm>
            <a:off x="5858312" y="2989794"/>
            <a:ext cx="246888" cy="247454"/>
          </a:xfrm>
          <a:prstGeom prst="ellipse">
            <a:avLst/>
          </a:prstGeom>
          <a:solidFill>
            <a:srgbClr val="005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0FAAF8-2AC6-DD31-1BBA-D35CCD4FC696}"/>
              </a:ext>
            </a:extLst>
          </p:cNvPr>
          <p:cNvSpPr txBox="1"/>
          <p:nvPr/>
        </p:nvSpPr>
        <p:spPr>
          <a:xfrm>
            <a:off x="6123163" y="2990673"/>
            <a:ext cx="4411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POI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2252A0-F599-B955-962B-47897CF1BF68}"/>
              </a:ext>
            </a:extLst>
          </p:cNvPr>
          <p:cNvSpPr txBox="1"/>
          <p:nvPr/>
        </p:nvSpPr>
        <p:spPr>
          <a:xfrm>
            <a:off x="5743033" y="3659224"/>
            <a:ext cx="5180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DER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02D7EF-70E8-B7C5-C1A2-4BF57DE72824}"/>
              </a:ext>
            </a:extLst>
          </p:cNvPr>
          <p:cNvSpPr txBox="1"/>
          <p:nvPr/>
        </p:nvSpPr>
        <p:spPr>
          <a:xfrm>
            <a:off x="7082766" y="3928254"/>
            <a:ext cx="685800" cy="507831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Franklin Gothic Medium Cond" panose="020B0606030402020204" pitchFamily="34" charset="0"/>
              </a:rPr>
              <a:t>Asset 1: ESR</a:t>
            </a:r>
          </a:p>
          <a:p>
            <a:pPr algn="ctr"/>
            <a:endParaRPr lang="en-US" sz="900" b="1" dirty="0">
              <a:latin typeface="Franklin Gothic Medium Cond" panose="020B06060304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2AB779-9CBD-F766-693D-889A8A79E16D}"/>
              </a:ext>
            </a:extLst>
          </p:cNvPr>
          <p:cNvSpPr/>
          <p:nvPr/>
        </p:nvSpPr>
        <p:spPr>
          <a:xfrm>
            <a:off x="7013761" y="3607545"/>
            <a:ext cx="1746315" cy="879011"/>
          </a:xfrm>
          <a:prstGeom prst="rect">
            <a:avLst/>
          </a:prstGeom>
          <a:noFill/>
          <a:ln w="412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C4964A-42CB-050C-8875-FE51DE9B7BE7}"/>
              </a:ext>
            </a:extLst>
          </p:cNvPr>
          <p:cNvCxnSpPr>
            <a:cxnSpLocks/>
            <a:stCxn id="13" idx="0"/>
          </p:cNvCxnSpPr>
          <p:nvPr/>
        </p:nvCxnSpPr>
        <p:spPr>
          <a:xfrm flipH="1" flipV="1">
            <a:off x="7876313" y="3167430"/>
            <a:ext cx="10606" cy="4401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B41DDDC-7C96-2212-0A6A-DC51518D9960}"/>
              </a:ext>
            </a:extLst>
          </p:cNvPr>
          <p:cNvSpPr/>
          <p:nvPr/>
        </p:nvSpPr>
        <p:spPr>
          <a:xfrm>
            <a:off x="7750508" y="2989794"/>
            <a:ext cx="246888" cy="247454"/>
          </a:xfrm>
          <a:prstGeom prst="ellipse">
            <a:avLst/>
          </a:prstGeom>
          <a:solidFill>
            <a:srgbClr val="005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4F9EAA-D875-29D5-7AB9-D2F7067F42CF}"/>
              </a:ext>
            </a:extLst>
          </p:cNvPr>
          <p:cNvSpPr txBox="1"/>
          <p:nvPr/>
        </p:nvSpPr>
        <p:spPr>
          <a:xfrm>
            <a:off x="8008001" y="2990673"/>
            <a:ext cx="4411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POI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836826-B854-2209-A0AB-3D3274F99A7A}"/>
              </a:ext>
            </a:extLst>
          </p:cNvPr>
          <p:cNvSpPr txBox="1"/>
          <p:nvPr/>
        </p:nvSpPr>
        <p:spPr>
          <a:xfrm>
            <a:off x="7638600" y="3608029"/>
            <a:ext cx="4860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DER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080DA1-46D2-9DE3-7F81-5371564A3AD1}"/>
              </a:ext>
            </a:extLst>
          </p:cNvPr>
          <p:cNvSpPr txBox="1"/>
          <p:nvPr/>
        </p:nvSpPr>
        <p:spPr>
          <a:xfrm>
            <a:off x="7953041" y="3978725"/>
            <a:ext cx="685800" cy="369332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Franklin Gothic Medium Cond" panose="020B0606030402020204" pitchFamily="34" charset="0"/>
              </a:rPr>
              <a:t>Asset 2: CC gen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1EDD59-D522-6084-0F59-F6C636F79608}"/>
              </a:ext>
            </a:extLst>
          </p:cNvPr>
          <p:cNvSpPr txBox="1"/>
          <p:nvPr/>
        </p:nvSpPr>
        <p:spPr>
          <a:xfrm>
            <a:off x="3288617" y="3989479"/>
            <a:ext cx="1588585" cy="230832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Franklin Gothic Medium Cond" panose="020B0606030402020204" pitchFamily="34" charset="0"/>
              </a:rPr>
              <a:t>Asset: DR Resource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0B0237-0610-F9E5-C071-7BBB0107F555}"/>
              </a:ext>
            </a:extLst>
          </p:cNvPr>
          <p:cNvSpPr/>
          <p:nvPr/>
        </p:nvSpPr>
        <p:spPr>
          <a:xfrm>
            <a:off x="3208077" y="3607545"/>
            <a:ext cx="1746315" cy="879011"/>
          </a:xfrm>
          <a:prstGeom prst="rect">
            <a:avLst/>
          </a:prstGeom>
          <a:noFill/>
          <a:ln w="412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0391CA7-36EA-4B59-A3CF-7CB1AE6CF8F5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4070630" y="3162265"/>
            <a:ext cx="10605" cy="4452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E10AE7A1-3188-1E1D-A80F-14AFC4544B39}"/>
              </a:ext>
            </a:extLst>
          </p:cNvPr>
          <p:cNvSpPr/>
          <p:nvPr/>
        </p:nvSpPr>
        <p:spPr>
          <a:xfrm>
            <a:off x="3959870" y="2970392"/>
            <a:ext cx="246888" cy="247454"/>
          </a:xfrm>
          <a:prstGeom prst="ellipse">
            <a:avLst/>
          </a:prstGeom>
          <a:solidFill>
            <a:srgbClr val="005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Franklin Gothic Medium Cond" panose="020B06060304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82F8CD-32F7-1DFA-7528-0B9DD56DE10F}"/>
              </a:ext>
            </a:extLst>
          </p:cNvPr>
          <p:cNvSpPr txBox="1"/>
          <p:nvPr/>
        </p:nvSpPr>
        <p:spPr>
          <a:xfrm>
            <a:off x="4202317" y="2985509"/>
            <a:ext cx="44114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POI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4476B7F-911E-7047-D6D8-0A9B492403A4}"/>
              </a:ext>
            </a:extLst>
          </p:cNvPr>
          <p:cNvSpPr txBox="1"/>
          <p:nvPr/>
        </p:nvSpPr>
        <p:spPr>
          <a:xfrm>
            <a:off x="3811392" y="3649417"/>
            <a:ext cx="5180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latin typeface="Franklin Gothic Medium Cond" panose="020B0606030402020204" pitchFamily="34" charset="0"/>
              </a:rPr>
              <a:t>DER 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B3DEB7-8405-B9E3-6247-B55FC14D9EC5}"/>
              </a:ext>
            </a:extLst>
          </p:cNvPr>
          <p:cNvSpPr txBox="1"/>
          <p:nvPr/>
        </p:nvSpPr>
        <p:spPr>
          <a:xfrm>
            <a:off x="4615041" y="2412790"/>
            <a:ext cx="294631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Franklin Gothic Medium Cond" panose="020B0606030402020204" pitchFamily="34" charset="0"/>
              </a:rPr>
              <a:t>Examples of Assets within a DER facility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C727830-9036-43E6-1D4F-8B601571E8A0}"/>
              </a:ext>
            </a:extLst>
          </p:cNvPr>
          <p:cNvSpPr/>
          <p:nvPr/>
        </p:nvSpPr>
        <p:spPr>
          <a:xfrm>
            <a:off x="3048112" y="2266950"/>
            <a:ext cx="5867288" cy="2286000"/>
          </a:xfrm>
          <a:prstGeom prst="rect">
            <a:avLst/>
          </a:prstGeom>
          <a:noFill/>
          <a:ln w="34925">
            <a:solidFill>
              <a:srgbClr val="005F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Franklin Gothic Medium Cond" panose="020B06060304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019998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918"/>
  <p:tag name="ARTICULATE_USED_LAYOUT" val="7"/>
  <p:tag name="ARTICULATE_ANNOTATIONS" val="&lt;Annotations /&gt;"/>
  <p:tag name="ELAPSEDTIME" val="100.70"/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B5F1DC652FC34983F7BD69212C7224" ma:contentTypeVersion="1" ma:contentTypeDescription="Create a new document." ma:contentTypeScope="" ma:versionID="9dab43056dbde125381f6b4e85d9e12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BE6A00-DC80-4AB9-8FFD-851366B7E9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9E09DA-C57C-4936-997F-27A661AB1C37}">
  <ds:schemaRefs>
    <ds:schemaRef ds:uri="http://schemas.microsoft.com/sharepoint/v3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587210B-B7D4-4309-9313-A72E7E1FDC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4754</TotalTime>
  <Words>1090</Words>
  <Application>Microsoft Office PowerPoint</Application>
  <PresentationFormat>On-screen Show (16:9)</PresentationFormat>
  <Paragraphs>165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Franklin Gothic Book</vt:lpstr>
      <vt:lpstr>Franklin Gothic Medium</vt:lpstr>
      <vt:lpstr>Franklin Gothic Medium Cond</vt:lpstr>
      <vt:lpstr>Wingdings</vt:lpstr>
      <vt:lpstr>1_Office Theme</vt:lpstr>
      <vt:lpstr>Office Theme</vt:lpstr>
      <vt:lpstr>PowerPoint Presentation</vt:lpstr>
      <vt:lpstr>PowerPoint Presentation</vt:lpstr>
      <vt:lpstr>What is an Aggregator?</vt:lpstr>
      <vt:lpstr>DER &amp; Aggregation Participation Model</vt:lpstr>
      <vt:lpstr>What is an Aggregation?</vt:lpstr>
      <vt:lpstr>Aggregations - Size Requirement </vt:lpstr>
      <vt:lpstr>Aggregations Types</vt:lpstr>
      <vt:lpstr>What is a DER?</vt:lpstr>
      <vt:lpstr>DER - Assets</vt:lpstr>
      <vt:lpstr>DER - Assets</vt:lpstr>
      <vt:lpstr>Summary: Granularity of an Aggregation</vt:lpstr>
      <vt:lpstr>PowerPoint Presentation</vt:lpstr>
      <vt:lpstr>Overview of Enrollment Process</vt:lpstr>
      <vt:lpstr>Data Standardization</vt:lpstr>
      <vt:lpstr>Useful Links</vt:lpstr>
      <vt:lpstr>Our Mission and Vision</vt:lpstr>
      <vt:lpstr>PowerPoint Presentation</vt:lpstr>
    </vt:vector>
  </TitlesOfParts>
  <Company>NYISO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schanstram</dc:creator>
  <cp:lastModifiedBy>NAESB</cp:lastModifiedBy>
  <cp:revision>465</cp:revision>
  <dcterms:created xsi:type="dcterms:W3CDTF">2017-02-01T17:45:55Z</dcterms:created>
  <dcterms:modified xsi:type="dcterms:W3CDTF">2025-05-29T14:25:25Z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0x01010099B5F1DC652FC34983F7BD69212C7224</vt:lpwstr>
  </property>
  <property fmtid="{D5CDD505-2E9C-101B-9397-08002B2CF9AE}" pid="4" name="MSIP_Label_a5049dce-8671-4c79-90d7-f6ec79470f4e_Enabled">
    <vt:lpwstr>true</vt:lpwstr>
  </property>
  <property fmtid="{D5CDD505-2E9C-101B-9397-08002B2CF9AE}" pid="5" name="MSIP_Label_a5049dce-8671-4c79-90d7-f6ec79470f4e_SetDate">
    <vt:lpwstr>2022-12-08T15:35:39Z</vt:lpwstr>
  </property>
  <property fmtid="{D5CDD505-2E9C-101B-9397-08002B2CF9AE}" pid="6" name="MSIP_Label_a5049dce-8671-4c79-90d7-f6ec79470f4e_Method">
    <vt:lpwstr>Privileged</vt:lpwstr>
  </property>
  <property fmtid="{D5CDD505-2E9C-101B-9397-08002B2CF9AE}" pid="7" name="MSIP_Label_a5049dce-8671-4c79-90d7-f6ec79470f4e_Name">
    <vt:lpwstr>Public</vt:lpwstr>
  </property>
  <property fmtid="{D5CDD505-2E9C-101B-9397-08002B2CF9AE}" pid="8" name="MSIP_Label_a5049dce-8671-4c79-90d7-f6ec79470f4e_SiteId">
    <vt:lpwstr>7658602a-f7b9-4209-bc62-d2bfc30dea0d</vt:lpwstr>
  </property>
  <property fmtid="{D5CDD505-2E9C-101B-9397-08002B2CF9AE}" pid="9" name="MSIP_Label_a5049dce-8671-4c79-90d7-f6ec79470f4e_ActionId">
    <vt:lpwstr>a8ff76f2-3ab4-4a4b-b5e2-dcedd670b1d5</vt:lpwstr>
  </property>
  <property fmtid="{D5CDD505-2E9C-101B-9397-08002B2CF9AE}" pid="10" name="MSIP_Label_a5049dce-8671-4c79-90d7-f6ec79470f4e_ContentBits">
    <vt:lpwstr>0</vt:lpwstr>
  </property>
</Properties>
</file>