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730" r:id="rId2"/>
    <p:sldId id="780" r:id="rId3"/>
    <p:sldId id="637" r:id="rId4"/>
    <p:sldId id="785" r:id="rId5"/>
    <p:sldId id="781" r:id="rId6"/>
    <p:sldId id="756" r:id="rId7"/>
    <p:sldId id="782" r:id="rId8"/>
    <p:sldId id="784" r:id="rId9"/>
    <p:sldId id="786" r:id="rId10"/>
    <p:sldId id="787" r:id="rId11"/>
    <p:sldId id="773" r:id="rId12"/>
    <p:sldId id="778" r:id="rId13"/>
    <p:sldId id="779" r:id="rId14"/>
    <p:sldId id="78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D392DD6-468F-9FF3-9AC7-BB91F4A868DE}" name="Wayne Kerwood" initials="WK" userId="S::Wayne.Kerwood@evergy.com::a37a76b3-9d86-4f25-8ca1-8824d6fec96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5CB514-ADB7-46FE-AA19-6B49296EDB84}" v="478" dt="2025-05-28T18:17:06.8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48" y="8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8/10/relationships/authors" Target="author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53B28B-8EDB-4204-906F-A2C35BE6AB39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DAA7FC01-CBC5-432A-B605-CB380E7736AF}">
      <dgm:prSet/>
      <dgm:spPr/>
      <dgm:t>
        <a:bodyPr/>
        <a:lstStyle/>
        <a:p>
          <a:r>
            <a:rPr lang="en-US"/>
            <a:t>11/4/24 - IBR performance based on disturbance monitoring data requirements and post-event analytics.</a:t>
          </a:r>
        </a:p>
      </dgm:t>
    </dgm:pt>
    <dgm:pt modelId="{CA1B4B9C-3AAA-4B78-92D9-40B5379800A5}" type="parTrans" cxnId="{CEFACD75-2213-4A06-B114-3EDFCE228CD9}">
      <dgm:prSet/>
      <dgm:spPr/>
      <dgm:t>
        <a:bodyPr/>
        <a:lstStyle/>
        <a:p>
          <a:endParaRPr lang="en-US"/>
        </a:p>
      </dgm:t>
    </dgm:pt>
    <dgm:pt modelId="{D0308B48-8042-4796-AD1B-D7189FAE0A11}" type="sibTrans" cxnId="{CEFACD75-2213-4A06-B114-3EDFCE228CD9}">
      <dgm:prSet/>
      <dgm:spPr/>
      <dgm:t>
        <a:bodyPr/>
        <a:lstStyle/>
        <a:p>
          <a:endParaRPr lang="en-US"/>
        </a:p>
      </dgm:t>
    </dgm:pt>
    <dgm:pt modelId="{27314743-18BB-42F5-9EA7-BA8BCB428F45}">
      <dgm:prSet/>
      <dgm:spPr/>
      <dgm:t>
        <a:bodyPr/>
        <a:lstStyle/>
        <a:p>
          <a:r>
            <a:rPr lang="en-US"/>
            <a:t>11/4/25 - model and data sharing and validation based on performance.</a:t>
          </a:r>
        </a:p>
      </dgm:t>
    </dgm:pt>
    <dgm:pt modelId="{2FE1BA27-E704-46B4-8E43-2979C14FC1BB}" type="parTrans" cxnId="{42C126D4-BA66-47C7-9C43-029FF4D9FC5A}">
      <dgm:prSet/>
      <dgm:spPr/>
      <dgm:t>
        <a:bodyPr/>
        <a:lstStyle/>
        <a:p>
          <a:endParaRPr lang="en-US"/>
        </a:p>
      </dgm:t>
    </dgm:pt>
    <dgm:pt modelId="{0CB6C832-AA4A-4100-80AC-937E47BE19DB}" type="sibTrans" cxnId="{42C126D4-BA66-47C7-9C43-029FF4D9FC5A}">
      <dgm:prSet/>
      <dgm:spPr/>
      <dgm:t>
        <a:bodyPr/>
        <a:lstStyle/>
        <a:p>
          <a:endParaRPr lang="en-US"/>
        </a:p>
      </dgm:t>
    </dgm:pt>
    <dgm:pt modelId="{337D5279-A272-48FE-A672-ED3C9744CDD7}">
      <dgm:prSet/>
      <dgm:spPr/>
      <dgm:t>
        <a:bodyPr/>
        <a:lstStyle/>
        <a:p>
          <a:r>
            <a:rPr lang="en-US"/>
            <a:t>11/4/26 - operational and planning studies to leverage performance data.</a:t>
          </a:r>
        </a:p>
      </dgm:t>
    </dgm:pt>
    <dgm:pt modelId="{0B29E512-4AD1-48EA-BFC6-A741570DDD88}" type="parTrans" cxnId="{CA04B2E9-9723-49A9-934B-38811C11159E}">
      <dgm:prSet/>
      <dgm:spPr/>
      <dgm:t>
        <a:bodyPr/>
        <a:lstStyle/>
        <a:p>
          <a:endParaRPr lang="en-US"/>
        </a:p>
      </dgm:t>
    </dgm:pt>
    <dgm:pt modelId="{79DD5C25-0B3B-4713-9610-D40B636FE303}" type="sibTrans" cxnId="{CA04B2E9-9723-49A9-934B-38811C11159E}">
      <dgm:prSet/>
      <dgm:spPr/>
      <dgm:t>
        <a:bodyPr/>
        <a:lstStyle/>
        <a:p>
          <a:endParaRPr lang="en-US"/>
        </a:p>
      </dgm:t>
    </dgm:pt>
    <dgm:pt modelId="{584AA1A1-BE54-4131-A400-1CB526DB638D}" type="pres">
      <dgm:prSet presAssocID="{8D53B28B-8EDB-4204-906F-A2C35BE6AB39}" presName="root" presStyleCnt="0">
        <dgm:presLayoutVars>
          <dgm:dir/>
          <dgm:resizeHandles val="exact"/>
        </dgm:presLayoutVars>
      </dgm:prSet>
      <dgm:spPr/>
    </dgm:pt>
    <dgm:pt modelId="{4666D2A1-4BBD-4D23-8CAD-BAD6D3E66FEB}" type="pres">
      <dgm:prSet presAssocID="{DAA7FC01-CBC5-432A-B605-CB380E7736AF}" presName="compNode" presStyleCnt="0"/>
      <dgm:spPr/>
    </dgm:pt>
    <dgm:pt modelId="{F01E8535-7E22-439B-8B6A-7A6D4B3C44D2}" type="pres">
      <dgm:prSet presAssocID="{DAA7FC01-CBC5-432A-B605-CB380E7736AF}" presName="bgRect" presStyleLbl="bgShp" presStyleIdx="0" presStyleCnt="3"/>
      <dgm:spPr/>
    </dgm:pt>
    <dgm:pt modelId="{1E15F7AF-4E62-4E78-8877-DE50CEE6EBC2}" type="pres">
      <dgm:prSet presAssocID="{DAA7FC01-CBC5-432A-B605-CB380E7736AF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atistics"/>
        </a:ext>
      </dgm:extLst>
    </dgm:pt>
    <dgm:pt modelId="{4E51E822-E19F-4569-AEB7-04089099F0D1}" type="pres">
      <dgm:prSet presAssocID="{DAA7FC01-CBC5-432A-B605-CB380E7736AF}" presName="spaceRect" presStyleCnt="0"/>
      <dgm:spPr/>
    </dgm:pt>
    <dgm:pt modelId="{A127A687-26A4-49CA-88BF-2FA09F5E44AC}" type="pres">
      <dgm:prSet presAssocID="{DAA7FC01-CBC5-432A-B605-CB380E7736AF}" presName="parTx" presStyleLbl="revTx" presStyleIdx="0" presStyleCnt="3">
        <dgm:presLayoutVars>
          <dgm:chMax val="0"/>
          <dgm:chPref val="0"/>
        </dgm:presLayoutVars>
      </dgm:prSet>
      <dgm:spPr/>
    </dgm:pt>
    <dgm:pt modelId="{7A47EBEE-5C97-430A-9A72-126A14FB7A82}" type="pres">
      <dgm:prSet presAssocID="{D0308B48-8042-4796-AD1B-D7189FAE0A11}" presName="sibTrans" presStyleCnt="0"/>
      <dgm:spPr/>
    </dgm:pt>
    <dgm:pt modelId="{E016500F-F9BF-4839-9253-7389D742F44A}" type="pres">
      <dgm:prSet presAssocID="{27314743-18BB-42F5-9EA7-BA8BCB428F45}" presName="compNode" presStyleCnt="0"/>
      <dgm:spPr/>
    </dgm:pt>
    <dgm:pt modelId="{94008F3E-6A97-4DBC-B530-362244FFC4E1}" type="pres">
      <dgm:prSet presAssocID="{27314743-18BB-42F5-9EA7-BA8BCB428F45}" presName="bgRect" presStyleLbl="bgShp" presStyleIdx="1" presStyleCnt="3"/>
      <dgm:spPr/>
    </dgm:pt>
    <dgm:pt modelId="{6E1EBD79-74E0-4E53-87FA-3B59EF5B50F3}" type="pres">
      <dgm:prSet presAssocID="{27314743-18BB-42F5-9EA7-BA8BCB428F4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ycle with People"/>
        </a:ext>
      </dgm:extLst>
    </dgm:pt>
    <dgm:pt modelId="{8F887078-1555-4712-92B4-FDCD36E4290C}" type="pres">
      <dgm:prSet presAssocID="{27314743-18BB-42F5-9EA7-BA8BCB428F45}" presName="spaceRect" presStyleCnt="0"/>
      <dgm:spPr/>
    </dgm:pt>
    <dgm:pt modelId="{65E43EB2-9FDD-4526-8E07-F1C19B958CC8}" type="pres">
      <dgm:prSet presAssocID="{27314743-18BB-42F5-9EA7-BA8BCB428F45}" presName="parTx" presStyleLbl="revTx" presStyleIdx="1" presStyleCnt="3">
        <dgm:presLayoutVars>
          <dgm:chMax val="0"/>
          <dgm:chPref val="0"/>
        </dgm:presLayoutVars>
      </dgm:prSet>
      <dgm:spPr/>
    </dgm:pt>
    <dgm:pt modelId="{5196AD82-4FA4-4C62-96C8-78996450CA05}" type="pres">
      <dgm:prSet presAssocID="{0CB6C832-AA4A-4100-80AC-937E47BE19DB}" presName="sibTrans" presStyleCnt="0"/>
      <dgm:spPr/>
    </dgm:pt>
    <dgm:pt modelId="{33481526-DA5C-40B8-AFF1-3A6FBEF637D2}" type="pres">
      <dgm:prSet presAssocID="{337D5279-A272-48FE-A672-ED3C9744CDD7}" presName="compNode" presStyleCnt="0"/>
      <dgm:spPr/>
    </dgm:pt>
    <dgm:pt modelId="{D977DE30-139E-4395-A5A2-2EBE6B3CF7D0}" type="pres">
      <dgm:prSet presAssocID="{337D5279-A272-48FE-A672-ED3C9744CDD7}" presName="bgRect" presStyleLbl="bgShp" presStyleIdx="2" presStyleCnt="3"/>
      <dgm:spPr/>
    </dgm:pt>
    <dgm:pt modelId="{6ECCCB9A-6C84-41EB-9460-8E5280269234}" type="pres">
      <dgm:prSet presAssocID="{337D5279-A272-48FE-A672-ED3C9744CDD7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ork from home desk with solid fill"/>
        </a:ext>
      </dgm:extLst>
    </dgm:pt>
    <dgm:pt modelId="{AE18594B-BC5C-4E29-AC44-9C83E1FA1351}" type="pres">
      <dgm:prSet presAssocID="{337D5279-A272-48FE-A672-ED3C9744CDD7}" presName="spaceRect" presStyleCnt="0"/>
      <dgm:spPr/>
    </dgm:pt>
    <dgm:pt modelId="{6129570C-9F1E-4EC9-9FE7-D2FC7401992E}" type="pres">
      <dgm:prSet presAssocID="{337D5279-A272-48FE-A672-ED3C9744CDD7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7CC72F32-2E70-4D42-9B8B-52D8914A761E}" type="presOf" srcId="{337D5279-A272-48FE-A672-ED3C9744CDD7}" destId="{6129570C-9F1E-4EC9-9FE7-D2FC7401992E}" srcOrd="0" destOrd="0" presId="urn:microsoft.com/office/officeart/2018/2/layout/IconVerticalSolidList"/>
    <dgm:cxn modelId="{96527B4A-ABFD-4E71-8D64-012D8E992E52}" type="presOf" srcId="{DAA7FC01-CBC5-432A-B605-CB380E7736AF}" destId="{A127A687-26A4-49CA-88BF-2FA09F5E44AC}" srcOrd="0" destOrd="0" presId="urn:microsoft.com/office/officeart/2018/2/layout/IconVerticalSolidList"/>
    <dgm:cxn modelId="{E0F26C4E-0A34-470C-8606-B238294D21DD}" type="presOf" srcId="{27314743-18BB-42F5-9EA7-BA8BCB428F45}" destId="{65E43EB2-9FDD-4526-8E07-F1C19B958CC8}" srcOrd="0" destOrd="0" presId="urn:microsoft.com/office/officeart/2018/2/layout/IconVerticalSolidList"/>
    <dgm:cxn modelId="{CEFACD75-2213-4A06-B114-3EDFCE228CD9}" srcId="{8D53B28B-8EDB-4204-906F-A2C35BE6AB39}" destId="{DAA7FC01-CBC5-432A-B605-CB380E7736AF}" srcOrd="0" destOrd="0" parTransId="{CA1B4B9C-3AAA-4B78-92D9-40B5379800A5}" sibTransId="{D0308B48-8042-4796-AD1B-D7189FAE0A11}"/>
    <dgm:cxn modelId="{42C126D4-BA66-47C7-9C43-029FF4D9FC5A}" srcId="{8D53B28B-8EDB-4204-906F-A2C35BE6AB39}" destId="{27314743-18BB-42F5-9EA7-BA8BCB428F45}" srcOrd="1" destOrd="0" parTransId="{2FE1BA27-E704-46B4-8E43-2979C14FC1BB}" sibTransId="{0CB6C832-AA4A-4100-80AC-937E47BE19DB}"/>
    <dgm:cxn modelId="{9AC2CCE8-1EFF-4756-A776-830298DF98FC}" type="presOf" srcId="{8D53B28B-8EDB-4204-906F-A2C35BE6AB39}" destId="{584AA1A1-BE54-4131-A400-1CB526DB638D}" srcOrd="0" destOrd="0" presId="urn:microsoft.com/office/officeart/2018/2/layout/IconVerticalSolidList"/>
    <dgm:cxn modelId="{CA04B2E9-9723-49A9-934B-38811C11159E}" srcId="{8D53B28B-8EDB-4204-906F-A2C35BE6AB39}" destId="{337D5279-A272-48FE-A672-ED3C9744CDD7}" srcOrd="2" destOrd="0" parTransId="{0B29E512-4AD1-48EA-BFC6-A741570DDD88}" sibTransId="{79DD5C25-0B3B-4713-9610-D40B636FE303}"/>
    <dgm:cxn modelId="{70AF85F1-4A12-444C-AE6B-71671BCCA7B9}" type="presParOf" srcId="{584AA1A1-BE54-4131-A400-1CB526DB638D}" destId="{4666D2A1-4BBD-4D23-8CAD-BAD6D3E66FEB}" srcOrd="0" destOrd="0" presId="urn:microsoft.com/office/officeart/2018/2/layout/IconVerticalSolidList"/>
    <dgm:cxn modelId="{045D47DB-5B33-426D-9B2B-57CB2F4E7F12}" type="presParOf" srcId="{4666D2A1-4BBD-4D23-8CAD-BAD6D3E66FEB}" destId="{F01E8535-7E22-439B-8B6A-7A6D4B3C44D2}" srcOrd="0" destOrd="0" presId="urn:microsoft.com/office/officeart/2018/2/layout/IconVerticalSolidList"/>
    <dgm:cxn modelId="{61FA27A9-D20B-4898-897E-86048E4C588A}" type="presParOf" srcId="{4666D2A1-4BBD-4D23-8CAD-BAD6D3E66FEB}" destId="{1E15F7AF-4E62-4E78-8877-DE50CEE6EBC2}" srcOrd="1" destOrd="0" presId="urn:microsoft.com/office/officeart/2018/2/layout/IconVerticalSolidList"/>
    <dgm:cxn modelId="{A1B99973-2F10-4742-B8F9-EE4958DC7A82}" type="presParOf" srcId="{4666D2A1-4BBD-4D23-8CAD-BAD6D3E66FEB}" destId="{4E51E822-E19F-4569-AEB7-04089099F0D1}" srcOrd="2" destOrd="0" presId="urn:microsoft.com/office/officeart/2018/2/layout/IconVerticalSolidList"/>
    <dgm:cxn modelId="{D4D34E0D-7ADA-4506-A11B-1ABDF9A26C3B}" type="presParOf" srcId="{4666D2A1-4BBD-4D23-8CAD-BAD6D3E66FEB}" destId="{A127A687-26A4-49CA-88BF-2FA09F5E44AC}" srcOrd="3" destOrd="0" presId="urn:microsoft.com/office/officeart/2018/2/layout/IconVerticalSolidList"/>
    <dgm:cxn modelId="{ADEE05DE-B87D-49DA-8FE6-A9E4DBF41BDF}" type="presParOf" srcId="{584AA1A1-BE54-4131-A400-1CB526DB638D}" destId="{7A47EBEE-5C97-430A-9A72-126A14FB7A82}" srcOrd="1" destOrd="0" presId="urn:microsoft.com/office/officeart/2018/2/layout/IconVerticalSolidList"/>
    <dgm:cxn modelId="{1CC018C3-AE02-4680-98E6-F1E57F45BF3C}" type="presParOf" srcId="{584AA1A1-BE54-4131-A400-1CB526DB638D}" destId="{E016500F-F9BF-4839-9253-7389D742F44A}" srcOrd="2" destOrd="0" presId="urn:microsoft.com/office/officeart/2018/2/layout/IconVerticalSolidList"/>
    <dgm:cxn modelId="{E253D30E-1293-4830-8398-934478042B44}" type="presParOf" srcId="{E016500F-F9BF-4839-9253-7389D742F44A}" destId="{94008F3E-6A97-4DBC-B530-362244FFC4E1}" srcOrd="0" destOrd="0" presId="urn:microsoft.com/office/officeart/2018/2/layout/IconVerticalSolidList"/>
    <dgm:cxn modelId="{5A7E6311-53F9-4CFB-A682-E4691DB2EB23}" type="presParOf" srcId="{E016500F-F9BF-4839-9253-7389D742F44A}" destId="{6E1EBD79-74E0-4E53-87FA-3B59EF5B50F3}" srcOrd="1" destOrd="0" presId="urn:microsoft.com/office/officeart/2018/2/layout/IconVerticalSolidList"/>
    <dgm:cxn modelId="{71A4F307-B688-4347-897A-066CDCAE1B4D}" type="presParOf" srcId="{E016500F-F9BF-4839-9253-7389D742F44A}" destId="{8F887078-1555-4712-92B4-FDCD36E4290C}" srcOrd="2" destOrd="0" presId="urn:microsoft.com/office/officeart/2018/2/layout/IconVerticalSolidList"/>
    <dgm:cxn modelId="{4A023B94-5A3B-49C1-ADC4-44769EFC7F78}" type="presParOf" srcId="{E016500F-F9BF-4839-9253-7389D742F44A}" destId="{65E43EB2-9FDD-4526-8E07-F1C19B958CC8}" srcOrd="3" destOrd="0" presId="urn:microsoft.com/office/officeart/2018/2/layout/IconVerticalSolidList"/>
    <dgm:cxn modelId="{B25EB23F-F201-4298-B965-E59A85A0252E}" type="presParOf" srcId="{584AA1A1-BE54-4131-A400-1CB526DB638D}" destId="{5196AD82-4FA4-4C62-96C8-78996450CA05}" srcOrd="3" destOrd="0" presId="urn:microsoft.com/office/officeart/2018/2/layout/IconVerticalSolidList"/>
    <dgm:cxn modelId="{FD1704C0-4272-46E7-9C97-0ECA86AD4C9B}" type="presParOf" srcId="{584AA1A1-BE54-4131-A400-1CB526DB638D}" destId="{33481526-DA5C-40B8-AFF1-3A6FBEF637D2}" srcOrd="4" destOrd="0" presId="urn:microsoft.com/office/officeart/2018/2/layout/IconVerticalSolidList"/>
    <dgm:cxn modelId="{9AF205E9-0F05-48BA-8708-D63B95F0EC7B}" type="presParOf" srcId="{33481526-DA5C-40B8-AFF1-3A6FBEF637D2}" destId="{D977DE30-139E-4395-A5A2-2EBE6B3CF7D0}" srcOrd="0" destOrd="0" presId="urn:microsoft.com/office/officeart/2018/2/layout/IconVerticalSolidList"/>
    <dgm:cxn modelId="{73B7FC6D-A492-4F2A-8D56-6305273E715F}" type="presParOf" srcId="{33481526-DA5C-40B8-AFF1-3A6FBEF637D2}" destId="{6ECCCB9A-6C84-41EB-9460-8E5280269234}" srcOrd="1" destOrd="0" presId="urn:microsoft.com/office/officeart/2018/2/layout/IconVerticalSolidList"/>
    <dgm:cxn modelId="{5ABCE796-C7CD-434A-9856-68750C669717}" type="presParOf" srcId="{33481526-DA5C-40B8-AFF1-3A6FBEF637D2}" destId="{AE18594B-BC5C-4E29-AC44-9C83E1FA1351}" srcOrd="2" destOrd="0" presId="urn:microsoft.com/office/officeart/2018/2/layout/IconVerticalSolidList"/>
    <dgm:cxn modelId="{EDFCE737-B22C-4EB6-A282-84F4527B1A45}" type="presParOf" srcId="{33481526-DA5C-40B8-AFF1-3A6FBEF637D2}" destId="{6129570C-9F1E-4EC9-9FE7-D2FC7401992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1835B7-FDBE-41ED-B3C6-488FB4BAF6CD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B7A36FE-7D06-4506-9815-FE11B82D303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i="0" dirty="0"/>
            <a:t>2020-06 – Verification of Models and Data for Generators</a:t>
          </a:r>
          <a:r>
            <a:rPr lang="en-US" b="0" i="0" dirty="0"/>
            <a:t>​</a:t>
          </a:r>
          <a:br>
            <a:rPr lang="en-US" b="0" i="0" dirty="0"/>
          </a:br>
          <a:r>
            <a:rPr lang="en-US" b="0" i="0" dirty="0"/>
            <a:t>This group wil</a:t>
          </a:r>
          <a:r>
            <a:rPr lang="en-US" dirty="0"/>
            <a:t>l define </a:t>
          </a:r>
          <a:r>
            <a:rPr lang="en-US" b="0" i="0" dirty="0"/>
            <a:t>Model Validation and Model Verification as well as outlining the procedures to do so. </a:t>
          </a:r>
          <a:br>
            <a:rPr lang="en-US" b="0" i="0" dirty="0"/>
          </a:br>
          <a:r>
            <a:rPr lang="en-US" b="0" i="0" dirty="0"/>
            <a:t>Standards affected: MOD-026, MOD-027</a:t>
          </a:r>
          <a:endParaRPr lang="en-US" dirty="0"/>
        </a:p>
      </dgm:t>
    </dgm:pt>
    <dgm:pt modelId="{972D7EE3-066B-4346-826B-2AE82A31067F}" type="parTrans" cxnId="{B564AD12-ED42-46E8-A83B-43E1DE597DB9}">
      <dgm:prSet/>
      <dgm:spPr/>
      <dgm:t>
        <a:bodyPr/>
        <a:lstStyle/>
        <a:p>
          <a:endParaRPr lang="en-US"/>
        </a:p>
      </dgm:t>
    </dgm:pt>
    <dgm:pt modelId="{E9B110E2-EFD6-42B5-8F45-F0B2C6F0AD14}" type="sibTrans" cxnId="{B564AD12-ED42-46E8-A83B-43E1DE597DB9}">
      <dgm:prSet/>
      <dgm:spPr/>
      <dgm:t>
        <a:bodyPr/>
        <a:lstStyle/>
        <a:p>
          <a:endParaRPr lang="en-US"/>
        </a:p>
      </dgm:t>
    </dgm:pt>
    <dgm:pt modelId="{1634C7FC-7087-43A2-8AF4-39B6FD0AACC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i="0" dirty="0"/>
            <a:t>2021-01 – System Model Validation with IBR’s</a:t>
          </a:r>
          <a:r>
            <a:rPr lang="en-US" b="0" i="0" dirty="0"/>
            <a:t>​</a:t>
          </a:r>
          <a:br>
            <a:rPr lang="en-US" dirty="0"/>
          </a:br>
          <a:r>
            <a:rPr lang="en-US" b="0" i="0" dirty="0"/>
            <a:t>This project is focused on comparing models against system behavior during disturbances. </a:t>
          </a:r>
          <a:br>
            <a:rPr lang="en-US" b="0" i="0" dirty="0"/>
          </a:br>
          <a:r>
            <a:rPr lang="en-US" b="0" i="0" dirty="0"/>
            <a:t>Standard affected: MOD-033</a:t>
          </a:r>
          <a:endParaRPr lang="en-US" dirty="0"/>
        </a:p>
      </dgm:t>
    </dgm:pt>
    <dgm:pt modelId="{DC0F5E2C-22DE-436F-B786-5B0238B68150}" type="parTrans" cxnId="{AC8ACC11-D1F7-40F4-A7F8-C932D8576A99}">
      <dgm:prSet/>
      <dgm:spPr/>
      <dgm:t>
        <a:bodyPr/>
        <a:lstStyle/>
        <a:p>
          <a:endParaRPr lang="en-US"/>
        </a:p>
      </dgm:t>
    </dgm:pt>
    <dgm:pt modelId="{8F1EAC9B-74B5-40D8-BC69-25EC882F2C3C}" type="sibTrans" cxnId="{AC8ACC11-D1F7-40F4-A7F8-C932D8576A99}">
      <dgm:prSet/>
      <dgm:spPr/>
      <dgm:t>
        <a:bodyPr/>
        <a:lstStyle/>
        <a:p>
          <a:endParaRPr lang="en-US"/>
        </a:p>
      </dgm:t>
    </dgm:pt>
    <dgm:pt modelId="{1A922D75-44E2-4E77-9149-822CD133B30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i="0"/>
            <a:t>2022-02 – Uniform Modeling Framework for IBR</a:t>
          </a:r>
          <a:r>
            <a:rPr lang="en-US" b="0" i="0"/>
            <a:t>​</a:t>
          </a:r>
          <a:br>
            <a:rPr lang="en-US" b="0" i="0"/>
          </a:br>
          <a:r>
            <a:rPr lang="en-US" b="0" i="0"/>
            <a:t>This team will work to identify the modeling data and parameters required for a valid model. We are coordinating with NERC staff as they develop a </a:t>
          </a:r>
          <a:r>
            <a:rPr lang="en-US"/>
            <a:t>model library that will be referenced. </a:t>
          </a:r>
          <a:br>
            <a:rPr lang="en-US"/>
          </a:br>
          <a:r>
            <a:rPr lang="en-US" b="0" i="0"/>
            <a:t>Standards affected: MOD-032, IRO-010, TOP-003</a:t>
          </a:r>
          <a:endParaRPr lang="en-US"/>
        </a:p>
      </dgm:t>
    </dgm:pt>
    <dgm:pt modelId="{9D0E8A84-66DF-461C-B494-2614CF0A63CD}" type="parTrans" cxnId="{ABB1B945-EA1D-4B3A-8D51-84BFD1726D19}">
      <dgm:prSet/>
      <dgm:spPr/>
      <dgm:t>
        <a:bodyPr/>
        <a:lstStyle/>
        <a:p>
          <a:endParaRPr lang="en-US"/>
        </a:p>
      </dgm:t>
    </dgm:pt>
    <dgm:pt modelId="{4C1AD85B-4EA7-47C1-9BE4-AADA071B63EA}" type="sibTrans" cxnId="{ABB1B945-EA1D-4B3A-8D51-84BFD1726D19}">
      <dgm:prSet/>
      <dgm:spPr/>
      <dgm:t>
        <a:bodyPr/>
        <a:lstStyle/>
        <a:p>
          <a:endParaRPr lang="en-US"/>
        </a:p>
      </dgm:t>
    </dgm:pt>
    <dgm:pt modelId="{2BA923A7-BEAE-4813-9935-83AF2A8205DE}" type="pres">
      <dgm:prSet presAssocID="{D41835B7-FDBE-41ED-B3C6-488FB4BAF6CD}" presName="root" presStyleCnt="0">
        <dgm:presLayoutVars>
          <dgm:dir/>
          <dgm:resizeHandles val="exact"/>
        </dgm:presLayoutVars>
      </dgm:prSet>
      <dgm:spPr/>
    </dgm:pt>
    <dgm:pt modelId="{10DE0D31-CC6E-4A43-81FB-3ED6655931EB}" type="pres">
      <dgm:prSet presAssocID="{4B7A36FE-7D06-4506-9815-FE11B82D3037}" presName="compNode" presStyleCnt="0"/>
      <dgm:spPr/>
    </dgm:pt>
    <dgm:pt modelId="{0BE8F36F-E598-4909-A07F-47D9E15F3FE8}" type="pres">
      <dgm:prSet presAssocID="{4B7A36FE-7D06-4506-9815-FE11B82D3037}" presName="bgRect" presStyleLbl="bgShp" presStyleIdx="0" presStyleCnt="3"/>
      <dgm:spPr/>
    </dgm:pt>
    <dgm:pt modelId="{97198E0F-7454-4F8B-9B8D-57B306E66545}" type="pres">
      <dgm:prSet presAssocID="{4B7A36FE-7D06-4506-9815-FE11B82D3037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ipboard Checked with solid fill"/>
        </a:ext>
      </dgm:extLst>
    </dgm:pt>
    <dgm:pt modelId="{DC162B3C-6B76-4971-A8A9-B8E87FF7329F}" type="pres">
      <dgm:prSet presAssocID="{4B7A36FE-7D06-4506-9815-FE11B82D3037}" presName="spaceRect" presStyleCnt="0"/>
      <dgm:spPr/>
    </dgm:pt>
    <dgm:pt modelId="{43AD56A4-2A90-4A29-BDF6-39596DB96663}" type="pres">
      <dgm:prSet presAssocID="{4B7A36FE-7D06-4506-9815-FE11B82D3037}" presName="parTx" presStyleLbl="revTx" presStyleIdx="0" presStyleCnt="3">
        <dgm:presLayoutVars>
          <dgm:chMax val="0"/>
          <dgm:chPref val="0"/>
        </dgm:presLayoutVars>
      </dgm:prSet>
      <dgm:spPr/>
    </dgm:pt>
    <dgm:pt modelId="{C20982CB-3B1F-4723-A20B-20FAFC9CD20A}" type="pres">
      <dgm:prSet presAssocID="{E9B110E2-EFD6-42B5-8F45-F0B2C6F0AD14}" presName="sibTrans" presStyleCnt="0"/>
      <dgm:spPr/>
    </dgm:pt>
    <dgm:pt modelId="{3D1577AE-4058-46E8-9DC3-91B3D6C46074}" type="pres">
      <dgm:prSet presAssocID="{1634C7FC-7087-43A2-8AF4-39B6FD0AACC0}" presName="compNode" presStyleCnt="0"/>
      <dgm:spPr/>
    </dgm:pt>
    <dgm:pt modelId="{74F4E232-F073-4761-8F27-63936BA6E981}" type="pres">
      <dgm:prSet presAssocID="{1634C7FC-7087-43A2-8AF4-39B6FD0AACC0}" presName="bgRect" presStyleLbl="bgShp" presStyleIdx="1" presStyleCnt="3"/>
      <dgm:spPr/>
    </dgm:pt>
    <dgm:pt modelId="{8E984CE8-80D9-4549-975B-339F4FF9A3ED}" type="pres">
      <dgm:prSet presAssocID="{1634C7FC-7087-43A2-8AF4-39B6FD0AACC0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eights Uneven with solid fill"/>
        </a:ext>
      </dgm:extLst>
    </dgm:pt>
    <dgm:pt modelId="{D5D9316C-5040-409D-AEEA-05E3CBB6EEB6}" type="pres">
      <dgm:prSet presAssocID="{1634C7FC-7087-43A2-8AF4-39B6FD0AACC0}" presName="spaceRect" presStyleCnt="0"/>
      <dgm:spPr/>
    </dgm:pt>
    <dgm:pt modelId="{5FC5A229-1667-4D27-86ED-7EDD5154A402}" type="pres">
      <dgm:prSet presAssocID="{1634C7FC-7087-43A2-8AF4-39B6FD0AACC0}" presName="parTx" presStyleLbl="revTx" presStyleIdx="1" presStyleCnt="3">
        <dgm:presLayoutVars>
          <dgm:chMax val="0"/>
          <dgm:chPref val="0"/>
        </dgm:presLayoutVars>
      </dgm:prSet>
      <dgm:spPr/>
    </dgm:pt>
    <dgm:pt modelId="{0ED9EF9F-292E-434D-A784-C0DAE0965886}" type="pres">
      <dgm:prSet presAssocID="{8F1EAC9B-74B5-40D8-BC69-25EC882F2C3C}" presName="sibTrans" presStyleCnt="0"/>
      <dgm:spPr/>
    </dgm:pt>
    <dgm:pt modelId="{B5B4D9D1-4F03-43A4-A819-E47119C77F45}" type="pres">
      <dgm:prSet presAssocID="{1A922D75-44E2-4E77-9149-822CD133B30E}" presName="compNode" presStyleCnt="0"/>
      <dgm:spPr/>
    </dgm:pt>
    <dgm:pt modelId="{34B72219-AE9C-4DF0-9E86-4DC7BFD7AE02}" type="pres">
      <dgm:prSet presAssocID="{1A922D75-44E2-4E77-9149-822CD133B30E}" presName="bgRect" presStyleLbl="bgShp" presStyleIdx="2" presStyleCnt="3"/>
      <dgm:spPr/>
    </dgm:pt>
    <dgm:pt modelId="{C8F279B1-094D-41A3-A739-A77B2F9A958B}" type="pres">
      <dgm:prSet presAssocID="{1A922D75-44E2-4E77-9149-822CD133B30E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tabase with solid fill"/>
        </a:ext>
      </dgm:extLst>
    </dgm:pt>
    <dgm:pt modelId="{126B3DD3-4A9C-4391-A3D4-57FE4A152FE2}" type="pres">
      <dgm:prSet presAssocID="{1A922D75-44E2-4E77-9149-822CD133B30E}" presName="spaceRect" presStyleCnt="0"/>
      <dgm:spPr/>
    </dgm:pt>
    <dgm:pt modelId="{E6F17CB0-1B66-417A-A54B-4B5AB3B7E999}" type="pres">
      <dgm:prSet presAssocID="{1A922D75-44E2-4E77-9149-822CD133B30E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8DEC8808-B853-4E21-BF8F-1182D7FA1DEB}" type="presOf" srcId="{D41835B7-FDBE-41ED-B3C6-488FB4BAF6CD}" destId="{2BA923A7-BEAE-4813-9935-83AF2A8205DE}" srcOrd="0" destOrd="0" presId="urn:microsoft.com/office/officeart/2018/2/layout/IconVerticalSolidList"/>
    <dgm:cxn modelId="{AC8ACC11-D1F7-40F4-A7F8-C932D8576A99}" srcId="{D41835B7-FDBE-41ED-B3C6-488FB4BAF6CD}" destId="{1634C7FC-7087-43A2-8AF4-39B6FD0AACC0}" srcOrd="1" destOrd="0" parTransId="{DC0F5E2C-22DE-436F-B786-5B0238B68150}" sibTransId="{8F1EAC9B-74B5-40D8-BC69-25EC882F2C3C}"/>
    <dgm:cxn modelId="{B564AD12-ED42-46E8-A83B-43E1DE597DB9}" srcId="{D41835B7-FDBE-41ED-B3C6-488FB4BAF6CD}" destId="{4B7A36FE-7D06-4506-9815-FE11B82D3037}" srcOrd="0" destOrd="0" parTransId="{972D7EE3-066B-4346-826B-2AE82A31067F}" sibTransId="{E9B110E2-EFD6-42B5-8F45-F0B2C6F0AD14}"/>
    <dgm:cxn modelId="{ABB1B945-EA1D-4B3A-8D51-84BFD1726D19}" srcId="{D41835B7-FDBE-41ED-B3C6-488FB4BAF6CD}" destId="{1A922D75-44E2-4E77-9149-822CD133B30E}" srcOrd="2" destOrd="0" parTransId="{9D0E8A84-66DF-461C-B494-2614CF0A63CD}" sibTransId="{4C1AD85B-4EA7-47C1-9BE4-AADA071B63EA}"/>
    <dgm:cxn modelId="{34F1D273-BD91-4DB3-B12C-6BA504AE1229}" type="presOf" srcId="{1A922D75-44E2-4E77-9149-822CD133B30E}" destId="{E6F17CB0-1B66-417A-A54B-4B5AB3B7E999}" srcOrd="0" destOrd="0" presId="urn:microsoft.com/office/officeart/2018/2/layout/IconVerticalSolidList"/>
    <dgm:cxn modelId="{E762117C-FD5C-4CED-B7AD-D6BCB7499681}" type="presOf" srcId="{4B7A36FE-7D06-4506-9815-FE11B82D3037}" destId="{43AD56A4-2A90-4A29-BDF6-39596DB96663}" srcOrd="0" destOrd="0" presId="urn:microsoft.com/office/officeart/2018/2/layout/IconVerticalSolidList"/>
    <dgm:cxn modelId="{78936BFD-C4F7-4AF3-A7FA-8151C45B57A0}" type="presOf" srcId="{1634C7FC-7087-43A2-8AF4-39B6FD0AACC0}" destId="{5FC5A229-1667-4D27-86ED-7EDD5154A402}" srcOrd="0" destOrd="0" presId="urn:microsoft.com/office/officeart/2018/2/layout/IconVerticalSolidList"/>
    <dgm:cxn modelId="{880ABAE2-CACB-46D4-9A42-D096FEF5E241}" type="presParOf" srcId="{2BA923A7-BEAE-4813-9935-83AF2A8205DE}" destId="{10DE0D31-CC6E-4A43-81FB-3ED6655931EB}" srcOrd="0" destOrd="0" presId="urn:microsoft.com/office/officeart/2018/2/layout/IconVerticalSolidList"/>
    <dgm:cxn modelId="{CBBD1F8D-3526-4393-BEB3-F56BD25AA5CF}" type="presParOf" srcId="{10DE0D31-CC6E-4A43-81FB-3ED6655931EB}" destId="{0BE8F36F-E598-4909-A07F-47D9E15F3FE8}" srcOrd="0" destOrd="0" presId="urn:microsoft.com/office/officeart/2018/2/layout/IconVerticalSolidList"/>
    <dgm:cxn modelId="{B591A7A1-0656-443F-9536-0E424A933CCC}" type="presParOf" srcId="{10DE0D31-CC6E-4A43-81FB-3ED6655931EB}" destId="{97198E0F-7454-4F8B-9B8D-57B306E66545}" srcOrd="1" destOrd="0" presId="urn:microsoft.com/office/officeart/2018/2/layout/IconVerticalSolidList"/>
    <dgm:cxn modelId="{FD29EB83-61ED-4258-BD27-EE02AE3540C5}" type="presParOf" srcId="{10DE0D31-CC6E-4A43-81FB-3ED6655931EB}" destId="{DC162B3C-6B76-4971-A8A9-B8E87FF7329F}" srcOrd="2" destOrd="0" presId="urn:microsoft.com/office/officeart/2018/2/layout/IconVerticalSolidList"/>
    <dgm:cxn modelId="{2066640D-D1CA-463F-A98E-E4D4364B5809}" type="presParOf" srcId="{10DE0D31-CC6E-4A43-81FB-3ED6655931EB}" destId="{43AD56A4-2A90-4A29-BDF6-39596DB96663}" srcOrd="3" destOrd="0" presId="urn:microsoft.com/office/officeart/2018/2/layout/IconVerticalSolidList"/>
    <dgm:cxn modelId="{9268979E-7E08-4080-B809-60AA19F0F510}" type="presParOf" srcId="{2BA923A7-BEAE-4813-9935-83AF2A8205DE}" destId="{C20982CB-3B1F-4723-A20B-20FAFC9CD20A}" srcOrd="1" destOrd="0" presId="urn:microsoft.com/office/officeart/2018/2/layout/IconVerticalSolidList"/>
    <dgm:cxn modelId="{C556D702-2C36-4390-A75F-4F5F64C52D40}" type="presParOf" srcId="{2BA923A7-BEAE-4813-9935-83AF2A8205DE}" destId="{3D1577AE-4058-46E8-9DC3-91B3D6C46074}" srcOrd="2" destOrd="0" presId="urn:microsoft.com/office/officeart/2018/2/layout/IconVerticalSolidList"/>
    <dgm:cxn modelId="{3D396ABA-F6D6-420E-B608-C04E64BA52E0}" type="presParOf" srcId="{3D1577AE-4058-46E8-9DC3-91B3D6C46074}" destId="{74F4E232-F073-4761-8F27-63936BA6E981}" srcOrd="0" destOrd="0" presId="urn:microsoft.com/office/officeart/2018/2/layout/IconVerticalSolidList"/>
    <dgm:cxn modelId="{1E702E34-D0F4-46E4-B1C5-FF5FF104FA5A}" type="presParOf" srcId="{3D1577AE-4058-46E8-9DC3-91B3D6C46074}" destId="{8E984CE8-80D9-4549-975B-339F4FF9A3ED}" srcOrd="1" destOrd="0" presId="urn:microsoft.com/office/officeart/2018/2/layout/IconVerticalSolidList"/>
    <dgm:cxn modelId="{BD3CF295-D725-4AC5-8488-AF6FDF287EF2}" type="presParOf" srcId="{3D1577AE-4058-46E8-9DC3-91B3D6C46074}" destId="{D5D9316C-5040-409D-AEEA-05E3CBB6EEB6}" srcOrd="2" destOrd="0" presId="urn:microsoft.com/office/officeart/2018/2/layout/IconVerticalSolidList"/>
    <dgm:cxn modelId="{51AFDE48-7337-4D4B-A3E6-F4562046DF93}" type="presParOf" srcId="{3D1577AE-4058-46E8-9DC3-91B3D6C46074}" destId="{5FC5A229-1667-4D27-86ED-7EDD5154A402}" srcOrd="3" destOrd="0" presId="urn:microsoft.com/office/officeart/2018/2/layout/IconVerticalSolidList"/>
    <dgm:cxn modelId="{E85FE0E0-7F0B-41C3-8B2B-9062C23D5E01}" type="presParOf" srcId="{2BA923A7-BEAE-4813-9935-83AF2A8205DE}" destId="{0ED9EF9F-292E-434D-A784-C0DAE0965886}" srcOrd="3" destOrd="0" presId="urn:microsoft.com/office/officeart/2018/2/layout/IconVerticalSolidList"/>
    <dgm:cxn modelId="{43293FF0-615B-4872-8421-B70117E3C4EB}" type="presParOf" srcId="{2BA923A7-BEAE-4813-9935-83AF2A8205DE}" destId="{B5B4D9D1-4F03-43A4-A819-E47119C77F45}" srcOrd="4" destOrd="0" presId="urn:microsoft.com/office/officeart/2018/2/layout/IconVerticalSolidList"/>
    <dgm:cxn modelId="{C7128570-A070-4152-A5DC-A84CC883DF1C}" type="presParOf" srcId="{B5B4D9D1-4F03-43A4-A819-E47119C77F45}" destId="{34B72219-AE9C-4DF0-9E86-4DC7BFD7AE02}" srcOrd="0" destOrd="0" presId="urn:microsoft.com/office/officeart/2018/2/layout/IconVerticalSolidList"/>
    <dgm:cxn modelId="{41DD3BB3-E25A-441E-8E5A-B02434C92CB1}" type="presParOf" srcId="{B5B4D9D1-4F03-43A4-A819-E47119C77F45}" destId="{C8F279B1-094D-41A3-A739-A77B2F9A958B}" srcOrd="1" destOrd="0" presId="urn:microsoft.com/office/officeart/2018/2/layout/IconVerticalSolidList"/>
    <dgm:cxn modelId="{A4DD3276-1A69-4372-AA0A-E84F01B08444}" type="presParOf" srcId="{B5B4D9D1-4F03-43A4-A819-E47119C77F45}" destId="{126B3DD3-4A9C-4391-A3D4-57FE4A152FE2}" srcOrd="2" destOrd="0" presId="urn:microsoft.com/office/officeart/2018/2/layout/IconVerticalSolidList"/>
    <dgm:cxn modelId="{4352F000-7390-416B-9082-357FEB3DF338}" type="presParOf" srcId="{B5B4D9D1-4F03-43A4-A819-E47119C77F45}" destId="{E6F17CB0-1B66-417A-A54B-4B5AB3B7E99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136AD53-72E4-4DB5-A606-B3FCF71238ED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F1044B2-C23A-4638-83F8-6C94660790FE}">
      <dgm:prSet phldrT="[Text]"/>
      <dgm:spPr/>
      <dgm:t>
        <a:bodyPr/>
        <a:lstStyle/>
        <a:p>
          <a:r>
            <a:rPr lang="en-US" dirty="0"/>
            <a:t>DER Data Repository</a:t>
          </a:r>
        </a:p>
      </dgm:t>
    </dgm:pt>
    <dgm:pt modelId="{5F4FB6E0-34CD-427F-8803-3940753B98EE}" type="parTrans" cxnId="{41EF58F2-6F0A-4C2E-9E85-8273206CCB4B}">
      <dgm:prSet/>
      <dgm:spPr/>
      <dgm:t>
        <a:bodyPr/>
        <a:lstStyle/>
        <a:p>
          <a:endParaRPr lang="en-US"/>
        </a:p>
      </dgm:t>
    </dgm:pt>
    <dgm:pt modelId="{5E42982D-4DC7-494C-BD4B-B5440571DB11}" type="sibTrans" cxnId="{41EF58F2-6F0A-4C2E-9E85-8273206CCB4B}">
      <dgm:prSet/>
      <dgm:spPr/>
      <dgm:t>
        <a:bodyPr/>
        <a:lstStyle/>
        <a:p>
          <a:endParaRPr lang="en-US"/>
        </a:p>
      </dgm:t>
    </dgm:pt>
    <dgm:pt modelId="{021F37BA-C397-426D-904D-7A61C85EAC5C}">
      <dgm:prSet phldrT="[Text]"/>
      <dgm:spPr/>
      <dgm:t>
        <a:bodyPr/>
        <a:lstStyle/>
        <a:p>
          <a:r>
            <a:rPr lang="en-US" dirty="0"/>
            <a:t>Years of paper records</a:t>
          </a:r>
        </a:p>
      </dgm:t>
    </dgm:pt>
    <dgm:pt modelId="{643ABED6-2964-42BB-8517-8B0FF5EAED48}" type="parTrans" cxnId="{4AAD0DC8-B6B7-4C38-8782-89B5104ECAB6}">
      <dgm:prSet/>
      <dgm:spPr/>
      <dgm:t>
        <a:bodyPr/>
        <a:lstStyle/>
        <a:p>
          <a:endParaRPr lang="en-US"/>
        </a:p>
      </dgm:t>
    </dgm:pt>
    <dgm:pt modelId="{4846D65B-2920-4DF3-B508-37B4752B9599}" type="sibTrans" cxnId="{4AAD0DC8-B6B7-4C38-8782-89B5104ECAB6}">
      <dgm:prSet/>
      <dgm:spPr/>
      <dgm:t>
        <a:bodyPr/>
        <a:lstStyle/>
        <a:p>
          <a:endParaRPr lang="en-US"/>
        </a:p>
      </dgm:t>
    </dgm:pt>
    <dgm:pt modelId="{2F46946E-4527-42CE-BB34-BE3363385706}">
      <dgm:prSet phldrT="[Text]"/>
      <dgm:spPr/>
      <dgm:t>
        <a:bodyPr/>
        <a:lstStyle/>
        <a:p>
          <a:r>
            <a:rPr lang="en-US" dirty="0"/>
            <a:t>Past programs and pilots</a:t>
          </a:r>
        </a:p>
      </dgm:t>
    </dgm:pt>
    <dgm:pt modelId="{A301AEB2-EDEC-472F-B428-E903CFB22674}" type="parTrans" cxnId="{1E94EAD1-9D48-40FE-AEB2-4D0ABC47A797}">
      <dgm:prSet/>
      <dgm:spPr/>
      <dgm:t>
        <a:bodyPr/>
        <a:lstStyle/>
        <a:p>
          <a:endParaRPr lang="en-US"/>
        </a:p>
      </dgm:t>
    </dgm:pt>
    <dgm:pt modelId="{B146BA95-FEE4-4B5C-AB9C-AFA474A6EA7F}" type="sibTrans" cxnId="{1E94EAD1-9D48-40FE-AEB2-4D0ABC47A797}">
      <dgm:prSet/>
      <dgm:spPr/>
      <dgm:t>
        <a:bodyPr/>
        <a:lstStyle/>
        <a:p>
          <a:endParaRPr lang="en-US"/>
        </a:p>
      </dgm:t>
    </dgm:pt>
    <dgm:pt modelId="{D7F7F092-64E3-4BE8-8548-B4824925E0BD}">
      <dgm:prSet phldrT="[Text]"/>
      <dgm:spPr/>
      <dgm:t>
        <a:bodyPr/>
        <a:lstStyle/>
        <a:p>
          <a:r>
            <a:rPr lang="en-US" dirty="0"/>
            <a:t>Ongoing applications</a:t>
          </a:r>
        </a:p>
      </dgm:t>
    </dgm:pt>
    <dgm:pt modelId="{495305DA-3086-451C-AF9A-606AC883BA63}" type="parTrans" cxnId="{3DE146D7-5183-4A20-9FC4-249ADEF76BA3}">
      <dgm:prSet/>
      <dgm:spPr/>
      <dgm:t>
        <a:bodyPr/>
        <a:lstStyle/>
        <a:p>
          <a:endParaRPr lang="en-US"/>
        </a:p>
      </dgm:t>
    </dgm:pt>
    <dgm:pt modelId="{FEB3266F-03FE-43AD-B2F5-EB56D2901142}" type="sibTrans" cxnId="{3DE146D7-5183-4A20-9FC4-249ADEF76BA3}">
      <dgm:prSet/>
      <dgm:spPr/>
      <dgm:t>
        <a:bodyPr/>
        <a:lstStyle/>
        <a:p>
          <a:endParaRPr lang="en-US"/>
        </a:p>
      </dgm:t>
    </dgm:pt>
    <dgm:pt modelId="{4A6E17E1-7DDD-4625-89B5-BAB8F4ECEE6C}" type="pres">
      <dgm:prSet presAssocID="{B136AD53-72E4-4DB5-A606-B3FCF71238ED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1F8CEC1-2C81-4893-95C4-6EEE48F7361A}" type="pres">
      <dgm:prSet presAssocID="{1F1044B2-C23A-4638-83F8-6C94660790FE}" presName="centerShape" presStyleLbl="node0" presStyleIdx="0" presStyleCnt="1"/>
      <dgm:spPr/>
    </dgm:pt>
    <dgm:pt modelId="{7DAD33D7-D398-4B0F-BB35-601B5D9A575A}" type="pres">
      <dgm:prSet presAssocID="{643ABED6-2964-42BB-8517-8B0FF5EAED48}" presName="parTrans" presStyleLbl="bgSibTrans2D1" presStyleIdx="0" presStyleCnt="3"/>
      <dgm:spPr/>
    </dgm:pt>
    <dgm:pt modelId="{A30128EA-598D-478B-AF86-151E4158AEC8}" type="pres">
      <dgm:prSet presAssocID="{021F37BA-C397-426D-904D-7A61C85EAC5C}" presName="node" presStyleLbl="node1" presStyleIdx="0" presStyleCnt="3">
        <dgm:presLayoutVars>
          <dgm:bulletEnabled val="1"/>
        </dgm:presLayoutVars>
      </dgm:prSet>
      <dgm:spPr/>
    </dgm:pt>
    <dgm:pt modelId="{1D11368E-09F8-4027-A224-F7BE78BAA7C4}" type="pres">
      <dgm:prSet presAssocID="{A301AEB2-EDEC-472F-B428-E903CFB22674}" presName="parTrans" presStyleLbl="bgSibTrans2D1" presStyleIdx="1" presStyleCnt="3"/>
      <dgm:spPr/>
    </dgm:pt>
    <dgm:pt modelId="{CD591DC9-86F2-4E77-B9F1-791336BA88BD}" type="pres">
      <dgm:prSet presAssocID="{2F46946E-4527-42CE-BB34-BE3363385706}" presName="node" presStyleLbl="node1" presStyleIdx="1" presStyleCnt="3">
        <dgm:presLayoutVars>
          <dgm:bulletEnabled val="1"/>
        </dgm:presLayoutVars>
      </dgm:prSet>
      <dgm:spPr/>
    </dgm:pt>
    <dgm:pt modelId="{166DE1AC-1A20-4181-8FB4-C9637B87A424}" type="pres">
      <dgm:prSet presAssocID="{495305DA-3086-451C-AF9A-606AC883BA63}" presName="parTrans" presStyleLbl="bgSibTrans2D1" presStyleIdx="2" presStyleCnt="3"/>
      <dgm:spPr/>
    </dgm:pt>
    <dgm:pt modelId="{249DFAC8-0931-433A-BDC3-994E0803F196}" type="pres">
      <dgm:prSet presAssocID="{D7F7F092-64E3-4BE8-8548-B4824925E0BD}" presName="node" presStyleLbl="node1" presStyleIdx="2" presStyleCnt="3">
        <dgm:presLayoutVars>
          <dgm:bulletEnabled val="1"/>
        </dgm:presLayoutVars>
      </dgm:prSet>
      <dgm:spPr/>
    </dgm:pt>
  </dgm:ptLst>
  <dgm:cxnLst>
    <dgm:cxn modelId="{74E3F101-0E9D-4B02-811F-85F849FE064D}" type="presOf" srcId="{B136AD53-72E4-4DB5-A606-B3FCF71238ED}" destId="{4A6E17E1-7DDD-4625-89B5-BAB8F4ECEE6C}" srcOrd="0" destOrd="0" presId="urn:microsoft.com/office/officeart/2005/8/layout/radial4"/>
    <dgm:cxn modelId="{1388FD0C-9A2C-423D-81D3-282C4A0D3AB1}" type="presOf" srcId="{021F37BA-C397-426D-904D-7A61C85EAC5C}" destId="{A30128EA-598D-478B-AF86-151E4158AEC8}" srcOrd="0" destOrd="0" presId="urn:microsoft.com/office/officeart/2005/8/layout/radial4"/>
    <dgm:cxn modelId="{ADCECB19-290B-41B6-9EC6-DD6B081698F3}" type="presOf" srcId="{2F46946E-4527-42CE-BB34-BE3363385706}" destId="{CD591DC9-86F2-4E77-B9F1-791336BA88BD}" srcOrd="0" destOrd="0" presId="urn:microsoft.com/office/officeart/2005/8/layout/radial4"/>
    <dgm:cxn modelId="{3D2FF53F-97C6-410B-9F27-A63BD719FA26}" type="presOf" srcId="{643ABED6-2964-42BB-8517-8B0FF5EAED48}" destId="{7DAD33D7-D398-4B0F-BB35-601B5D9A575A}" srcOrd="0" destOrd="0" presId="urn:microsoft.com/office/officeart/2005/8/layout/radial4"/>
    <dgm:cxn modelId="{EC858D74-ACB5-487B-BC30-C87525765164}" type="presOf" srcId="{D7F7F092-64E3-4BE8-8548-B4824925E0BD}" destId="{249DFAC8-0931-433A-BDC3-994E0803F196}" srcOrd="0" destOrd="0" presId="urn:microsoft.com/office/officeart/2005/8/layout/radial4"/>
    <dgm:cxn modelId="{4592D8C7-80C2-4EAF-8A05-54CFD47107E8}" type="presOf" srcId="{A301AEB2-EDEC-472F-B428-E903CFB22674}" destId="{1D11368E-09F8-4027-A224-F7BE78BAA7C4}" srcOrd="0" destOrd="0" presId="urn:microsoft.com/office/officeart/2005/8/layout/radial4"/>
    <dgm:cxn modelId="{4AAD0DC8-B6B7-4C38-8782-89B5104ECAB6}" srcId="{1F1044B2-C23A-4638-83F8-6C94660790FE}" destId="{021F37BA-C397-426D-904D-7A61C85EAC5C}" srcOrd="0" destOrd="0" parTransId="{643ABED6-2964-42BB-8517-8B0FF5EAED48}" sibTransId="{4846D65B-2920-4DF3-B508-37B4752B9599}"/>
    <dgm:cxn modelId="{1E94EAD1-9D48-40FE-AEB2-4D0ABC47A797}" srcId="{1F1044B2-C23A-4638-83F8-6C94660790FE}" destId="{2F46946E-4527-42CE-BB34-BE3363385706}" srcOrd="1" destOrd="0" parTransId="{A301AEB2-EDEC-472F-B428-E903CFB22674}" sibTransId="{B146BA95-FEE4-4B5C-AB9C-AFA474A6EA7F}"/>
    <dgm:cxn modelId="{D373E7D3-34F7-4701-91B6-B8F938724078}" type="presOf" srcId="{495305DA-3086-451C-AF9A-606AC883BA63}" destId="{166DE1AC-1A20-4181-8FB4-C9637B87A424}" srcOrd="0" destOrd="0" presId="urn:microsoft.com/office/officeart/2005/8/layout/radial4"/>
    <dgm:cxn modelId="{3DE146D7-5183-4A20-9FC4-249ADEF76BA3}" srcId="{1F1044B2-C23A-4638-83F8-6C94660790FE}" destId="{D7F7F092-64E3-4BE8-8548-B4824925E0BD}" srcOrd="2" destOrd="0" parTransId="{495305DA-3086-451C-AF9A-606AC883BA63}" sibTransId="{FEB3266F-03FE-43AD-B2F5-EB56D2901142}"/>
    <dgm:cxn modelId="{569BDEDB-1572-4C34-A050-E387D292B915}" type="presOf" srcId="{1F1044B2-C23A-4638-83F8-6C94660790FE}" destId="{51F8CEC1-2C81-4893-95C4-6EEE48F7361A}" srcOrd="0" destOrd="0" presId="urn:microsoft.com/office/officeart/2005/8/layout/radial4"/>
    <dgm:cxn modelId="{41EF58F2-6F0A-4C2E-9E85-8273206CCB4B}" srcId="{B136AD53-72E4-4DB5-A606-B3FCF71238ED}" destId="{1F1044B2-C23A-4638-83F8-6C94660790FE}" srcOrd="0" destOrd="0" parTransId="{5F4FB6E0-34CD-427F-8803-3940753B98EE}" sibTransId="{5E42982D-4DC7-494C-BD4B-B5440571DB11}"/>
    <dgm:cxn modelId="{99AF3A7E-0B97-46DD-B6AB-0BD299222DA2}" type="presParOf" srcId="{4A6E17E1-7DDD-4625-89B5-BAB8F4ECEE6C}" destId="{51F8CEC1-2C81-4893-95C4-6EEE48F7361A}" srcOrd="0" destOrd="0" presId="urn:microsoft.com/office/officeart/2005/8/layout/radial4"/>
    <dgm:cxn modelId="{FB52A0BC-6380-40CF-ADD5-5DEA296C5D65}" type="presParOf" srcId="{4A6E17E1-7DDD-4625-89B5-BAB8F4ECEE6C}" destId="{7DAD33D7-D398-4B0F-BB35-601B5D9A575A}" srcOrd="1" destOrd="0" presId="urn:microsoft.com/office/officeart/2005/8/layout/radial4"/>
    <dgm:cxn modelId="{B436C726-66DE-4F9F-995F-E37D1384ECA7}" type="presParOf" srcId="{4A6E17E1-7DDD-4625-89B5-BAB8F4ECEE6C}" destId="{A30128EA-598D-478B-AF86-151E4158AEC8}" srcOrd="2" destOrd="0" presId="urn:microsoft.com/office/officeart/2005/8/layout/radial4"/>
    <dgm:cxn modelId="{BF16A7EE-847F-44A0-A158-6C7DB69E0009}" type="presParOf" srcId="{4A6E17E1-7DDD-4625-89B5-BAB8F4ECEE6C}" destId="{1D11368E-09F8-4027-A224-F7BE78BAA7C4}" srcOrd="3" destOrd="0" presId="urn:microsoft.com/office/officeart/2005/8/layout/radial4"/>
    <dgm:cxn modelId="{D38A0126-6384-42BB-A0B1-C9102B4EDA73}" type="presParOf" srcId="{4A6E17E1-7DDD-4625-89B5-BAB8F4ECEE6C}" destId="{CD591DC9-86F2-4E77-B9F1-791336BA88BD}" srcOrd="4" destOrd="0" presId="urn:microsoft.com/office/officeart/2005/8/layout/radial4"/>
    <dgm:cxn modelId="{6D8B1DFE-5573-4124-9F92-0966682A7CFD}" type="presParOf" srcId="{4A6E17E1-7DDD-4625-89B5-BAB8F4ECEE6C}" destId="{166DE1AC-1A20-4181-8FB4-C9637B87A424}" srcOrd="5" destOrd="0" presId="urn:microsoft.com/office/officeart/2005/8/layout/radial4"/>
    <dgm:cxn modelId="{909D9F5E-84E7-4D9C-8162-C375252E673D}" type="presParOf" srcId="{4A6E17E1-7DDD-4625-89B5-BAB8F4ECEE6C}" destId="{249DFAC8-0931-433A-BDC3-994E0803F196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892174C-7EE8-4A12-80CA-C3A9CF233DE6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8AEB0DE-62C9-4A58-A9AB-B4E284CA731C}">
      <dgm:prSet phldrT="[Text]"/>
      <dgm:spPr/>
      <dgm:t>
        <a:bodyPr/>
        <a:lstStyle/>
        <a:p>
          <a:r>
            <a:rPr lang="en-US" dirty="0"/>
            <a:t>Critical</a:t>
          </a:r>
        </a:p>
      </dgm:t>
    </dgm:pt>
    <dgm:pt modelId="{BFCD101D-ECD7-44AE-863E-950E4A945004}" type="parTrans" cxnId="{A15F817E-4556-41B0-BE4C-F7F2A6501A8B}">
      <dgm:prSet/>
      <dgm:spPr/>
      <dgm:t>
        <a:bodyPr/>
        <a:lstStyle/>
        <a:p>
          <a:endParaRPr lang="en-US"/>
        </a:p>
      </dgm:t>
    </dgm:pt>
    <dgm:pt modelId="{F04A5DD7-DB92-4B33-A0AF-6ED9BD686A33}" type="sibTrans" cxnId="{A15F817E-4556-41B0-BE4C-F7F2A6501A8B}">
      <dgm:prSet/>
      <dgm:spPr/>
      <dgm:t>
        <a:bodyPr/>
        <a:lstStyle/>
        <a:p>
          <a:endParaRPr lang="en-US"/>
        </a:p>
      </dgm:t>
    </dgm:pt>
    <dgm:pt modelId="{B1CC51FF-28B1-4BFE-B474-6BC8A7EA6B55}">
      <dgm:prSet phldrT="[Text]"/>
      <dgm:spPr/>
      <dgm:t>
        <a:bodyPr/>
        <a:lstStyle/>
        <a:p>
          <a:r>
            <a:rPr lang="en-US" dirty="0"/>
            <a:t>Location (address/meter/account)</a:t>
          </a:r>
        </a:p>
      </dgm:t>
    </dgm:pt>
    <dgm:pt modelId="{23F7CDF4-BFB4-461B-A4DE-3FC695017B25}" type="parTrans" cxnId="{2ECBAF1D-02CC-415E-9AB0-F6E494056231}">
      <dgm:prSet/>
      <dgm:spPr/>
      <dgm:t>
        <a:bodyPr/>
        <a:lstStyle/>
        <a:p>
          <a:endParaRPr lang="en-US"/>
        </a:p>
      </dgm:t>
    </dgm:pt>
    <dgm:pt modelId="{FD130D94-361A-41A6-B5A0-A682A9D7E4BF}" type="sibTrans" cxnId="{2ECBAF1D-02CC-415E-9AB0-F6E494056231}">
      <dgm:prSet/>
      <dgm:spPr/>
      <dgm:t>
        <a:bodyPr/>
        <a:lstStyle/>
        <a:p>
          <a:endParaRPr lang="en-US"/>
        </a:p>
      </dgm:t>
    </dgm:pt>
    <dgm:pt modelId="{C1056C70-2BE6-4B8B-B188-9D3836CFB80A}">
      <dgm:prSet phldrT="[Text]"/>
      <dgm:spPr/>
      <dgm:t>
        <a:bodyPr/>
        <a:lstStyle/>
        <a:p>
          <a:r>
            <a:rPr lang="en-US" dirty="0"/>
            <a:t>Capacity (AC/DC)</a:t>
          </a:r>
        </a:p>
      </dgm:t>
    </dgm:pt>
    <dgm:pt modelId="{91F5DB2F-F24A-4192-A789-951A12D07DAF}" type="parTrans" cxnId="{348CC412-5210-4EFD-81BF-F8EAC35ED727}">
      <dgm:prSet/>
      <dgm:spPr/>
      <dgm:t>
        <a:bodyPr/>
        <a:lstStyle/>
        <a:p>
          <a:endParaRPr lang="en-US"/>
        </a:p>
      </dgm:t>
    </dgm:pt>
    <dgm:pt modelId="{A8FEB288-E050-4F92-974F-BF8307A49C81}" type="sibTrans" cxnId="{348CC412-5210-4EFD-81BF-F8EAC35ED727}">
      <dgm:prSet/>
      <dgm:spPr/>
      <dgm:t>
        <a:bodyPr/>
        <a:lstStyle/>
        <a:p>
          <a:endParaRPr lang="en-US"/>
        </a:p>
      </dgm:t>
    </dgm:pt>
    <dgm:pt modelId="{C661387E-CD7D-4ACF-84AE-97D7ED3DCCB7}">
      <dgm:prSet phldrT="[Text]"/>
      <dgm:spPr/>
      <dgm:t>
        <a:bodyPr/>
        <a:lstStyle/>
        <a:p>
          <a:r>
            <a:rPr lang="en-US" dirty="0"/>
            <a:t>Need</a:t>
          </a:r>
        </a:p>
      </dgm:t>
    </dgm:pt>
    <dgm:pt modelId="{48E9A49B-9CDD-4D61-AA8B-A7071E2140F7}" type="parTrans" cxnId="{8E1A494A-4D83-4693-971D-BDCA776665CB}">
      <dgm:prSet/>
      <dgm:spPr/>
      <dgm:t>
        <a:bodyPr/>
        <a:lstStyle/>
        <a:p>
          <a:endParaRPr lang="en-US"/>
        </a:p>
      </dgm:t>
    </dgm:pt>
    <dgm:pt modelId="{3BDA412B-B456-48CB-96EB-C16E4F3D83D6}" type="sibTrans" cxnId="{8E1A494A-4D83-4693-971D-BDCA776665CB}">
      <dgm:prSet/>
      <dgm:spPr/>
      <dgm:t>
        <a:bodyPr/>
        <a:lstStyle/>
        <a:p>
          <a:endParaRPr lang="en-US"/>
        </a:p>
      </dgm:t>
    </dgm:pt>
    <dgm:pt modelId="{C2179230-8253-44AD-A16A-73B975C4A870}">
      <dgm:prSet phldrT="[Text]"/>
      <dgm:spPr/>
      <dgm:t>
        <a:bodyPr/>
        <a:lstStyle/>
        <a:p>
          <a:r>
            <a:rPr lang="en-US" dirty="0"/>
            <a:t>Capabilities (IEEE 1547 compliance, communication protocols)</a:t>
          </a:r>
        </a:p>
      </dgm:t>
    </dgm:pt>
    <dgm:pt modelId="{88B45FBD-D185-4A0F-A0FC-3F69A5C7B045}" type="parTrans" cxnId="{B65135C2-CD68-479C-9DB7-75257BDE8927}">
      <dgm:prSet/>
      <dgm:spPr/>
      <dgm:t>
        <a:bodyPr/>
        <a:lstStyle/>
        <a:p>
          <a:endParaRPr lang="en-US"/>
        </a:p>
      </dgm:t>
    </dgm:pt>
    <dgm:pt modelId="{9C55796F-CEA4-476F-92DE-4D1E99F851E0}" type="sibTrans" cxnId="{B65135C2-CD68-479C-9DB7-75257BDE8927}">
      <dgm:prSet/>
      <dgm:spPr/>
      <dgm:t>
        <a:bodyPr/>
        <a:lstStyle/>
        <a:p>
          <a:endParaRPr lang="en-US"/>
        </a:p>
      </dgm:t>
    </dgm:pt>
    <dgm:pt modelId="{086AD161-78D4-4658-A9AB-5A34189A0ADE}">
      <dgm:prSet phldrT="[Text]"/>
      <dgm:spPr/>
      <dgm:t>
        <a:bodyPr/>
        <a:lstStyle/>
        <a:p>
          <a:r>
            <a:rPr lang="en-US" dirty="0"/>
            <a:t>Manufacturer</a:t>
          </a:r>
        </a:p>
      </dgm:t>
    </dgm:pt>
    <dgm:pt modelId="{4605C138-2097-4920-BD61-E448152AEF2A}" type="parTrans" cxnId="{14FEFE1B-3E94-443D-9342-45E8C6555F09}">
      <dgm:prSet/>
      <dgm:spPr/>
      <dgm:t>
        <a:bodyPr/>
        <a:lstStyle/>
        <a:p>
          <a:endParaRPr lang="en-US"/>
        </a:p>
      </dgm:t>
    </dgm:pt>
    <dgm:pt modelId="{A8A1EAAB-A89F-4230-A5DB-329E70B0E8FE}" type="sibTrans" cxnId="{14FEFE1B-3E94-443D-9342-45E8C6555F09}">
      <dgm:prSet/>
      <dgm:spPr/>
      <dgm:t>
        <a:bodyPr/>
        <a:lstStyle/>
        <a:p>
          <a:endParaRPr lang="en-US"/>
        </a:p>
      </dgm:t>
    </dgm:pt>
    <dgm:pt modelId="{5B1BF1A3-D954-49B4-AA3E-5FB0A66335ED}">
      <dgm:prSet phldrT="[Text]"/>
      <dgm:spPr/>
      <dgm:t>
        <a:bodyPr/>
        <a:lstStyle/>
        <a:p>
          <a:r>
            <a:rPr lang="en-US" dirty="0"/>
            <a:t>Want</a:t>
          </a:r>
        </a:p>
      </dgm:t>
    </dgm:pt>
    <dgm:pt modelId="{B805E0C9-59FF-45A2-B306-B11484329E90}" type="parTrans" cxnId="{10043EE2-9EB3-40DA-AAD9-085D6EA0C213}">
      <dgm:prSet/>
      <dgm:spPr/>
      <dgm:t>
        <a:bodyPr/>
        <a:lstStyle/>
        <a:p>
          <a:endParaRPr lang="en-US"/>
        </a:p>
      </dgm:t>
    </dgm:pt>
    <dgm:pt modelId="{651438E0-CC52-4756-BE28-AEFBB4BDBF31}" type="sibTrans" cxnId="{10043EE2-9EB3-40DA-AAD9-085D6EA0C213}">
      <dgm:prSet/>
      <dgm:spPr/>
      <dgm:t>
        <a:bodyPr/>
        <a:lstStyle/>
        <a:p>
          <a:endParaRPr lang="en-US"/>
        </a:p>
      </dgm:t>
    </dgm:pt>
    <dgm:pt modelId="{804A6F64-BFB1-445D-BD22-C62643852A83}">
      <dgm:prSet phldrT="[Text]"/>
      <dgm:spPr/>
      <dgm:t>
        <a:bodyPr/>
        <a:lstStyle/>
        <a:p>
          <a:r>
            <a:rPr lang="en-US" dirty="0"/>
            <a:t>Specific settings (fault current, ramp rate, power factor)</a:t>
          </a:r>
        </a:p>
      </dgm:t>
    </dgm:pt>
    <dgm:pt modelId="{01A43D4A-8BC5-42BA-8F2C-EB12350739A7}" type="parTrans" cxnId="{E764B088-A537-4525-92EB-8D03BB45A34B}">
      <dgm:prSet/>
      <dgm:spPr/>
      <dgm:t>
        <a:bodyPr/>
        <a:lstStyle/>
        <a:p>
          <a:endParaRPr lang="en-US"/>
        </a:p>
      </dgm:t>
    </dgm:pt>
    <dgm:pt modelId="{3DDF7E9D-E880-463F-B1AD-AE0C09EDB43F}" type="sibTrans" cxnId="{E764B088-A537-4525-92EB-8D03BB45A34B}">
      <dgm:prSet/>
      <dgm:spPr/>
      <dgm:t>
        <a:bodyPr/>
        <a:lstStyle/>
        <a:p>
          <a:endParaRPr lang="en-US"/>
        </a:p>
      </dgm:t>
    </dgm:pt>
    <dgm:pt modelId="{5845DA47-5C47-495F-A7E8-CC6489F9DDDF}">
      <dgm:prSet phldrT="[Text]"/>
      <dgm:spPr/>
      <dgm:t>
        <a:bodyPr/>
        <a:lstStyle/>
        <a:p>
          <a:r>
            <a:rPr lang="en-US" dirty="0"/>
            <a:t>Meter location </a:t>
          </a:r>
        </a:p>
      </dgm:t>
    </dgm:pt>
    <dgm:pt modelId="{2A4A0490-0529-49D9-A2C3-3B978ABB37B3}" type="parTrans" cxnId="{114A6556-22B8-4EE5-B62D-B41C7C5D1C7A}">
      <dgm:prSet/>
      <dgm:spPr/>
      <dgm:t>
        <a:bodyPr/>
        <a:lstStyle/>
        <a:p>
          <a:endParaRPr lang="en-US"/>
        </a:p>
      </dgm:t>
    </dgm:pt>
    <dgm:pt modelId="{E0BE5810-9BC3-4AD5-BC67-8239422A1FBF}" type="sibTrans" cxnId="{114A6556-22B8-4EE5-B62D-B41C7C5D1C7A}">
      <dgm:prSet/>
      <dgm:spPr/>
      <dgm:t>
        <a:bodyPr/>
        <a:lstStyle/>
        <a:p>
          <a:endParaRPr lang="en-US"/>
        </a:p>
      </dgm:t>
    </dgm:pt>
    <dgm:pt modelId="{E23B78C5-ABB0-4CB1-9C1E-FB591EE6B631}">
      <dgm:prSet phldrT="[Text]"/>
      <dgm:spPr/>
      <dgm:t>
        <a:bodyPr/>
        <a:lstStyle/>
        <a:p>
          <a:r>
            <a:rPr lang="en-US" dirty="0"/>
            <a:t>Type (solar/wind/battery)</a:t>
          </a:r>
        </a:p>
      </dgm:t>
    </dgm:pt>
    <dgm:pt modelId="{1C6DB4DD-D45F-483A-A9CC-5C4C24EFC19E}" type="parTrans" cxnId="{BDA870FE-D44F-4053-92AB-FDF6BB45DABF}">
      <dgm:prSet/>
      <dgm:spPr/>
      <dgm:t>
        <a:bodyPr/>
        <a:lstStyle/>
        <a:p>
          <a:endParaRPr lang="en-US"/>
        </a:p>
      </dgm:t>
    </dgm:pt>
    <dgm:pt modelId="{A091D124-019F-4EEF-9025-7F0358054927}" type="sibTrans" cxnId="{BDA870FE-D44F-4053-92AB-FDF6BB45DABF}">
      <dgm:prSet/>
      <dgm:spPr/>
      <dgm:t>
        <a:bodyPr/>
        <a:lstStyle/>
        <a:p>
          <a:endParaRPr lang="en-US"/>
        </a:p>
      </dgm:t>
    </dgm:pt>
    <dgm:pt modelId="{5AD13D06-0102-464E-89E4-70D76AAA77F8}">
      <dgm:prSet phldrT="[Text]"/>
      <dgm:spPr/>
      <dgm:t>
        <a:bodyPr/>
        <a:lstStyle/>
        <a:p>
          <a:r>
            <a:rPr lang="en-US" dirty="0"/>
            <a:t>Contact</a:t>
          </a:r>
        </a:p>
      </dgm:t>
    </dgm:pt>
    <dgm:pt modelId="{CA077EBF-CCD7-449D-8E17-DA34B8DA3059}" type="parTrans" cxnId="{117C58DD-5E4F-470F-A2A9-9A5668B92719}">
      <dgm:prSet/>
      <dgm:spPr/>
      <dgm:t>
        <a:bodyPr/>
        <a:lstStyle/>
        <a:p>
          <a:endParaRPr lang="en-US"/>
        </a:p>
      </dgm:t>
    </dgm:pt>
    <dgm:pt modelId="{4CAF8DB9-1ACB-4A17-BB60-A7A96BC3B627}" type="sibTrans" cxnId="{117C58DD-5E4F-470F-A2A9-9A5668B92719}">
      <dgm:prSet/>
      <dgm:spPr/>
      <dgm:t>
        <a:bodyPr/>
        <a:lstStyle/>
        <a:p>
          <a:endParaRPr lang="en-US"/>
        </a:p>
      </dgm:t>
    </dgm:pt>
    <dgm:pt modelId="{5C3AEE41-7E4D-4C95-BB1C-E47932B795AE}">
      <dgm:prSet phldrT="[Text]"/>
      <dgm:spPr/>
      <dgm:t>
        <a:bodyPr/>
        <a:lstStyle/>
        <a:p>
          <a:r>
            <a:rPr lang="en-US" dirty="0"/>
            <a:t>Model</a:t>
          </a:r>
        </a:p>
      </dgm:t>
    </dgm:pt>
    <dgm:pt modelId="{958D2BEC-817F-4149-9779-5E054C4EE6AF}" type="parTrans" cxnId="{59CB30FC-EFFD-48A2-BF8F-AA032B253F59}">
      <dgm:prSet/>
      <dgm:spPr/>
      <dgm:t>
        <a:bodyPr/>
        <a:lstStyle/>
        <a:p>
          <a:endParaRPr lang="en-US"/>
        </a:p>
      </dgm:t>
    </dgm:pt>
    <dgm:pt modelId="{C8317ED8-A3FC-4561-B64D-4C173C3DA79A}" type="sibTrans" cxnId="{59CB30FC-EFFD-48A2-BF8F-AA032B253F59}">
      <dgm:prSet/>
      <dgm:spPr/>
      <dgm:t>
        <a:bodyPr/>
        <a:lstStyle/>
        <a:p>
          <a:endParaRPr lang="en-US"/>
        </a:p>
      </dgm:t>
    </dgm:pt>
    <dgm:pt modelId="{028B61E6-A8A7-4DE0-9133-2AF09C18F490}" type="pres">
      <dgm:prSet presAssocID="{0892174C-7EE8-4A12-80CA-C3A9CF233DE6}" presName="linearFlow" presStyleCnt="0">
        <dgm:presLayoutVars>
          <dgm:dir/>
          <dgm:animLvl val="lvl"/>
          <dgm:resizeHandles val="exact"/>
        </dgm:presLayoutVars>
      </dgm:prSet>
      <dgm:spPr/>
    </dgm:pt>
    <dgm:pt modelId="{8ABFFEF2-7AE2-4404-AF49-124BB45EDDE7}" type="pres">
      <dgm:prSet presAssocID="{58AEB0DE-62C9-4A58-A9AB-B4E284CA731C}" presName="composite" presStyleCnt="0"/>
      <dgm:spPr/>
    </dgm:pt>
    <dgm:pt modelId="{2333C939-5F2E-44FA-B842-E81CB04E5963}" type="pres">
      <dgm:prSet presAssocID="{58AEB0DE-62C9-4A58-A9AB-B4E284CA731C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D404488C-81E4-441A-95F9-0869464E2B00}" type="pres">
      <dgm:prSet presAssocID="{58AEB0DE-62C9-4A58-A9AB-B4E284CA731C}" presName="descendantText" presStyleLbl="alignAcc1" presStyleIdx="0" presStyleCnt="3">
        <dgm:presLayoutVars>
          <dgm:bulletEnabled val="1"/>
        </dgm:presLayoutVars>
      </dgm:prSet>
      <dgm:spPr/>
    </dgm:pt>
    <dgm:pt modelId="{A3ED86DF-943F-40BC-8681-779231AE8181}" type="pres">
      <dgm:prSet presAssocID="{F04A5DD7-DB92-4B33-A0AF-6ED9BD686A33}" presName="sp" presStyleCnt="0"/>
      <dgm:spPr/>
    </dgm:pt>
    <dgm:pt modelId="{75CB8FBC-7B6C-4447-960A-CBF8D62F44B6}" type="pres">
      <dgm:prSet presAssocID="{C661387E-CD7D-4ACF-84AE-97D7ED3DCCB7}" presName="composite" presStyleCnt="0"/>
      <dgm:spPr/>
    </dgm:pt>
    <dgm:pt modelId="{0B7809A9-028A-4C3C-9F4A-3535139D5860}" type="pres">
      <dgm:prSet presAssocID="{C661387E-CD7D-4ACF-84AE-97D7ED3DCCB7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57191374-9B27-48D1-BF6C-29F48821797C}" type="pres">
      <dgm:prSet presAssocID="{C661387E-CD7D-4ACF-84AE-97D7ED3DCCB7}" presName="descendantText" presStyleLbl="alignAcc1" presStyleIdx="1" presStyleCnt="3">
        <dgm:presLayoutVars>
          <dgm:bulletEnabled val="1"/>
        </dgm:presLayoutVars>
      </dgm:prSet>
      <dgm:spPr/>
    </dgm:pt>
    <dgm:pt modelId="{163E3945-27A9-4EE7-B6CF-DA47B68C7F2A}" type="pres">
      <dgm:prSet presAssocID="{3BDA412B-B456-48CB-96EB-C16E4F3D83D6}" presName="sp" presStyleCnt="0"/>
      <dgm:spPr/>
    </dgm:pt>
    <dgm:pt modelId="{49422AE7-4FC5-4312-9020-11444888D276}" type="pres">
      <dgm:prSet presAssocID="{5B1BF1A3-D954-49B4-AA3E-5FB0A66335ED}" presName="composite" presStyleCnt="0"/>
      <dgm:spPr/>
    </dgm:pt>
    <dgm:pt modelId="{2598C6E9-947C-4BB9-BE38-D1B9C3202FF3}" type="pres">
      <dgm:prSet presAssocID="{5B1BF1A3-D954-49B4-AA3E-5FB0A66335ED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F7D41FDA-73D5-4E72-AE0B-FA6CD814A198}" type="pres">
      <dgm:prSet presAssocID="{5B1BF1A3-D954-49B4-AA3E-5FB0A66335ED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59F7EE03-6E90-4EC2-9B7B-03D6E1F0DD07}" type="presOf" srcId="{0892174C-7EE8-4A12-80CA-C3A9CF233DE6}" destId="{028B61E6-A8A7-4DE0-9133-2AF09C18F490}" srcOrd="0" destOrd="0" presId="urn:microsoft.com/office/officeart/2005/8/layout/chevron2"/>
    <dgm:cxn modelId="{1A94C407-16B8-472E-A81C-DB735559100C}" type="presOf" srcId="{5B1BF1A3-D954-49B4-AA3E-5FB0A66335ED}" destId="{2598C6E9-947C-4BB9-BE38-D1B9C3202FF3}" srcOrd="0" destOrd="0" presId="urn:microsoft.com/office/officeart/2005/8/layout/chevron2"/>
    <dgm:cxn modelId="{4CC83D0D-DC42-4931-B4ED-312C1EA305BA}" type="presOf" srcId="{086AD161-78D4-4658-A9AB-5A34189A0ADE}" destId="{57191374-9B27-48D1-BF6C-29F48821797C}" srcOrd="0" destOrd="2" presId="urn:microsoft.com/office/officeart/2005/8/layout/chevron2"/>
    <dgm:cxn modelId="{348CC412-5210-4EFD-81BF-F8EAC35ED727}" srcId="{58AEB0DE-62C9-4A58-A9AB-B4E284CA731C}" destId="{C1056C70-2BE6-4B8B-B188-9D3836CFB80A}" srcOrd="2" destOrd="0" parTransId="{91F5DB2F-F24A-4192-A789-951A12D07DAF}" sibTransId="{A8FEB288-E050-4F92-974F-BF8307A49C81}"/>
    <dgm:cxn modelId="{993D7416-A2F3-4437-8BE4-7F4C25EDDA76}" type="presOf" srcId="{58AEB0DE-62C9-4A58-A9AB-B4E284CA731C}" destId="{2333C939-5F2E-44FA-B842-E81CB04E5963}" srcOrd="0" destOrd="0" presId="urn:microsoft.com/office/officeart/2005/8/layout/chevron2"/>
    <dgm:cxn modelId="{14FEFE1B-3E94-443D-9342-45E8C6555F09}" srcId="{C661387E-CD7D-4ACF-84AE-97D7ED3DCCB7}" destId="{086AD161-78D4-4658-A9AB-5A34189A0ADE}" srcOrd="2" destOrd="0" parTransId="{4605C138-2097-4920-BD61-E448152AEF2A}" sibTransId="{A8A1EAAB-A89F-4230-A5DB-329E70B0E8FE}"/>
    <dgm:cxn modelId="{2ECBAF1D-02CC-415E-9AB0-F6E494056231}" srcId="{58AEB0DE-62C9-4A58-A9AB-B4E284CA731C}" destId="{B1CC51FF-28B1-4BFE-B474-6BC8A7EA6B55}" srcOrd="0" destOrd="0" parTransId="{23F7CDF4-BFB4-461B-A4DE-3FC695017B25}" sibTransId="{FD130D94-361A-41A6-B5A0-A682A9D7E4BF}"/>
    <dgm:cxn modelId="{F7F5D737-6B7E-4A47-A860-6AA369F600A8}" type="presOf" srcId="{B1CC51FF-28B1-4BFE-B474-6BC8A7EA6B55}" destId="{D404488C-81E4-441A-95F9-0869464E2B00}" srcOrd="0" destOrd="0" presId="urn:microsoft.com/office/officeart/2005/8/layout/chevron2"/>
    <dgm:cxn modelId="{DE467F3A-DB6B-4927-8BD5-B5593FA12018}" type="presOf" srcId="{804A6F64-BFB1-445D-BD22-C62643852A83}" destId="{F7D41FDA-73D5-4E72-AE0B-FA6CD814A198}" srcOrd="0" destOrd="1" presId="urn:microsoft.com/office/officeart/2005/8/layout/chevron2"/>
    <dgm:cxn modelId="{36BC4444-30A9-4A67-BF84-8C73D2CC801D}" type="presOf" srcId="{C1056C70-2BE6-4B8B-B188-9D3836CFB80A}" destId="{D404488C-81E4-441A-95F9-0869464E2B00}" srcOrd="0" destOrd="2" presId="urn:microsoft.com/office/officeart/2005/8/layout/chevron2"/>
    <dgm:cxn modelId="{8E1A494A-4D83-4693-971D-BDCA776665CB}" srcId="{0892174C-7EE8-4A12-80CA-C3A9CF233DE6}" destId="{C661387E-CD7D-4ACF-84AE-97D7ED3DCCB7}" srcOrd="1" destOrd="0" parTransId="{48E9A49B-9CDD-4D61-AA8B-A7071E2140F7}" sibTransId="{3BDA412B-B456-48CB-96EB-C16E4F3D83D6}"/>
    <dgm:cxn modelId="{114A6556-22B8-4EE5-B62D-B41C7C5D1C7A}" srcId="{5B1BF1A3-D954-49B4-AA3E-5FB0A66335ED}" destId="{5845DA47-5C47-495F-A7E8-CC6489F9DDDF}" srcOrd="2" destOrd="0" parTransId="{2A4A0490-0529-49D9-A2C3-3B978ABB37B3}" sibTransId="{E0BE5810-9BC3-4AD5-BC67-8239422A1FBF}"/>
    <dgm:cxn modelId="{A15F817E-4556-41B0-BE4C-F7F2A6501A8B}" srcId="{0892174C-7EE8-4A12-80CA-C3A9CF233DE6}" destId="{58AEB0DE-62C9-4A58-A9AB-B4E284CA731C}" srcOrd="0" destOrd="0" parTransId="{BFCD101D-ECD7-44AE-863E-950E4A945004}" sibTransId="{F04A5DD7-DB92-4B33-A0AF-6ED9BD686A33}"/>
    <dgm:cxn modelId="{5235D281-1BB8-464D-ABDC-8178F733FC6D}" type="presOf" srcId="{5845DA47-5C47-495F-A7E8-CC6489F9DDDF}" destId="{F7D41FDA-73D5-4E72-AE0B-FA6CD814A198}" srcOrd="0" destOrd="2" presId="urn:microsoft.com/office/officeart/2005/8/layout/chevron2"/>
    <dgm:cxn modelId="{995A6284-40C2-4B04-A631-AF7CB89016DA}" type="presOf" srcId="{5C3AEE41-7E4D-4C95-BB1C-E47932B795AE}" destId="{F7D41FDA-73D5-4E72-AE0B-FA6CD814A198}" srcOrd="0" destOrd="0" presId="urn:microsoft.com/office/officeart/2005/8/layout/chevron2"/>
    <dgm:cxn modelId="{E764B088-A537-4525-92EB-8D03BB45A34B}" srcId="{5B1BF1A3-D954-49B4-AA3E-5FB0A66335ED}" destId="{804A6F64-BFB1-445D-BD22-C62643852A83}" srcOrd="1" destOrd="0" parTransId="{01A43D4A-8BC5-42BA-8F2C-EB12350739A7}" sibTransId="{3DDF7E9D-E880-463F-B1AD-AE0C09EDB43F}"/>
    <dgm:cxn modelId="{3238B19B-7B71-4038-AB95-77E4594AB4BA}" type="presOf" srcId="{C661387E-CD7D-4ACF-84AE-97D7ED3DCCB7}" destId="{0B7809A9-028A-4C3C-9F4A-3535139D5860}" srcOrd="0" destOrd="0" presId="urn:microsoft.com/office/officeart/2005/8/layout/chevron2"/>
    <dgm:cxn modelId="{B65135C2-CD68-479C-9DB7-75257BDE8927}" srcId="{C661387E-CD7D-4ACF-84AE-97D7ED3DCCB7}" destId="{C2179230-8253-44AD-A16A-73B975C4A870}" srcOrd="1" destOrd="0" parTransId="{88B45FBD-D185-4A0F-A0FC-3F69A5C7B045}" sibTransId="{9C55796F-CEA4-476F-92DE-4D1E99F851E0}"/>
    <dgm:cxn modelId="{35C082C8-5237-4A62-8E37-2E1E3EB5EDD9}" type="presOf" srcId="{E23B78C5-ABB0-4CB1-9C1E-FB591EE6B631}" destId="{D404488C-81E4-441A-95F9-0869464E2B00}" srcOrd="0" destOrd="1" presId="urn:microsoft.com/office/officeart/2005/8/layout/chevron2"/>
    <dgm:cxn modelId="{0D7BC3D1-917C-4301-B02C-5F26D6341B5C}" type="presOf" srcId="{5AD13D06-0102-464E-89E4-70D76AAA77F8}" destId="{57191374-9B27-48D1-BF6C-29F48821797C}" srcOrd="0" destOrd="0" presId="urn:microsoft.com/office/officeart/2005/8/layout/chevron2"/>
    <dgm:cxn modelId="{117C58DD-5E4F-470F-A2A9-9A5668B92719}" srcId="{C661387E-CD7D-4ACF-84AE-97D7ED3DCCB7}" destId="{5AD13D06-0102-464E-89E4-70D76AAA77F8}" srcOrd="0" destOrd="0" parTransId="{CA077EBF-CCD7-449D-8E17-DA34B8DA3059}" sibTransId="{4CAF8DB9-1ACB-4A17-BB60-A7A96BC3B627}"/>
    <dgm:cxn modelId="{10043EE2-9EB3-40DA-AAD9-085D6EA0C213}" srcId="{0892174C-7EE8-4A12-80CA-C3A9CF233DE6}" destId="{5B1BF1A3-D954-49B4-AA3E-5FB0A66335ED}" srcOrd="2" destOrd="0" parTransId="{B805E0C9-59FF-45A2-B306-B11484329E90}" sibTransId="{651438E0-CC52-4756-BE28-AEFBB4BDBF31}"/>
    <dgm:cxn modelId="{59CB30FC-EFFD-48A2-BF8F-AA032B253F59}" srcId="{5B1BF1A3-D954-49B4-AA3E-5FB0A66335ED}" destId="{5C3AEE41-7E4D-4C95-BB1C-E47932B795AE}" srcOrd="0" destOrd="0" parTransId="{958D2BEC-817F-4149-9779-5E054C4EE6AF}" sibTransId="{C8317ED8-A3FC-4561-B64D-4C173C3DA79A}"/>
    <dgm:cxn modelId="{92962CFD-F27D-4884-B819-1F7F7038FC5E}" type="presOf" srcId="{C2179230-8253-44AD-A16A-73B975C4A870}" destId="{57191374-9B27-48D1-BF6C-29F48821797C}" srcOrd="0" destOrd="1" presId="urn:microsoft.com/office/officeart/2005/8/layout/chevron2"/>
    <dgm:cxn modelId="{BDA870FE-D44F-4053-92AB-FDF6BB45DABF}" srcId="{58AEB0DE-62C9-4A58-A9AB-B4E284CA731C}" destId="{E23B78C5-ABB0-4CB1-9C1E-FB591EE6B631}" srcOrd="1" destOrd="0" parTransId="{1C6DB4DD-D45F-483A-A9CC-5C4C24EFC19E}" sibTransId="{A091D124-019F-4EEF-9025-7F0358054927}"/>
    <dgm:cxn modelId="{3E294186-8070-4596-8F8E-D3501F652158}" type="presParOf" srcId="{028B61E6-A8A7-4DE0-9133-2AF09C18F490}" destId="{8ABFFEF2-7AE2-4404-AF49-124BB45EDDE7}" srcOrd="0" destOrd="0" presId="urn:microsoft.com/office/officeart/2005/8/layout/chevron2"/>
    <dgm:cxn modelId="{02BA8998-6A3A-4283-B846-4AA17C98E527}" type="presParOf" srcId="{8ABFFEF2-7AE2-4404-AF49-124BB45EDDE7}" destId="{2333C939-5F2E-44FA-B842-E81CB04E5963}" srcOrd="0" destOrd="0" presId="urn:microsoft.com/office/officeart/2005/8/layout/chevron2"/>
    <dgm:cxn modelId="{1239010A-43F4-4A9F-ACB6-E76DF5203F8C}" type="presParOf" srcId="{8ABFFEF2-7AE2-4404-AF49-124BB45EDDE7}" destId="{D404488C-81E4-441A-95F9-0869464E2B00}" srcOrd="1" destOrd="0" presId="urn:microsoft.com/office/officeart/2005/8/layout/chevron2"/>
    <dgm:cxn modelId="{CA9F46B3-8662-433A-A603-7632E1238BB7}" type="presParOf" srcId="{028B61E6-A8A7-4DE0-9133-2AF09C18F490}" destId="{A3ED86DF-943F-40BC-8681-779231AE8181}" srcOrd="1" destOrd="0" presId="urn:microsoft.com/office/officeart/2005/8/layout/chevron2"/>
    <dgm:cxn modelId="{30C74C4C-6E37-4162-BF85-FB5004379432}" type="presParOf" srcId="{028B61E6-A8A7-4DE0-9133-2AF09C18F490}" destId="{75CB8FBC-7B6C-4447-960A-CBF8D62F44B6}" srcOrd="2" destOrd="0" presId="urn:microsoft.com/office/officeart/2005/8/layout/chevron2"/>
    <dgm:cxn modelId="{61EEBB09-D443-49B7-94AD-C7782943F806}" type="presParOf" srcId="{75CB8FBC-7B6C-4447-960A-CBF8D62F44B6}" destId="{0B7809A9-028A-4C3C-9F4A-3535139D5860}" srcOrd="0" destOrd="0" presId="urn:microsoft.com/office/officeart/2005/8/layout/chevron2"/>
    <dgm:cxn modelId="{4ACC56D9-53C2-4EA4-A672-43BDAB54DB23}" type="presParOf" srcId="{75CB8FBC-7B6C-4447-960A-CBF8D62F44B6}" destId="{57191374-9B27-48D1-BF6C-29F48821797C}" srcOrd="1" destOrd="0" presId="urn:microsoft.com/office/officeart/2005/8/layout/chevron2"/>
    <dgm:cxn modelId="{338ECE6A-8625-44DE-91CE-1205897C160E}" type="presParOf" srcId="{028B61E6-A8A7-4DE0-9133-2AF09C18F490}" destId="{163E3945-27A9-4EE7-B6CF-DA47B68C7F2A}" srcOrd="3" destOrd="0" presId="urn:microsoft.com/office/officeart/2005/8/layout/chevron2"/>
    <dgm:cxn modelId="{D987712D-9D4F-4679-A549-A50302AB738C}" type="presParOf" srcId="{028B61E6-A8A7-4DE0-9133-2AF09C18F490}" destId="{49422AE7-4FC5-4312-9020-11444888D276}" srcOrd="4" destOrd="0" presId="urn:microsoft.com/office/officeart/2005/8/layout/chevron2"/>
    <dgm:cxn modelId="{456DFAC7-EA91-4EDA-982E-FD0683152685}" type="presParOf" srcId="{49422AE7-4FC5-4312-9020-11444888D276}" destId="{2598C6E9-947C-4BB9-BE38-D1B9C3202FF3}" srcOrd="0" destOrd="0" presId="urn:microsoft.com/office/officeart/2005/8/layout/chevron2"/>
    <dgm:cxn modelId="{E3969D22-8D0E-4B1E-802A-381ACFC75CFD}" type="presParOf" srcId="{49422AE7-4FC5-4312-9020-11444888D276}" destId="{F7D41FDA-73D5-4E72-AE0B-FA6CD814A19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1E8535-7E22-439B-8B6A-7A6D4B3C44D2}">
      <dsp:nvSpPr>
        <dsp:cNvPr id="0" name=""/>
        <dsp:cNvSpPr/>
      </dsp:nvSpPr>
      <dsp:spPr>
        <a:xfrm>
          <a:off x="0" y="456"/>
          <a:ext cx="10687147" cy="106925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15F7AF-4E62-4E78-8877-DE50CEE6EBC2}">
      <dsp:nvSpPr>
        <dsp:cNvPr id="0" name=""/>
        <dsp:cNvSpPr/>
      </dsp:nvSpPr>
      <dsp:spPr>
        <a:xfrm>
          <a:off x="323449" y="241039"/>
          <a:ext cx="588090" cy="58809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27A687-26A4-49CA-88BF-2FA09F5E44AC}">
      <dsp:nvSpPr>
        <dsp:cNvPr id="0" name=""/>
        <dsp:cNvSpPr/>
      </dsp:nvSpPr>
      <dsp:spPr>
        <a:xfrm>
          <a:off x="1234990" y="456"/>
          <a:ext cx="9452156" cy="10692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163" tIns="113163" rIns="113163" bIns="113163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11/4/24 - IBR performance based on disturbance monitoring data requirements and post-event analytics.</a:t>
          </a:r>
        </a:p>
      </dsp:txBody>
      <dsp:txXfrm>
        <a:off x="1234990" y="456"/>
        <a:ext cx="9452156" cy="1069256"/>
      </dsp:txXfrm>
    </dsp:sp>
    <dsp:sp modelId="{94008F3E-6A97-4DBC-B530-362244FFC4E1}">
      <dsp:nvSpPr>
        <dsp:cNvPr id="0" name=""/>
        <dsp:cNvSpPr/>
      </dsp:nvSpPr>
      <dsp:spPr>
        <a:xfrm>
          <a:off x="0" y="1337026"/>
          <a:ext cx="10687147" cy="106925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1EBD79-74E0-4E53-87FA-3B59EF5B50F3}">
      <dsp:nvSpPr>
        <dsp:cNvPr id="0" name=""/>
        <dsp:cNvSpPr/>
      </dsp:nvSpPr>
      <dsp:spPr>
        <a:xfrm>
          <a:off x="323449" y="1577609"/>
          <a:ext cx="588090" cy="58809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E43EB2-9FDD-4526-8E07-F1C19B958CC8}">
      <dsp:nvSpPr>
        <dsp:cNvPr id="0" name=""/>
        <dsp:cNvSpPr/>
      </dsp:nvSpPr>
      <dsp:spPr>
        <a:xfrm>
          <a:off x="1234990" y="1337026"/>
          <a:ext cx="9452156" cy="10692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163" tIns="113163" rIns="113163" bIns="113163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11/4/25 - model and data sharing and validation based on performance.</a:t>
          </a:r>
        </a:p>
      </dsp:txBody>
      <dsp:txXfrm>
        <a:off x="1234990" y="1337026"/>
        <a:ext cx="9452156" cy="1069256"/>
      </dsp:txXfrm>
    </dsp:sp>
    <dsp:sp modelId="{D977DE30-139E-4395-A5A2-2EBE6B3CF7D0}">
      <dsp:nvSpPr>
        <dsp:cNvPr id="0" name=""/>
        <dsp:cNvSpPr/>
      </dsp:nvSpPr>
      <dsp:spPr>
        <a:xfrm>
          <a:off x="0" y="2673597"/>
          <a:ext cx="10687147" cy="106925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CCCB9A-6C84-41EB-9460-8E5280269234}">
      <dsp:nvSpPr>
        <dsp:cNvPr id="0" name=""/>
        <dsp:cNvSpPr/>
      </dsp:nvSpPr>
      <dsp:spPr>
        <a:xfrm>
          <a:off x="323449" y="2914179"/>
          <a:ext cx="588090" cy="58809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29570C-9F1E-4EC9-9FE7-D2FC7401992E}">
      <dsp:nvSpPr>
        <dsp:cNvPr id="0" name=""/>
        <dsp:cNvSpPr/>
      </dsp:nvSpPr>
      <dsp:spPr>
        <a:xfrm>
          <a:off x="1234990" y="2673597"/>
          <a:ext cx="9452156" cy="10692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163" tIns="113163" rIns="113163" bIns="113163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11/4/26 - operational and planning studies to leverage performance data.</a:t>
          </a:r>
        </a:p>
      </dsp:txBody>
      <dsp:txXfrm>
        <a:off x="1234990" y="2673597"/>
        <a:ext cx="9452156" cy="10692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E8F36F-E598-4909-A07F-47D9E15F3FE8}">
      <dsp:nvSpPr>
        <dsp:cNvPr id="0" name=""/>
        <dsp:cNvSpPr/>
      </dsp:nvSpPr>
      <dsp:spPr>
        <a:xfrm>
          <a:off x="0" y="464"/>
          <a:ext cx="11068723" cy="1085839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198E0F-7454-4F8B-9B8D-57B306E66545}">
      <dsp:nvSpPr>
        <dsp:cNvPr id="0" name=""/>
        <dsp:cNvSpPr/>
      </dsp:nvSpPr>
      <dsp:spPr>
        <a:xfrm>
          <a:off x="328466" y="244777"/>
          <a:ext cx="597211" cy="59721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AD56A4-2A90-4A29-BDF6-39596DB96663}">
      <dsp:nvSpPr>
        <dsp:cNvPr id="0" name=""/>
        <dsp:cNvSpPr/>
      </dsp:nvSpPr>
      <dsp:spPr>
        <a:xfrm>
          <a:off x="1254144" y="464"/>
          <a:ext cx="9814578" cy="10858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918" tIns="114918" rIns="114918" bIns="114918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 dirty="0"/>
            <a:t>2020-06 – Verification of Models and Data for Generators</a:t>
          </a:r>
          <a:r>
            <a:rPr lang="en-US" sz="1400" b="0" i="0" kern="1200" dirty="0"/>
            <a:t>​</a:t>
          </a:r>
          <a:br>
            <a:rPr lang="en-US" sz="1400" b="0" i="0" kern="1200" dirty="0"/>
          </a:br>
          <a:r>
            <a:rPr lang="en-US" sz="1400" b="0" i="0" kern="1200" dirty="0"/>
            <a:t>This group wil</a:t>
          </a:r>
          <a:r>
            <a:rPr lang="en-US" sz="1400" kern="1200" dirty="0"/>
            <a:t>l define </a:t>
          </a:r>
          <a:r>
            <a:rPr lang="en-US" sz="1400" b="0" i="0" kern="1200" dirty="0"/>
            <a:t>Model Validation and Model Verification as well as outlining the procedures to do so. </a:t>
          </a:r>
          <a:br>
            <a:rPr lang="en-US" sz="1400" b="0" i="0" kern="1200" dirty="0"/>
          </a:br>
          <a:r>
            <a:rPr lang="en-US" sz="1400" b="0" i="0" kern="1200" dirty="0"/>
            <a:t>Standards affected: MOD-026, MOD-027</a:t>
          </a:r>
          <a:endParaRPr lang="en-US" sz="1400" kern="1200" dirty="0"/>
        </a:p>
      </dsp:txBody>
      <dsp:txXfrm>
        <a:off x="1254144" y="464"/>
        <a:ext cx="9814578" cy="1085839"/>
      </dsp:txXfrm>
    </dsp:sp>
    <dsp:sp modelId="{74F4E232-F073-4761-8F27-63936BA6E981}">
      <dsp:nvSpPr>
        <dsp:cNvPr id="0" name=""/>
        <dsp:cNvSpPr/>
      </dsp:nvSpPr>
      <dsp:spPr>
        <a:xfrm>
          <a:off x="0" y="1357763"/>
          <a:ext cx="11068723" cy="1085839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984CE8-80D9-4549-975B-339F4FF9A3ED}">
      <dsp:nvSpPr>
        <dsp:cNvPr id="0" name=""/>
        <dsp:cNvSpPr/>
      </dsp:nvSpPr>
      <dsp:spPr>
        <a:xfrm>
          <a:off x="328466" y="1602077"/>
          <a:ext cx="597211" cy="59721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C5A229-1667-4D27-86ED-7EDD5154A402}">
      <dsp:nvSpPr>
        <dsp:cNvPr id="0" name=""/>
        <dsp:cNvSpPr/>
      </dsp:nvSpPr>
      <dsp:spPr>
        <a:xfrm>
          <a:off x="1254144" y="1357763"/>
          <a:ext cx="9814578" cy="10858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918" tIns="114918" rIns="114918" bIns="114918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 dirty="0"/>
            <a:t>2021-01 – System Model Validation with IBR’s</a:t>
          </a:r>
          <a:r>
            <a:rPr lang="en-US" sz="1400" b="0" i="0" kern="1200" dirty="0"/>
            <a:t>​</a:t>
          </a:r>
          <a:br>
            <a:rPr lang="en-US" sz="1400" kern="1200" dirty="0"/>
          </a:br>
          <a:r>
            <a:rPr lang="en-US" sz="1400" b="0" i="0" kern="1200" dirty="0"/>
            <a:t>This project is focused on comparing models against system behavior during disturbances. </a:t>
          </a:r>
          <a:br>
            <a:rPr lang="en-US" sz="1400" b="0" i="0" kern="1200" dirty="0"/>
          </a:br>
          <a:r>
            <a:rPr lang="en-US" sz="1400" b="0" i="0" kern="1200" dirty="0"/>
            <a:t>Standard affected: MOD-033</a:t>
          </a:r>
          <a:endParaRPr lang="en-US" sz="1400" kern="1200" dirty="0"/>
        </a:p>
      </dsp:txBody>
      <dsp:txXfrm>
        <a:off x="1254144" y="1357763"/>
        <a:ext cx="9814578" cy="1085839"/>
      </dsp:txXfrm>
    </dsp:sp>
    <dsp:sp modelId="{34B72219-AE9C-4DF0-9E86-4DC7BFD7AE02}">
      <dsp:nvSpPr>
        <dsp:cNvPr id="0" name=""/>
        <dsp:cNvSpPr/>
      </dsp:nvSpPr>
      <dsp:spPr>
        <a:xfrm>
          <a:off x="0" y="2715063"/>
          <a:ext cx="11068723" cy="1085839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F279B1-094D-41A3-A739-A77B2F9A958B}">
      <dsp:nvSpPr>
        <dsp:cNvPr id="0" name=""/>
        <dsp:cNvSpPr/>
      </dsp:nvSpPr>
      <dsp:spPr>
        <a:xfrm>
          <a:off x="328466" y="2959377"/>
          <a:ext cx="597211" cy="59721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F17CB0-1B66-417A-A54B-4B5AB3B7E999}">
      <dsp:nvSpPr>
        <dsp:cNvPr id="0" name=""/>
        <dsp:cNvSpPr/>
      </dsp:nvSpPr>
      <dsp:spPr>
        <a:xfrm>
          <a:off x="1254144" y="2715063"/>
          <a:ext cx="9814578" cy="10858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918" tIns="114918" rIns="114918" bIns="114918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/>
            <a:t>2022-02 – Uniform Modeling Framework for IBR</a:t>
          </a:r>
          <a:r>
            <a:rPr lang="en-US" sz="1400" b="0" i="0" kern="1200"/>
            <a:t>​</a:t>
          </a:r>
          <a:br>
            <a:rPr lang="en-US" sz="1400" b="0" i="0" kern="1200"/>
          </a:br>
          <a:r>
            <a:rPr lang="en-US" sz="1400" b="0" i="0" kern="1200"/>
            <a:t>This team will work to identify the modeling data and parameters required for a valid model. We are coordinating with NERC staff as they develop a </a:t>
          </a:r>
          <a:r>
            <a:rPr lang="en-US" sz="1400" kern="1200"/>
            <a:t>model library that will be referenced. </a:t>
          </a:r>
          <a:br>
            <a:rPr lang="en-US" sz="1400" kern="1200"/>
          </a:br>
          <a:r>
            <a:rPr lang="en-US" sz="1400" b="0" i="0" kern="1200"/>
            <a:t>Standards affected: MOD-032, IRO-010, TOP-003</a:t>
          </a:r>
          <a:endParaRPr lang="en-US" sz="1400" kern="1200"/>
        </a:p>
      </dsp:txBody>
      <dsp:txXfrm>
        <a:off x="1254144" y="2715063"/>
        <a:ext cx="9814578" cy="10858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F8CEC1-2C81-4893-95C4-6EEE48F7361A}">
      <dsp:nvSpPr>
        <dsp:cNvPr id="0" name=""/>
        <dsp:cNvSpPr/>
      </dsp:nvSpPr>
      <dsp:spPr>
        <a:xfrm>
          <a:off x="2627666" y="2561746"/>
          <a:ext cx="1943753" cy="19437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DER Data Repository</a:t>
          </a:r>
        </a:p>
      </dsp:txBody>
      <dsp:txXfrm>
        <a:off x="2912322" y="2846402"/>
        <a:ext cx="1374441" cy="1374441"/>
      </dsp:txXfrm>
    </dsp:sp>
    <dsp:sp modelId="{7DAD33D7-D398-4B0F-BB35-601B5D9A575A}">
      <dsp:nvSpPr>
        <dsp:cNvPr id="0" name=""/>
        <dsp:cNvSpPr/>
      </dsp:nvSpPr>
      <dsp:spPr>
        <a:xfrm rot="12900000">
          <a:off x="1154446" y="2147659"/>
          <a:ext cx="1722620" cy="55396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0128EA-598D-478B-AF86-151E4158AEC8}">
      <dsp:nvSpPr>
        <dsp:cNvPr id="0" name=""/>
        <dsp:cNvSpPr/>
      </dsp:nvSpPr>
      <dsp:spPr>
        <a:xfrm>
          <a:off x="386930" y="1191990"/>
          <a:ext cx="1846565" cy="14772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Years of paper records</a:t>
          </a:r>
        </a:p>
      </dsp:txBody>
      <dsp:txXfrm>
        <a:off x="430197" y="1235257"/>
        <a:ext cx="1760031" cy="1390718"/>
      </dsp:txXfrm>
    </dsp:sp>
    <dsp:sp modelId="{1D11368E-09F8-4027-A224-F7BE78BAA7C4}">
      <dsp:nvSpPr>
        <dsp:cNvPr id="0" name=""/>
        <dsp:cNvSpPr/>
      </dsp:nvSpPr>
      <dsp:spPr>
        <a:xfrm rot="16200000">
          <a:off x="2738232" y="1323192"/>
          <a:ext cx="1722620" cy="55396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591DC9-86F2-4E77-B9F1-791336BA88BD}">
      <dsp:nvSpPr>
        <dsp:cNvPr id="0" name=""/>
        <dsp:cNvSpPr/>
      </dsp:nvSpPr>
      <dsp:spPr>
        <a:xfrm>
          <a:off x="2676260" y="240"/>
          <a:ext cx="1846565" cy="14772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Past programs and pilots</a:t>
          </a:r>
        </a:p>
      </dsp:txBody>
      <dsp:txXfrm>
        <a:off x="2719527" y="43507"/>
        <a:ext cx="1760031" cy="1390718"/>
      </dsp:txXfrm>
    </dsp:sp>
    <dsp:sp modelId="{166DE1AC-1A20-4181-8FB4-C9637B87A424}">
      <dsp:nvSpPr>
        <dsp:cNvPr id="0" name=""/>
        <dsp:cNvSpPr/>
      </dsp:nvSpPr>
      <dsp:spPr>
        <a:xfrm rot="19500000">
          <a:off x="4322018" y="2147659"/>
          <a:ext cx="1722620" cy="55396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9DFAC8-0931-433A-BDC3-994E0803F196}">
      <dsp:nvSpPr>
        <dsp:cNvPr id="0" name=""/>
        <dsp:cNvSpPr/>
      </dsp:nvSpPr>
      <dsp:spPr>
        <a:xfrm>
          <a:off x="4965590" y="1191990"/>
          <a:ext cx="1846565" cy="14772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Ongoing applications</a:t>
          </a:r>
        </a:p>
      </dsp:txBody>
      <dsp:txXfrm>
        <a:off x="5008857" y="1235257"/>
        <a:ext cx="1760031" cy="139071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33C939-5F2E-44FA-B842-E81CB04E5963}">
      <dsp:nvSpPr>
        <dsp:cNvPr id="0" name=""/>
        <dsp:cNvSpPr/>
      </dsp:nvSpPr>
      <dsp:spPr>
        <a:xfrm rot="5400000">
          <a:off x="-244515" y="245844"/>
          <a:ext cx="1630100" cy="114107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Critical</a:t>
          </a:r>
        </a:p>
      </dsp:txBody>
      <dsp:txXfrm rot="-5400000">
        <a:off x="0" y="571864"/>
        <a:ext cx="1141070" cy="489030"/>
      </dsp:txXfrm>
    </dsp:sp>
    <dsp:sp modelId="{D404488C-81E4-441A-95F9-0869464E2B00}">
      <dsp:nvSpPr>
        <dsp:cNvPr id="0" name=""/>
        <dsp:cNvSpPr/>
      </dsp:nvSpPr>
      <dsp:spPr>
        <a:xfrm rot="5400000">
          <a:off x="5384277" y="-4241877"/>
          <a:ext cx="1059565" cy="95459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Location (address/meter/account)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Type (solar/wind/battery)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Capacity (AC/DC)</a:t>
          </a:r>
        </a:p>
      </dsp:txBody>
      <dsp:txXfrm rot="-5400000">
        <a:off x="1141070" y="53054"/>
        <a:ext cx="9494255" cy="956117"/>
      </dsp:txXfrm>
    </dsp:sp>
    <dsp:sp modelId="{0B7809A9-028A-4C3C-9F4A-3535139D5860}">
      <dsp:nvSpPr>
        <dsp:cNvPr id="0" name=""/>
        <dsp:cNvSpPr/>
      </dsp:nvSpPr>
      <dsp:spPr>
        <a:xfrm rot="5400000">
          <a:off x="-244515" y="1682127"/>
          <a:ext cx="1630100" cy="114107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Need</a:t>
          </a:r>
        </a:p>
      </dsp:txBody>
      <dsp:txXfrm rot="-5400000">
        <a:off x="0" y="2008147"/>
        <a:ext cx="1141070" cy="489030"/>
      </dsp:txXfrm>
    </dsp:sp>
    <dsp:sp modelId="{57191374-9B27-48D1-BF6C-29F48821797C}">
      <dsp:nvSpPr>
        <dsp:cNvPr id="0" name=""/>
        <dsp:cNvSpPr/>
      </dsp:nvSpPr>
      <dsp:spPr>
        <a:xfrm rot="5400000">
          <a:off x="5384277" y="-2805594"/>
          <a:ext cx="1059565" cy="95459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Contact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Capabilities (IEEE 1547 compliance, communication protocols)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Manufacturer</a:t>
          </a:r>
        </a:p>
      </dsp:txBody>
      <dsp:txXfrm rot="-5400000">
        <a:off x="1141070" y="1489337"/>
        <a:ext cx="9494255" cy="956117"/>
      </dsp:txXfrm>
    </dsp:sp>
    <dsp:sp modelId="{2598C6E9-947C-4BB9-BE38-D1B9C3202FF3}">
      <dsp:nvSpPr>
        <dsp:cNvPr id="0" name=""/>
        <dsp:cNvSpPr/>
      </dsp:nvSpPr>
      <dsp:spPr>
        <a:xfrm rot="5400000">
          <a:off x="-244515" y="3118410"/>
          <a:ext cx="1630100" cy="114107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Want</a:t>
          </a:r>
        </a:p>
      </dsp:txBody>
      <dsp:txXfrm rot="-5400000">
        <a:off x="0" y="3444430"/>
        <a:ext cx="1141070" cy="489030"/>
      </dsp:txXfrm>
    </dsp:sp>
    <dsp:sp modelId="{F7D41FDA-73D5-4E72-AE0B-FA6CD814A198}">
      <dsp:nvSpPr>
        <dsp:cNvPr id="0" name=""/>
        <dsp:cNvSpPr/>
      </dsp:nvSpPr>
      <dsp:spPr>
        <a:xfrm rot="5400000">
          <a:off x="5384277" y="-1369312"/>
          <a:ext cx="1059565" cy="95459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Model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Specific settings (fault current, ramp rate, power factor)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Meter location </a:t>
          </a:r>
        </a:p>
      </dsp:txBody>
      <dsp:txXfrm rot="-5400000">
        <a:off x="1141070" y="2925619"/>
        <a:ext cx="9494255" cy="9561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2DED2C-3C0D-4BCB-92C6-AAD56EA65611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7CA040-52F5-44C5-A654-7E895DB61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193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A5D6DB-D830-4E31-AC4F-893F7CB57E8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79474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A0B99F-D393-4714-8FCC-F7FD5BE7404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7313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A0B99F-D393-4714-8FCC-F7FD5BE7404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07358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FE8FC6-C739-EA44-B6B3-43772354D32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8926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FE8FC6-C739-EA44-B6B3-43772354D32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8853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FE8FC6-C739-EA44-B6B3-43772354D32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6923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A0B99F-D393-4714-8FCC-F7FD5BE7404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4638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Evergy Subhead Cop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033670" y="419154"/>
            <a:ext cx="10687147" cy="5418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3670" y="6275041"/>
            <a:ext cx="67089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i="1">
                <a:solidFill>
                  <a:schemeClr val="tx1"/>
                </a:solidFill>
              </a:defRPr>
            </a:lvl1pPr>
          </a:lstStyle>
          <a:p>
            <a:r>
              <a:rPr lang="en-US"/>
              <a:t>Executive Briefing – Sep 29, 2023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4800" y="6276838"/>
            <a:ext cx="4605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fld id="{8B769522-718C-ED48-AC44-053BD883F6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1033463" y="999878"/>
            <a:ext cx="10687050" cy="498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i="1">
                <a:solidFill>
                  <a:schemeClr val="tx2"/>
                </a:solidFill>
              </a:defRPr>
            </a:lvl1pPr>
            <a:lvl2pPr marL="457200" indent="0">
              <a:buNone/>
              <a:defRPr sz="2400">
                <a:solidFill>
                  <a:schemeClr val="tx2"/>
                </a:solidFill>
              </a:defRPr>
            </a:lvl2pPr>
            <a:lvl3pPr marL="914400" indent="0">
              <a:buNone/>
              <a:defRPr sz="2400">
                <a:solidFill>
                  <a:schemeClr val="tx2"/>
                </a:solidFill>
              </a:defRPr>
            </a:lvl3pPr>
            <a:lvl4pPr marL="1371600" indent="0">
              <a:buNone/>
              <a:defRPr sz="2400">
                <a:solidFill>
                  <a:schemeClr val="tx2"/>
                </a:solidFill>
              </a:defRPr>
            </a:lvl4pPr>
            <a:lvl5pPr marL="1828800" indent="0">
              <a:buNone/>
              <a:defRPr sz="2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1033670" y="1595308"/>
            <a:ext cx="10687147" cy="45057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533"/>
          <a:stretch/>
        </p:blipFill>
        <p:spPr>
          <a:xfrm>
            <a:off x="274320" y="478715"/>
            <a:ext cx="586939" cy="39265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8571" y="6299858"/>
            <a:ext cx="1872343" cy="375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54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vergy 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8399" y="5746329"/>
            <a:ext cx="2714763" cy="5446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79"/>
          <a:stretch/>
        </p:blipFill>
        <p:spPr>
          <a:xfrm>
            <a:off x="0" y="842665"/>
            <a:ext cx="4915260" cy="53169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17029" y="1180490"/>
            <a:ext cx="5936342" cy="2969088"/>
          </a:xfrm>
          <a:prstGeom prst="rect">
            <a:avLst/>
          </a:prstGeom>
        </p:spPr>
        <p:txBody>
          <a:bodyPr anchor="b"/>
          <a:lstStyle>
            <a:lvl1pPr algn="l">
              <a:defRPr sz="5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17029" y="4432259"/>
            <a:ext cx="5936342" cy="66579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29629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Evergy Divider Slide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Triangle 8"/>
          <p:cNvSpPr/>
          <p:nvPr userDrawn="1"/>
        </p:nvSpPr>
        <p:spPr>
          <a:xfrm flipH="1">
            <a:off x="7387772" y="1032310"/>
            <a:ext cx="4804228" cy="5825690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4754" y="5977288"/>
            <a:ext cx="3406160" cy="68339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08" t="15943" r="-178" b="-4209"/>
          <a:stretch/>
        </p:blipFill>
        <p:spPr>
          <a:xfrm>
            <a:off x="0" y="7031"/>
            <a:ext cx="7387772" cy="520359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592" y="1709738"/>
            <a:ext cx="6649944" cy="2852737"/>
          </a:xfrm>
          <a:prstGeom prst="rect">
            <a:avLst/>
          </a:prstGeo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592" y="4733472"/>
            <a:ext cx="6649944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i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700640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Evergy Subhead Cop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033670" y="419154"/>
            <a:ext cx="10687147" cy="5418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4800" y="6276838"/>
            <a:ext cx="4605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fld id="{8B769522-718C-ED48-AC44-053BD883F6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1033463" y="999878"/>
            <a:ext cx="10687050" cy="498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i="1">
                <a:solidFill>
                  <a:schemeClr val="tx2"/>
                </a:solidFill>
              </a:defRPr>
            </a:lvl1pPr>
            <a:lvl2pPr marL="457200" indent="0">
              <a:buNone/>
              <a:defRPr sz="2400">
                <a:solidFill>
                  <a:schemeClr val="tx2"/>
                </a:solidFill>
              </a:defRPr>
            </a:lvl2pPr>
            <a:lvl3pPr marL="914400" indent="0">
              <a:buNone/>
              <a:defRPr sz="2400">
                <a:solidFill>
                  <a:schemeClr val="tx2"/>
                </a:solidFill>
              </a:defRPr>
            </a:lvl3pPr>
            <a:lvl4pPr marL="1371600" indent="0">
              <a:buNone/>
              <a:defRPr sz="2400">
                <a:solidFill>
                  <a:schemeClr val="tx2"/>
                </a:solidFill>
              </a:defRPr>
            </a:lvl4pPr>
            <a:lvl5pPr marL="1828800" indent="0">
              <a:buNone/>
              <a:defRPr sz="2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1033670" y="1595309"/>
            <a:ext cx="10687147" cy="374331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533"/>
          <a:stretch/>
        </p:blipFill>
        <p:spPr>
          <a:xfrm>
            <a:off x="274320" y="478715"/>
            <a:ext cx="586939" cy="392654"/>
          </a:xfrm>
          <a:prstGeom prst="rect">
            <a:avLst/>
          </a:prstGeom>
        </p:spPr>
      </p:pic>
      <p:sp>
        <p:nvSpPr>
          <p:cNvPr id="17" name="Text Placeholder 18">
            <a:extLst>
              <a:ext uri="{FF2B5EF4-FFF2-40B4-BE49-F238E27FC236}">
                <a16:creationId xmlns:a16="http://schemas.microsoft.com/office/drawing/2014/main" id="{3F984E3C-9FCE-406C-A1DF-FCC3D0DA4FF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33463" y="5424488"/>
            <a:ext cx="10687050" cy="369887"/>
          </a:xfrm>
          <a:prstGeom prst="rect">
            <a:avLst/>
          </a:prstGeom>
          <a:solidFill>
            <a:srgbClr val="004E9A"/>
          </a:solidFill>
        </p:spPr>
        <p:txBody>
          <a:bodyPr/>
          <a:lstStyle>
            <a:lvl1pPr marL="0" indent="0" algn="ctr">
              <a:buNone/>
              <a:defRPr b="1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Add major takeaway</a:t>
            </a:r>
          </a:p>
        </p:txBody>
      </p:sp>
      <p:sp>
        <p:nvSpPr>
          <p:cNvPr id="18" name="Text Placeholder 16">
            <a:extLst>
              <a:ext uri="{FF2B5EF4-FFF2-40B4-BE49-F238E27FC236}">
                <a16:creationId xmlns:a16="http://schemas.microsoft.com/office/drawing/2014/main" id="{DCF7C63C-ACBB-449C-8A6F-10CDD324876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04800" y="6013450"/>
            <a:ext cx="6938963" cy="271463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800" i="1"/>
            </a:lvl1pPr>
          </a:lstStyle>
          <a:p>
            <a:pPr lvl="0"/>
            <a:r>
              <a:rPr lang="en-US"/>
              <a:t>Note:</a:t>
            </a:r>
          </a:p>
        </p:txBody>
      </p:sp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DD5DF61F-2ADD-4484-A93D-C087D0FBB3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5056" y="6285674"/>
            <a:ext cx="6708913" cy="365125"/>
          </a:xfrm>
          <a:prstGeom prst="rect">
            <a:avLst/>
          </a:prstGeom>
        </p:spPr>
        <p:txBody>
          <a:bodyPr anchor="ctr"/>
          <a:lstStyle>
            <a:lvl1pPr>
              <a:defRPr sz="1050" i="1"/>
            </a:lvl1pPr>
          </a:lstStyle>
          <a:p>
            <a:r>
              <a:rPr lang="en-US" altLang="en-US"/>
              <a:t>NERC Compliance Committee Update – </a:t>
            </a:r>
            <a:r>
              <a:rPr lang="en-US">
                <a:ea typeface="+mn-lt"/>
                <a:cs typeface="+mn-lt"/>
              </a:rPr>
              <a:t>February 2024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4364773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Evergy Subhead Cop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033670" y="419154"/>
            <a:ext cx="10687147" cy="5418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3670" y="6285674"/>
            <a:ext cx="67089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i="1">
                <a:solidFill>
                  <a:schemeClr val="tx1"/>
                </a:solidFill>
              </a:defRPr>
            </a:lvl1pPr>
          </a:lstStyle>
          <a:p>
            <a:r>
              <a:rPr lang="en-US"/>
              <a:t>Executive Briefing – Sep 29, 2023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4800" y="6276838"/>
            <a:ext cx="4605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fld id="{8B769522-718C-ED48-AC44-053BD883F6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1033463" y="999878"/>
            <a:ext cx="10687050" cy="498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i="1">
                <a:solidFill>
                  <a:schemeClr val="tx2"/>
                </a:solidFill>
              </a:defRPr>
            </a:lvl1pPr>
            <a:lvl2pPr marL="457200" indent="0">
              <a:buNone/>
              <a:defRPr sz="2400">
                <a:solidFill>
                  <a:schemeClr val="tx2"/>
                </a:solidFill>
              </a:defRPr>
            </a:lvl2pPr>
            <a:lvl3pPr marL="914400" indent="0">
              <a:buNone/>
              <a:defRPr sz="2400">
                <a:solidFill>
                  <a:schemeClr val="tx2"/>
                </a:solidFill>
              </a:defRPr>
            </a:lvl3pPr>
            <a:lvl4pPr marL="1371600" indent="0">
              <a:buNone/>
              <a:defRPr sz="2400">
                <a:solidFill>
                  <a:schemeClr val="tx2"/>
                </a:solidFill>
              </a:defRPr>
            </a:lvl4pPr>
            <a:lvl5pPr marL="1828800" indent="0">
              <a:buNone/>
              <a:defRPr sz="2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1033670" y="1595308"/>
            <a:ext cx="10687147" cy="45057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533"/>
          <a:stretch/>
        </p:blipFill>
        <p:spPr>
          <a:xfrm>
            <a:off x="274320" y="478715"/>
            <a:ext cx="586939" cy="39265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8571" y="6299858"/>
            <a:ext cx="1872343" cy="375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38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Evergy Copy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533"/>
          <a:stretch/>
        </p:blipFill>
        <p:spPr>
          <a:xfrm>
            <a:off x="274320" y="478715"/>
            <a:ext cx="586939" cy="39265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8571" y="6299858"/>
            <a:ext cx="1872343" cy="37565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3670" y="419154"/>
            <a:ext cx="10687147" cy="85305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3670" y="1595308"/>
            <a:ext cx="10687147" cy="45057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3670" y="6285674"/>
            <a:ext cx="67089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i="1">
                <a:solidFill>
                  <a:schemeClr val="tx1"/>
                </a:solidFill>
              </a:defRPr>
            </a:lvl1pPr>
          </a:lstStyle>
          <a:p>
            <a:r>
              <a:rPr lang="en-US"/>
              <a:t>Executive Briefing – Sep 29, 2023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4800" y="6276838"/>
            <a:ext cx="4605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fld id="{8B769522-718C-ED48-AC44-053BD883F6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161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vergy Divider Slide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58" t="17146"/>
          <a:stretch/>
        </p:blipFill>
        <p:spPr>
          <a:xfrm>
            <a:off x="0" y="0"/>
            <a:ext cx="7382576" cy="5005138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228592" y="1709738"/>
            <a:ext cx="6649944" cy="2852737"/>
          </a:xfrm>
          <a:prstGeom prst="rect">
            <a:avLst/>
          </a:prstGeo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228592" y="4733472"/>
            <a:ext cx="6649944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i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Right Triangle 9"/>
          <p:cNvSpPr/>
          <p:nvPr userDrawn="1"/>
        </p:nvSpPr>
        <p:spPr>
          <a:xfrm flipH="1">
            <a:off x="7387772" y="1032310"/>
            <a:ext cx="4804228" cy="5825690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4754" y="5977288"/>
            <a:ext cx="3406160" cy="683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307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vergy Copy Slide withou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033670" y="419154"/>
            <a:ext cx="10687147" cy="85305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033670" y="1595308"/>
            <a:ext cx="10687147" cy="45057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4800" y="6276838"/>
            <a:ext cx="4605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fld id="{8B769522-718C-ED48-AC44-053BD883F6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3670" y="6285674"/>
            <a:ext cx="67089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i="1">
                <a:solidFill>
                  <a:schemeClr val="tx1"/>
                </a:solidFill>
              </a:defRPr>
            </a:lvl1pPr>
          </a:lstStyle>
          <a:p>
            <a:r>
              <a:rPr lang="en-US"/>
              <a:t>Executive Briefing – Sep 29, 2023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533"/>
          <a:stretch/>
        </p:blipFill>
        <p:spPr>
          <a:xfrm>
            <a:off x="274320" y="478715"/>
            <a:ext cx="586939" cy="392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498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vergy Copy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533"/>
          <a:stretch/>
        </p:blipFill>
        <p:spPr>
          <a:xfrm>
            <a:off x="274320" y="478715"/>
            <a:ext cx="586939" cy="39265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8571" y="6299858"/>
            <a:ext cx="1872343" cy="37565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3670" y="419154"/>
            <a:ext cx="10687147" cy="85305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3670" y="1595308"/>
            <a:ext cx="10687147" cy="45057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4800" y="6276838"/>
            <a:ext cx="4605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fld id="{8B769522-718C-ED48-AC44-053BD883F6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286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vergy Copy Slide withou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033670" y="419154"/>
            <a:ext cx="10687147" cy="85305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033670" y="1595308"/>
            <a:ext cx="10687147" cy="45057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4800" y="6276838"/>
            <a:ext cx="4605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fld id="{8B769522-718C-ED48-AC44-053BD883F6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3670" y="6285674"/>
            <a:ext cx="67089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i="1">
                <a:solidFill>
                  <a:schemeClr val="tx1"/>
                </a:solidFill>
              </a:defRPr>
            </a:lvl1pPr>
          </a:lstStyle>
          <a:p>
            <a:r>
              <a:rPr lang="en-US"/>
              <a:t>Executive Briefing – Sep 29, 2023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533"/>
          <a:stretch/>
        </p:blipFill>
        <p:spPr>
          <a:xfrm>
            <a:off x="274320" y="478715"/>
            <a:ext cx="586939" cy="392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585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Evergy Copy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533"/>
          <a:stretch/>
        </p:blipFill>
        <p:spPr>
          <a:xfrm>
            <a:off x="274320" y="478715"/>
            <a:ext cx="586939" cy="39265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8571" y="6299858"/>
            <a:ext cx="1872343" cy="37565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3670" y="419154"/>
            <a:ext cx="10687147" cy="85305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3670" y="1595308"/>
            <a:ext cx="10687147" cy="45057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3670" y="6285674"/>
            <a:ext cx="67089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i="1">
                <a:solidFill>
                  <a:schemeClr val="tx1"/>
                </a:solidFill>
              </a:defRPr>
            </a:lvl1pPr>
          </a:lstStyle>
          <a:p>
            <a:r>
              <a:rPr lang="en-US"/>
              <a:t>Executive Briefing – Sep 29, 2023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4800" y="6276838"/>
            <a:ext cx="4605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fld id="{8B769522-718C-ED48-AC44-053BD883F6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023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vergy Subhead Cop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033670" y="419154"/>
            <a:ext cx="10687147" cy="5418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3670" y="6285674"/>
            <a:ext cx="67089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i="1">
                <a:solidFill>
                  <a:schemeClr val="tx1"/>
                </a:solidFill>
              </a:defRPr>
            </a:lvl1pPr>
          </a:lstStyle>
          <a:p>
            <a:r>
              <a:rPr lang="en-US"/>
              <a:t>Executive Briefing – Sep 29, 2023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4800" y="6276838"/>
            <a:ext cx="4605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fld id="{8B769522-718C-ED48-AC44-053BD883F6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1033463" y="999878"/>
            <a:ext cx="10687050" cy="498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i="1">
                <a:solidFill>
                  <a:schemeClr val="tx2"/>
                </a:solidFill>
              </a:defRPr>
            </a:lvl1pPr>
            <a:lvl2pPr marL="457200" indent="0">
              <a:buNone/>
              <a:defRPr sz="2400">
                <a:solidFill>
                  <a:schemeClr val="tx2"/>
                </a:solidFill>
              </a:defRPr>
            </a:lvl2pPr>
            <a:lvl3pPr marL="914400" indent="0">
              <a:buNone/>
              <a:defRPr sz="2400">
                <a:solidFill>
                  <a:schemeClr val="tx2"/>
                </a:solidFill>
              </a:defRPr>
            </a:lvl3pPr>
            <a:lvl4pPr marL="1371600" indent="0">
              <a:buNone/>
              <a:defRPr sz="2400">
                <a:solidFill>
                  <a:schemeClr val="tx2"/>
                </a:solidFill>
              </a:defRPr>
            </a:lvl4pPr>
            <a:lvl5pPr marL="1828800" indent="0">
              <a:buNone/>
              <a:defRPr sz="2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1033670" y="1595308"/>
            <a:ext cx="10687147" cy="45057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533"/>
          <a:stretch/>
        </p:blipFill>
        <p:spPr>
          <a:xfrm>
            <a:off x="274320" y="478715"/>
            <a:ext cx="586939" cy="39265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8571" y="6299858"/>
            <a:ext cx="1872343" cy="375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466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0FED475D-64D5-41C2-8851-2BC0E4A9379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4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5" imgW="473" imgH="476" progId="TCLayout.ActiveDocument.1">
                  <p:embed/>
                </p:oleObj>
              </mc:Choice>
              <mc:Fallback>
                <p:oleObj name="think-cell Slide" r:id="rId15" imgW="473" imgH="476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0FED475D-64D5-41C2-8851-2BC0E4A9379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AD55E5A1-3DD4-4B39-886A-CC8147DF9DAF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11818938" y="6642100"/>
            <a:ext cx="366712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0">
                <a:solidFill>
                  <a:srgbClr val="A8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Public </a:t>
            </a:r>
          </a:p>
        </p:txBody>
      </p:sp>
    </p:spTree>
    <p:extLst>
      <p:ext uri="{BB962C8B-B14F-4D97-AF65-F5344CB8AC3E}">
        <p14:creationId xmlns:p14="http://schemas.microsoft.com/office/powerpoint/2010/main" val="33134754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85" r:id="rId11"/>
    <p:sldLayoutId id="2147483686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reuters.com/sustainability/climate-energy/ghost-machine-rogue-communication-devices-found-chinese-inverters-2025-05-14/" TargetMode="External"/><Relationship Id="rId3" Type="http://schemas.openxmlformats.org/officeDocument/2006/relationships/slideLayout" Target="../slideLayouts/slideLayout9.xml"/><Relationship Id="rId7" Type="http://schemas.openxmlformats.org/officeDocument/2006/relationships/hyperlink" Target="https://www.naruc.org/core-sectors/critical-infrastructure-and-cybersecurity/cybersecurity-for-utility-regulators/cybersecurity-baselines/" TargetMode="Externa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hyperlink" Target="https://www.nerc.com/comm/Pages/Reliability-and-Security-Guidelines.aspx" TargetMode="Externa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1C09D-F57D-F1DA-C317-AE370195AB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DER Data Considerations</a:t>
            </a:r>
            <a:endParaRPr lang="en-US" sz="29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8AB5AF-CDBA-D0D0-DFD9-CE929CE1A9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May 22, 2025</a:t>
            </a:r>
          </a:p>
        </p:txBody>
      </p:sp>
    </p:spTree>
    <p:extLst>
      <p:ext uri="{BB962C8B-B14F-4D97-AF65-F5344CB8AC3E}">
        <p14:creationId xmlns:p14="http://schemas.microsoft.com/office/powerpoint/2010/main" val="22117124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id="{92B320B9-756F-4EB4-B93D-846C70DFE3A3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9" name="Object 8" hidden="1">
                        <a:extLst>
                          <a:ext uri="{FF2B5EF4-FFF2-40B4-BE49-F238E27FC236}">
                            <a16:creationId xmlns:a16="http://schemas.microsoft.com/office/drawing/2014/main" id="{92B320B9-756F-4EB4-B93D-846C70DFE3A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 hidden="1">
            <a:extLst>
              <a:ext uri="{FF2B5EF4-FFF2-40B4-BE49-F238E27FC236}">
                <a16:creationId xmlns:a16="http://schemas.microsoft.com/office/drawing/2014/main" id="{1E199FBF-25C2-4E5C-A65D-932D04CC4028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00335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  <a:sym typeface="Arial" panose="020B0604020202020204" pitchFamily="34" charset="0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EB9AADE-31F9-4261-A8BD-6A7261C6E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dirty="0"/>
              <a:t>Additional Industry Efforts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E2C5174-F9CB-4965-97C4-62293B2C0EE8}"/>
              </a:ext>
            </a:extLst>
          </p:cNvPr>
          <p:cNvSpPr txBox="1">
            <a:spLocks/>
          </p:cNvSpPr>
          <p:nvPr/>
        </p:nvSpPr>
        <p:spPr>
          <a:xfrm>
            <a:off x="1033463" y="999878"/>
            <a:ext cx="10687050" cy="4984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800" b="0" i="1" u="none" strike="noStrike" kern="1200" cap="none" spc="0" normalizeH="0" baseline="0" noProof="0">
              <a:ln>
                <a:noFill/>
              </a:ln>
              <a:solidFill>
                <a:srgbClr val="307CBA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42C091-0824-46FB-854E-54D9E0CE98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769522-718C-ED48-AC44-053BD883F6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307CB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307CBA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9D14BA5-5590-AEBF-1703-1928B99AE3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3670" y="1595308"/>
            <a:ext cx="10687147" cy="3961430"/>
          </a:xfrm>
        </p:spPr>
        <p:txBody>
          <a:bodyPr/>
          <a:lstStyle/>
          <a:p>
            <a:r>
              <a:rPr lang="en-US" dirty="0"/>
              <a:t>IEEE 1547-2018 / EPRI DERMUG / </a:t>
            </a:r>
            <a:r>
              <a:rPr lang="en-US" dirty="0" err="1"/>
              <a:t>OpenDER</a:t>
            </a:r>
            <a:endParaRPr lang="en-US" dirty="0"/>
          </a:p>
          <a:p>
            <a:r>
              <a:rPr lang="en-US" dirty="0" err="1"/>
              <a:t>OpenADR</a:t>
            </a:r>
            <a:r>
              <a:rPr lang="en-US" dirty="0"/>
              <a:t> Alliance</a:t>
            </a:r>
          </a:p>
          <a:p>
            <a:r>
              <a:rPr lang="en-US" dirty="0"/>
              <a:t>International Electrotechnical Commission (IEC) Common Information Model (CIM)</a:t>
            </a:r>
          </a:p>
          <a:p>
            <a:r>
              <a:rPr lang="en-US" dirty="0">
                <a:hlinkClick r:id="rId7"/>
              </a:rPr>
              <a:t>Cybersecurity Baselines for Electric Distribution Systems and DER – NARUC</a:t>
            </a:r>
            <a:endParaRPr lang="en-US" dirty="0"/>
          </a:p>
          <a:p>
            <a:pPr lvl="1"/>
            <a:r>
              <a:rPr lang="en-US" dirty="0">
                <a:hlinkClick r:id="rId8"/>
              </a:rPr>
              <a:t>Rogue communication devices found in Chinese solar power inverters | Reuters</a:t>
            </a:r>
            <a:endParaRPr lang="en-US" dirty="0"/>
          </a:p>
          <a:p>
            <a:endParaRPr lang="en-US" dirty="0"/>
          </a:p>
        </p:txBody>
      </p:sp>
      <p:sp>
        <p:nvSpPr>
          <p:cNvPr id="6" name="Text Placeholder 15">
            <a:extLst>
              <a:ext uri="{FF2B5EF4-FFF2-40B4-BE49-F238E27FC236}">
                <a16:creationId xmlns:a16="http://schemas.microsoft.com/office/drawing/2014/main" id="{8F855616-D08C-9C06-DEAB-6DF8BE1B65F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3463" y="999878"/>
            <a:ext cx="10687050" cy="498475"/>
          </a:xfrm>
        </p:spPr>
        <p:txBody>
          <a:bodyPr/>
          <a:lstStyle/>
          <a:p>
            <a:r>
              <a:rPr lang="en-US" dirty="0"/>
              <a:t>Possible Resources or Connection Points</a:t>
            </a:r>
          </a:p>
        </p:txBody>
      </p:sp>
    </p:spTree>
    <p:extLst>
      <p:ext uri="{BB962C8B-B14F-4D97-AF65-F5344CB8AC3E}">
        <p14:creationId xmlns:p14="http://schemas.microsoft.com/office/powerpoint/2010/main" val="1834014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F2E49-63CC-955F-EC0A-FCA909E5B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Evergy’s DER Repository</a:t>
            </a:r>
          </a:p>
        </p:txBody>
      </p:sp>
    </p:spTree>
    <p:extLst>
      <p:ext uri="{BB962C8B-B14F-4D97-AF65-F5344CB8AC3E}">
        <p14:creationId xmlns:p14="http://schemas.microsoft.com/office/powerpoint/2010/main" val="29557673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C48A4-B9B8-02B1-FF2D-DD0B236DC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DER Data Repository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8133EB-B698-2A08-BBE0-FD8C5C2D6B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B769522-718C-ED48-AC44-053BD883F66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EBD1DB-0B60-3FE1-FF91-9676777289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Creating a single source of truth for Evergy DER data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81BF1B-3BAB-A735-FEAC-A3D9A9E7E0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3944" y="2046609"/>
            <a:ext cx="5056190" cy="2764782"/>
          </a:xfrm>
        </p:spPr>
        <p:txBody>
          <a:bodyPr/>
          <a:lstStyle/>
          <a:p>
            <a:r>
              <a:rPr lang="en-US" dirty="0"/>
              <a:t>Desire to consider existing devices for hosting capacity analysis and interconnection requests. </a:t>
            </a:r>
          </a:p>
          <a:p>
            <a:r>
              <a:rPr lang="en-US" dirty="0"/>
              <a:t>FERC Order 2222 allowing aggregations increases the need to understand DER behavior.</a:t>
            </a:r>
          </a:p>
          <a:p>
            <a:r>
              <a:rPr lang="en-US" dirty="0"/>
              <a:t>Varying data availability and quality.</a:t>
            </a:r>
          </a:p>
          <a:p>
            <a:r>
              <a:rPr lang="en-US" dirty="0"/>
              <a:t>Assumptions made as necessary.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7C513113-3826-B705-90D9-2E44A2A991CC}"/>
              </a:ext>
            </a:extLst>
          </p:cNvPr>
          <p:cNvGraphicFramePr/>
          <p:nvPr/>
        </p:nvGraphicFramePr>
        <p:xfrm>
          <a:off x="-218709" y="1537252"/>
          <a:ext cx="7199086" cy="45057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95185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C0148-D38E-60AE-CA0A-1C7F58EA7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Fields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29A74A-01CE-77EA-930E-D84E505A92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B769522-718C-ED48-AC44-053BD883F66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2E18AD-0841-337D-C146-0DDE401DDD7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Prioritization based on legacy data collected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F43E3AE7-5C49-B09A-939B-AA7D73EB4C8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33463" y="1595438"/>
          <a:ext cx="10687050" cy="4505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FB955BBF-BF21-BC12-7361-95BD9F90E191}"/>
              </a:ext>
            </a:extLst>
          </p:cNvPr>
          <p:cNvSpPr txBox="1"/>
          <p:nvPr/>
        </p:nvSpPr>
        <p:spPr>
          <a:xfrm>
            <a:off x="870438" y="6276838"/>
            <a:ext cx="897694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sz="1600" dirty="0"/>
              <a:t>Considered long-standing fields requested, key fields for analysis, NAESB WEQ BPS document</a:t>
            </a:r>
          </a:p>
        </p:txBody>
      </p:sp>
    </p:spTree>
    <p:extLst>
      <p:ext uri="{BB962C8B-B14F-4D97-AF65-F5344CB8AC3E}">
        <p14:creationId xmlns:p14="http://schemas.microsoft.com/office/powerpoint/2010/main" val="16825424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D24D1-CD9E-2A49-7C3B-B21909D60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Collection Process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01B3CF-4003-7FA1-8ECD-9E3E3A480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B769522-718C-ED48-AC44-053BD883F66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37827C-D27C-CADC-D3A5-5F21B5BE2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All customers must submit interconnection request</a:t>
            </a:r>
          </a:p>
          <a:p>
            <a:r>
              <a:rPr lang="en-US" sz="2400" dirty="0"/>
              <a:t>Verified for completeness</a:t>
            </a:r>
          </a:p>
          <a:p>
            <a:r>
              <a:rPr lang="en-US" sz="2400" dirty="0"/>
              <a:t>Engineering Study</a:t>
            </a:r>
          </a:p>
          <a:p>
            <a:r>
              <a:rPr lang="en-US" sz="2400" dirty="0"/>
              <a:t>Completed interconnections trigger a synch to the DER Data Repository</a:t>
            </a:r>
          </a:p>
          <a:p>
            <a:endParaRPr lang="en-US" sz="2400" dirty="0"/>
          </a:p>
          <a:p>
            <a:r>
              <a:rPr lang="en-US" sz="2400" dirty="0"/>
              <a:t>Future: Working on connections to GIS and eventual FERC Order 2222 registration portal</a:t>
            </a:r>
          </a:p>
          <a:p>
            <a:r>
              <a:rPr lang="en-US" sz="2400" dirty="0"/>
              <a:t>Future: Aggregation study will require update to records for those devices connected before new mandatory fields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832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F2E49-63CC-955F-EC0A-FCA909E5B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NERC SPIDERWG Activity</a:t>
            </a:r>
          </a:p>
        </p:txBody>
      </p:sp>
    </p:spTree>
    <p:extLst>
      <p:ext uri="{BB962C8B-B14F-4D97-AF65-F5344CB8AC3E}">
        <p14:creationId xmlns:p14="http://schemas.microsoft.com/office/powerpoint/2010/main" val="644836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id="{92B320B9-756F-4EB4-B93D-846C70DFE3A3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9" name="Object 8" hidden="1">
                        <a:extLst>
                          <a:ext uri="{FF2B5EF4-FFF2-40B4-BE49-F238E27FC236}">
                            <a16:creationId xmlns:a16="http://schemas.microsoft.com/office/drawing/2014/main" id="{92B320B9-756F-4EB4-B93D-846C70DFE3A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 hidden="1">
            <a:extLst>
              <a:ext uri="{FF2B5EF4-FFF2-40B4-BE49-F238E27FC236}">
                <a16:creationId xmlns:a16="http://schemas.microsoft.com/office/drawing/2014/main" id="{1E199FBF-25C2-4E5C-A65D-932D04CC4028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00335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  <a:sym typeface="Arial" panose="020B0604020202020204" pitchFamily="34" charset="0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EB9AADE-31F9-4261-A8BD-6A7261C6E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dirty="0"/>
              <a:t>NERC SPIDERWG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42DB317-A06D-41BC-A407-F00ED833D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4689" y="3817391"/>
            <a:ext cx="8925146" cy="1862439"/>
          </a:xfrm>
        </p:spPr>
        <p:txBody>
          <a:bodyPr anchor="ctr"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Reducing DER Variability and Uncertainty Impacts on the Bulk Power System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Battery Energy Storage and Multiple Types of Distributed Energy Resource Modeling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BPS Reliability Perspectives for Distributed Energy Resource Aggregators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Recommendations for Simulation Improvement and Techniques Related to DER Planning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Survey of DER Modeling Practices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NERC Reliability Standards Review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E2C5174-F9CB-4965-97C4-62293B2C0EE8}"/>
              </a:ext>
            </a:extLst>
          </p:cNvPr>
          <p:cNvSpPr txBox="1">
            <a:spLocks/>
          </p:cNvSpPr>
          <p:nvPr/>
        </p:nvSpPr>
        <p:spPr>
          <a:xfrm>
            <a:off x="1033463" y="999878"/>
            <a:ext cx="10687050" cy="4984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800" b="0" i="1" u="none" strike="noStrike" kern="1200" cap="none" spc="0" normalizeH="0" baseline="0" noProof="0">
              <a:ln>
                <a:noFill/>
              </a:ln>
              <a:solidFill>
                <a:srgbClr val="307CBA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3A6E4B3-7BFC-4E58-B801-7DC933039BD7}"/>
              </a:ext>
            </a:extLst>
          </p:cNvPr>
          <p:cNvSpPr txBox="1"/>
          <p:nvPr/>
        </p:nvSpPr>
        <p:spPr>
          <a:xfrm>
            <a:off x="454270" y="3803177"/>
            <a:ext cx="1594338" cy="1876653"/>
          </a:xfrm>
          <a:prstGeom prst="rect">
            <a:avLst/>
          </a:prstGeom>
          <a:solidFill>
            <a:schemeClr val="tx2"/>
          </a:solidFill>
        </p:spPr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White Papers</a:t>
            </a:r>
          </a:p>
        </p:txBody>
      </p:sp>
      <p:sp>
        <p:nvSpPr>
          <p:cNvPr id="18" name="Content Placeholder 7">
            <a:extLst>
              <a:ext uri="{FF2B5EF4-FFF2-40B4-BE49-F238E27FC236}">
                <a16:creationId xmlns:a16="http://schemas.microsoft.com/office/drawing/2014/main" id="{F245DE72-2DFB-435E-9AB4-6296E6FA047D}"/>
              </a:ext>
            </a:extLst>
          </p:cNvPr>
          <p:cNvSpPr txBox="1">
            <a:spLocks/>
          </p:cNvSpPr>
          <p:nvPr/>
        </p:nvSpPr>
        <p:spPr>
          <a:xfrm>
            <a:off x="2519926" y="2036251"/>
            <a:ext cx="8929909" cy="1392749"/>
          </a:xfrm>
          <a:prstGeom prst="rect">
            <a:avLst/>
          </a:prstGeom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Arial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33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Bulk Power System Planning Under Increasing Penetration of Distributed Energy Resources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Arial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33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DER Forecasting Practices and Relationship to DER Modeling for BPS Planning Studies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Arial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3353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/>
                <a:ea typeface="+mn-ea"/>
                <a:cs typeface="+mn-cs"/>
              </a:rPr>
              <a:t>DER Data Collection and Model Verification of Aggregate DER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Arial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3353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/>
                <a:ea typeface="+mn-ea"/>
                <a:cs typeface="+mn-cs"/>
              </a:rPr>
              <a:t>Parameterization of the DER_A Model for Aggregate DER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Arial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33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BPS Reliability Perspectives on the Adoption of IEEE 1547-2018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42C091-0824-46FB-854E-54D9E0CE98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769522-718C-ED48-AC44-053BD883F6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307CB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307CBA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8CCBF75-8BBA-A992-A1A1-46EF9E8F11CE}"/>
              </a:ext>
            </a:extLst>
          </p:cNvPr>
          <p:cNvSpPr txBox="1"/>
          <p:nvPr/>
        </p:nvSpPr>
        <p:spPr>
          <a:xfrm>
            <a:off x="454270" y="1990050"/>
            <a:ext cx="1594338" cy="1438950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Reliability Guidelines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221E0FA3-C071-A5E8-FD32-70326789DB7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System Planning Impacts from DER Working Group, sub-group of RSTC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3B70FA-D367-0604-4AE9-B56FC4DFFF16}"/>
              </a:ext>
            </a:extLst>
          </p:cNvPr>
          <p:cNvSpPr txBox="1"/>
          <p:nvPr/>
        </p:nvSpPr>
        <p:spPr>
          <a:xfrm>
            <a:off x="2699034" y="6276838"/>
            <a:ext cx="7658304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dirty="0">
                <a:hlinkClick r:id="rId7"/>
              </a:rPr>
              <a:t>NERC Reliability and Security Guidelines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922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id="{92B320B9-756F-4EB4-B93D-846C70DFE3A3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9" name="Object 8" hidden="1">
                        <a:extLst>
                          <a:ext uri="{FF2B5EF4-FFF2-40B4-BE49-F238E27FC236}">
                            <a16:creationId xmlns:a16="http://schemas.microsoft.com/office/drawing/2014/main" id="{92B320B9-756F-4EB4-B93D-846C70DFE3A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 hidden="1">
            <a:extLst>
              <a:ext uri="{FF2B5EF4-FFF2-40B4-BE49-F238E27FC236}">
                <a16:creationId xmlns:a16="http://schemas.microsoft.com/office/drawing/2014/main" id="{1E199FBF-25C2-4E5C-A65D-932D04CC4028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00335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  <a:sym typeface="Arial" panose="020B0604020202020204" pitchFamily="34" charset="0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EB9AADE-31F9-4261-A8BD-6A7261C6E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dirty="0"/>
              <a:t>NERC SPIDERWG Active Projects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E2C5174-F9CB-4965-97C4-62293B2C0EE8}"/>
              </a:ext>
            </a:extLst>
          </p:cNvPr>
          <p:cNvSpPr txBox="1">
            <a:spLocks/>
          </p:cNvSpPr>
          <p:nvPr/>
        </p:nvSpPr>
        <p:spPr>
          <a:xfrm>
            <a:off x="1033463" y="999878"/>
            <a:ext cx="10687050" cy="4984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800" b="0" i="1" u="none" strike="noStrike" kern="1200" cap="none" spc="0" normalizeH="0" baseline="0" noProof="0">
              <a:ln>
                <a:noFill/>
              </a:ln>
              <a:solidFill>
                <a:srgbClr val="307CBA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42C091-0824-46FB-854E-54D9E0CE98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769522-718C-ED48-AC44-053BD883F6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307CB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307CBA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9D14BA5-5590-AEBF-1703-1928B99AE3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3670" y="1595308"/>
            <a:ext cx="10687147" cy="3961430"/>
          </a:xfrm>
        </p:spPr>
        <p:txBody>
          <a:bodyPr/>
          <a:lstStyle/>
          <a:p>
            <a:r>
              <a:rPr lang="en-US" dirty="0"/>
              <a:t>Technical Reference Document: Clarity of DERs in Operational Planning Analysis and Real-Time Assessments</a:t>
            </a:r>
          </a:p>
          <a:p>
            <a:r>
              <a:rPr lang="en-US" dirty="0"/>
              <a:t>Reliability Guideline: Detection of Aggregate DER During Grid Disturbances</a:t>
            </a:r>
          </a:p>
          <a:p>
            <a:r>
              <a:rPr lang="en-US" dirty="0"/>
              <a:t>Reliability Guideline: Aggregate DER Conditions for Emergency Operations</a:t>
            </a:r>
          </a:p>
          <a:p>
            <a:r>
              <a:rPr lang="en-US" dirty="0"/>
              <a:t>Reliability Guideline Recommended Approaches for UFLS Program Design with Increasing Penetrations of DERs</a:t>
            </a:r>
          </a:p>
          <a:p>
            <a:r>
              <a:rPr lang="en-US" dirty="0"/>
              <a:t>White Paper: Modeling of DER Aggregator and DERMS Functional Impacts</a:t>
            </a:r>
          </a:p>
          <a:p>
            <a:r>
              <a:rPr lang="en-US" dirty="0"/>
              <a:t>SAR: PRC-006 Accounting for DER in UFLS</a:t>
            </a:r>
          </a:p>
          <a:p>
            <a:endParaRPr lang="en-US" dirty="0"/>
          </a:p>
        </p:txBody>
      </p:sp>
      <p:sp>
        <p:nvSpPr>
          <p:cNvPr id="6" name="Text Placeholder 15">
            <a:extLst>
              <a:ext uri="{FF2B5EF4-FFF2-40B4-BE49-F238E27FC236}">
                <a16:creationId xmlns:a16="http://schemas.microsoft.com/office/drawing/2014/main" id="{8F855616-D08C-9C06-DEAB-6DF8BE1B65F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3463" y="999878"/>
            <a:ext cx="10687050" cy="498475"/>
          </a:xfrm>
        </p:spPr>
        <p:txBody>
          <a:bodyPr/>
          <a:lstStyle/>
          <a:p>
            <a:r>
              <a:rPr lang="en-US" dirty="0"/>
              <a:t>Last meeting: May 14-15</a:t>
            </a:r>
          </a:p>
        </p:txBody>
      </p:sp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1D2D139E-A012-7704-19D4-E57CCB09F815}"/>
              </a:ext>
            </a:extLst>
          </p:cNvPr>
          <p:cNvSpPr txBox="1">
            <a:spLocks/>
          </p:cNvSpPr>
          <p:nvPr/>
        </p:nvSpPr>
        <p:spPr>
          <a:xfrm>
            <a:off x="1033463" y="5604839"/>
            <a:ext cx="10687050" cy="49847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i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Next meetings: August 6-7, October 14-15</a:t>
            </a:r>
          </a:p>
        </p:txBody>
      </p:sp>
    </p:spTree>
    <p:extLst>
      <p:ext uri="{BB962C8B-B14F-4D97-AF65-F5344CB8AC3E}">
        <p14:creationId xmlns:p14="http://schemas.microsoft.com/office/powerpoint/2010/main" val="615148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F2E49-63CC-955F-EC0A-FCA909E5B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NERC Standards Drafting Activity</a:t>
            </a:r>
          </a:p>
        </p:txBody>
      </p:sp>
    </p:spTree>
    <p:extLst>
      <p:ext uri="{BB962C8B-B14F-4D97-AF65-F5344CB8AC3E}">
        <p14:creationId xmlns:p14="http://schemas.microsoft.com/office/powerpoint/2010/main" val="2571406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60D41-D975-E4FC-D7F1-BA9C58F12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3670" y="419154"/>
            <a:ext cx="10687147" cy="541825"/>
          </a:xfrm>
        </p:spPr>
        <p:txBody>
          <a:bodyPr lIns="91440" tIns="45720" rIns="91440" bIns="45720">
            <a:normAutofit/>
          </a:bodyPr>
          <a:lstStyle/>
          <a:p>
            <a:r>
              <a:rPr lang="en-US" dirty="0"/>
              <a:t>FERC Order 901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146CE1-934D-1EB2-F41D-73925D424C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04800" y="6276838"/>
            <a:ext cx="460513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8B769522-718C-ED48-AC44-053BD883F665}" type="slidenum">
              <a:rPr lang="en-US" smtClean="0"/>
              <a:pPr>
                <a:spcAft>
                  <a:spcPts val="600"/>
                </a:spcAft>
              </a:pPr>
              <a:t>6</a:t>
            </a:fld>
            <a:endParaRPr lang="en-US"/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0442E1E6-2D47-7AB4-2431-45469A4FDBD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3463" y="999878"/>
            <a:ext cx="10687050" cy="498475"/>
          </a:xfrm>
        </p:spPr>
        <p:txBody>
          <a:bodyPr>
            <a:normAutofit/>
          </a:bodyPr>
          <a:lstStyle/>
          <a:p>
            <a:r>
              <a:rPr lang="en-US" dirty="0"/>
              <a:t>Order on reliability gaps related to Inverter-Based Resources (IBRs)</a:t>
            </a:r>
          </a:p>
        </p:txBody>
      </p:sp>
      <p:sp>
        <p:nvSpPr>
          <p:cNvPr id="22" name="Text Placeholder 5">
            <a:extLst>
              <a:ext uri="{FF2B5EF4-FFF2-40B4-BE49-F238E27FC236}">
                <a16:creationId xmlns:a16="http://schemas.microsoft.com/office/drawing/2014/main" id="{94095F04-5639-082D-4649-A82617ABA8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33463" y="5603062"/>
            <a:ext cx="10687050" cy="369887"/>
          </a:xfrm>
        </p:spPr>
        <p:txBody>
          <a:bodyPr/>
          <a:lstStyle/>
          <a:p>
            <a:r>
              <a:rPr lang="en-US" dirty="0"/>
              <a:t>NERC broke the work into 3 Milestones with projects further dividing each one.</a:t>
            </a:r>
          </a:p>
        </p:txBody>
      </p:sp>
      <p:graphicFrame>
        <p:nvGraphicFramePr>
          <p:cNvPr id="19" name="Content Placeholder 6">
            <a:extLst>
              <a:ext uri="{FF2B5EF4-FFF2-40B4-BE49-F238E27FC236}">
                <a16:creationId xmlns:a16="http://schemas.microsoft.com/office/drawing/2014/main" id="{272FC023-AFE2-60E5-0688-AD81CF17ADE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33670" y="1595309"/>
          <a:ext cx="10687147" cy="37433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60186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60D41-D975-E4FC-D7F1-BA9C58F12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3670" y="419154"/>
            <a:ext cx="10687147" cy="541825"/>
          </a:xfrm>
        </p:spPr>
        <p:txBody>
          <a:bodyPr lIns="91440" tIns="45720" rIns="91440" bIns="45720">
            <a:normAutofit/>
          </a:bodyPr>
          <a:lstStyle/>
          <a:p>
            <a:r>
              <a:rPr lang="en-US" dirty="0"/>
              <a:t>3 Projects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146CE1-934D-1EB2-F41D-73925D424C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04800" y="6276838"/>
            <a:ext cx="460513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8B769522-718C-ED48-AC44-053BD883F665}" type="slidenum">
              <a:rPr lang="en-US" smtClean="0"/>
              <a:pPr>
                <a:spcAft>
                  <a:spcPts val="600"/>
                </a:spcAft>
              </a:pPr>
              <a:t>7</a:t>
            </a:fld>
            <a:endParaRPr lang="en-US"/>
          </a:p>
        </p:txBody>
      </p:sp>
      <p:sp>
        <p:nvSpPr>
          <p:cNvPr id="24" name="Text Placeholder 5">
            <a:extLst>
              <a:ext uri="{FF2B5EF4-FFF2-40B4-BE49-F238E27FC236}">
                <a16:creationId xmlns:a16="http://schemas.microsoft.com/office/drawing/2014/main" id="{7C45F90E-4845-397B-CFFD-EF59646310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52475" y="5496708"/>
            <a:ext cx="10687050" cy="722828"/>
          </a:xfrm>
        </p:spPr>
        <p:txBody>
          <a:bodyPr anchor="ctr"/>
          <a:lstStyle/>
          <a:p>
            <a:r>
              <a:rPr lang="en-US" dirty="0"/>
              <a:t>Work kicked off with a Technical Conference in January. </a:t>
            </a:r>
            <a:br>
              <a:rPr lang="en-US" dirty="0"/>
            </a:br>
            <a:r>
              <a:rPr lang="en-US" dirty="0"/>
              <a:t>First drafts of all standards are out, additional workshop June 3-5</a:t>
            </a:r>
          </a:p>
        </p:txBody>
      </p:sp>
      <p:graphicFrame>
        <p:nvGraphicFramePr>
          <p:cNvPr id="26" name="Content Placeholder 2">
            <a:extLst>
              <a:ext uri="{FF2B5EF4-FFF2-40B4-BE49-F238E27FC236}">
                <a16:creationId xmlns:a16="http://schemas.microsoft.com/office/drawing/2014/main" id="{61518DAB-1B18-F6D0-E98A-C82A5466C45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61638" y="1553734"/>
          <a:ext cx="11068723" cy="3801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B37AE5F-3342-C27D-182D-D8ABD9B1664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Milestone 3 has 3 Standard Drafting Teams selected to meet 901 directives.</a:t>
            </a:r>
          </a:p>
        </p:txBody>
      </p:sp>
    </p:spTree>
    <p:extLst>
      <p:ext uri="{BB962C8B-B14F-4D97-AF65-F5344CB8AC3E}">
        <p14:creationId xmlns:p14="http://schemas.microsoft.com/office/powerpoint/2010/main" val="1370703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60D41-D975-E4FC-D7F1-BA9C58F12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3670" y="419154"/>
            <a:ext cx="10687147" cy="541825"/>
          </a:xfrm>
        </p:spPr>
        <p:txBody>
          <a:bodyPr lIns="91440" tIns="45720" rIns="91440" bIns="45720">
            <a:normAutofit/>
          </a:bodyPr>
          <a:lstStyle/>
          <a:p>
            <a:r>
              <a:rPr lang="en-US" dirty="0"/>
              <a:t>MOD-032 Revisions to Data Requirements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146CE1-934D-1EB2-F41D-73925D424C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04800" y="6276838"/>
            <a:ext cx="460513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8B769522-718C-ED48-AC44-053BD883F665}" type="slidenum">
              <a:rPr lang="en-US" smtClean="0"/>
              <a:pPr>
                <a:spcAft>
                  <a:spcPts val="600"/>
                </a:spcAft>
              </a:pPr>
              <a:t>8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5903C1-9DE8-EC43-7097-AE772BFF91A7}"/>
              </a:ext>
            </a:extLst>
          </p:cNvPr>
          <p:cNvSpPr txBox="1"/>
          <p:nvPr/>
        </p:nvSpPr>
        <p:spPr>
          <a:xfrm>
            <a:off x="765313" y="3429000"/>
            <a:ext cx="6287775" cy="2308324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Dynamics </a:t>
            </a:r>
          </a:p>
          <a:p>
            <a:r>
              <a:rPr lang="en-US" dirty="0"/>
              <a:t>10. Aggregate Distributed Energy Resource (DER) data  </a:t>
            </a:r>
          </a:p>
          <a:p>
            <a:r>
              <a:rPr lang="en-US" dirty="0"/>
              <a:t>a. DER capabilities related to momentary cessation, tripping, Ride-through, voltage control, and frequency control or information that can be used to infer those capabilities for modeling purposes. </a:t>
            </a:r>
          </a:p>
          <a:p>
            <a:r>
              <a:rPr lang="en-US" dirty="0"/>
              <a:t>b. indication whether DER is subject to tripping in conjunction with UFLS or UVLS.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7B9693D-1A43-974A-7F30-E458B8F8FD0C}"/>
              </a:ext>
            </a:extLst>
          </p:cNvPr>
          <p:cNvSpPr txBox="1"/>
          <p:nvPr/>
        </p:nvSpPr>
        <p:spPr>
          <a:xfrm>
            <a:off x="765314" y="1721622"/>
            <a:ext cx="6287775" cy="1477328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Steady-state </a:t>
            </a:r>
          </a:p>
          <a:p>
            <a:r>
              <a:rPr lang="en-US" dirty="0"/>
              <a:t>9. Aggregate Distributed Energy Resource (DER) data </a:t>
            </a:r>
          </a:p>
          <a:p>
            <a:pPr marL="342900" indent="-342900">
              <a:buAutoNum type="alphaLcPeriod"/>
            </a:pPr>
            <a:r>
              <a:rPr lang="en-US" dirty="0"/>
              <a:t>Location (each bus) </a:t>
            </a:r>
          </a:p>
          <a:p>
            <a:pPr marL="342900" indent="-342900">
              <a:buAutoNum type="alphaLcPeriod"/>
            </a:pPr>
            <a:r>
              <a:rPr lang="en-US" dirty="0"/>
              <a:t>Real power capability </a:t>
            </a:r>
          </a:p>
          <a:p>
            <a:pPr marL="342900" indent="-342900">
              <a:buAutoNum type="alphaLcPeriod"/>
            </a:pPr>
            <a:r>
              <a:rPr lang="en-US" dirty="0"/>
              <a:t>DER type (solar, battery, diesel generator, etc.)</a:t>
            </a:r>
          </a:p>
        </p:txBody>
      </p:sp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335424EA-3724-A69C-B202-DB87D1B2063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57617" y="1092063"/>
            <a:ext cx="10687050" cy="498475"/>
          </a:xfrm>
        </p:spPr>
        <p:txBody>
          <a:bodyPr/>
          <a:lstStyle/>
          <a:p>
            <a:r>
              <a:rPr lang="en-US" dirty="0"/>
              <a:t>Additions to Attachment 1</a:t>
            </a:r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D6B01284-8F6D-1D8D-83F3-72D74336A96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35054" y="5906951"/>
            <a:ext cx="10687050" cy="369887"/>
          </a:xfrm>
        </p:spPr>
        <p:txBody>
          <a:bodyPr/>
          <a:lstStyle/>
          <a:p>
            <a:r>
              <a:rPr lang="en-US" dirty="0"/>
              <a:t>Initial ballot failed, next ballot expected in July/August.</a:t>
            </a:r>
          </a:p>
        </p:txBody>
      </p:sp>
      <p:sp>
        <p:nvSpPr>
          <p:cNvPr id="6" name="Speech Bubble: Oval 5">
            <a:extLst>
              <a:ext uri="{FF2B5EF4-FFF2-40B4-BE49-F238E27FC236}">
                <a16:creationId xmlns:a16="http://schemas.microsoft.com/office/drawing/2014/main" id="{C522B47A-8FD1-B683-59B1-763580235500}"/>
              </a:ext>
            </a:extLst>
          </p:cNvPr>
          <p:cNvSpPr/>
          <p:nvPr/>
        </p:nvSpPr>
        <p:spPr>
          <a:xfrm>
            <a:off x="7343236" y="1721622"/>
            <a:ext cx="3578469" cy="1389185"/>
          </a:xfrm>
          <a:prstGeom prst="wedgeEllipseCallout">
            <a:avLst>
              <a:gd name="adj1" fmla="val -56068"/>
              <a:gd name="adj2" fmla="val 47943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Some comments about DER type in aggregated data</a:t>
            </a:r>
          </a:p>
        </p:txBody>
      </p:sp>
      <p:sp>
        <p:nvSpPr>
          <p:cNvPr id="7" name="Speech Bubble: Oval 6">
            <a:extLst>
              <a:ext uri="{FF2B5EF4-FFF2-40B4-BE49-F238E27FC236}">
                <a16:creationId xmlns:a16="http://schemas.microsoft.com/office/drawing/2014/main" id="{B4775EBB-046C-D919-391F-7DF3B90682AE}"/>
              </a:ext>
            </a:extLst>
          </p:cNvPr>
          <p:cNvSpPr/>
          <p:nvPr/>
        </p:nvSpPr>
        <p:spPr>
          <a:xfrm>
            <a:off x="7343236" y="3889468"/>
            <a:ext cx="3578469" cy="1389185"/>
          </a:xfrm>
          <a:prstGeom prst="wedgeEllipseCallout">
            <a:avLst>
              <a:gd name="adj1" fmla="val -56068"/>
              <a:gd name="adj2" fmla="val 47943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Some comments about capabilities in aggregated data</a:t>
            </a:r>
          </a:p>
        </p:txBody>
      </p:sp>
    </p:spTree>
    <p:extLst>
      <p:ext uri="{BB962C8B-B14F-4D97-AF65-F5344CB8AC3E}">
        <p14:creationId xmlns:p14="http://schemas.microsoft.com/office/powerpoint/2010/main" val="2393236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F2E49-63CC-955F-EC0A-FCA909E5B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Work</a:t>
            </a:r>
          </a:p>
        </p:txBody>
      </p:sp>
    </p:spTree>
    <p:extLst>
      <p:ext uri="{BB962C8B-B14F-4D97-AF65-F5344CB8AC3E}">
        <p14:creationId xmlns:p14="http://schemas.microsoft.com/office/powerpoint/2010/main" val="240773176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HCdU1ZFSWkda6iOdYihl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HCdU1ZFSWkda6iOdYihl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HCdU1ZFSWkda6iOdYihlA"/>
</p:tagLst>
</file>

<file path=ppt/theme/theme1.xml><?xml version="1.0" encoding="utf-8"?>
<a:theme xmlns:a="http://schemas.openxmlformats.org/drawingml/2006/main" name="1_Office Theme">
  <a:themeElements>
    <a:clrScheme name="Evergy 1">
      <a:dk1>
        <a:srgbClr val="FFFFFF"/>
      </a:dk1>
      <a:lt1>
        <a:srgbClr val="003353"/>
      </a:lt1>
      <a:dk2>
        <a:srgbClr val="004E9A"/>
      </a:dk2>
      <a:lt2>
        <a:srgbClr val="307CBA"/>
      </a:lt2>
      <a:accent1>
        <a:srgbClr val="ACB1BA"/>
      </a:accent1>
      <a:accent2>
        <a:srgbClr val="71808A"/>
      </a:accent2>
      <a:accent3>
        <a:srgbClr val="95C940"/>
      </a:accent3>
      <a:accent4>
        <a:srgbClr val="76BB30"/>
      </a:accent4>
      <a:accent5>
        <a:srgbClr val="F78D30"/>
      </a:accent5>
      <a:accent6>
        <a:srgbClr val="E8712C"/>
      </a:accent6>
      <a:hlink>
        <a:srgbClr val="307CC0"/>
      </a:hlink>
      <a:folHlink>
        <a:srgbClr val="004E9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  <a:ln>
          <a:solidFill>
            <a:schemeClr val="bg2"/>
          </a:solidFill>
        </a:ln>
      </a:spPr>
      <a:bodyPr wrap="square" rtlCol="0">
        <a:spAutoFit/>
      </a:bodyPr>
      <a:lstStyle>
        <a:defPPr algn="l"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317d42de-01b9-46f0-9b1a-04240492a9f0}" enabled="1" method="Privileged" siteId="{9ef58ab0-3510-4d99-8d3e-3c9e02ebab7f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826</Words>
  <Application>Microsoft Office PowerPoint</Application>
  <PresentationFormat>Widescreen</PresentationFormat>
  <Paragraphs>113</Paragraphs>
  <Slides>14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1_Office Theme</vt:lpstr>
      <vt:lpstr>think-cell Slide</vt:lpstr>
      <vt:lpstr>DER Data Considerations</vt:lpstr>
      <vt:lpstr>NERC SPIDERWG Activity</vt:lpstr>
      <vt:lpstr>NERC SPIDERWG</vt:lpstr>
      <vt:lpstr>NERC SPIDERWG Active Projects</vt:lpstr>
      <vt:lpstr>NERC Standards Drafting Activity</vt:lpstr>
      <vt:lpstr>FERC Order 901</vt:lpstr>
      <vt:lpstr>3 Projects</vt:lpstr>
      <vt:lpstr>MOD-032 Revisions to Data Requirements</vt:lpstr>
      <vt:lpstr>Related Work</vt:lpstr>
      <vt:lpstr>Additional Industry Efforts</vt:lpstr>
      <vt:lpstr>Evergy’s DER Repository</vt:lpstr>
      <vt:lpstr>DER Data Repository</vt:lpstr>
      <vt:lpstr>Data Fields</vt:lpstr>
      <vt:lpstr>Data Collection Process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FERC 2222 Discussion Document</dc:title>
  <dc:creator>Wayne Kerwood</dc:creator>
  <cp:lastModifiedBy>NAESB</cp:lastModifiedBy>
  <cp:revision>9</cp:revision>
  <dcterms:created xsi:type="dcterms:W3CDTF">2024-05-07T18:04:33Z</dcterms:created>
  <dcterms:modified xsi:type="dcterms:W3CDTF">2025-05-29T14:25:01Z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FooterLocations">
    <vt:lpwstr>1_Office Theme:4</vt:lpwstr>
  </property>
  <property fmtid="{D5CDD505-2E9C-101B-9397-08002B2CF9AE}" pid="3" name="ClassificationContentMarkingFooterText">
    <vt:lpwstr>Public </vt:lpwstr>
  </property>
</Properties>
</file>