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66" r:id="rId2"/>
    <p:sldId id="329" r:id="rId3"/>
    <p:sldId id="310" r:id="rId4"/>
    <p:sldId id="330" r:id="rId5"/>
    <p:sldId id="362" r:id="rId6"/>
    <p:sldId id="363" r:id="rId7"/>
    <p:sldId id="331" r:id="rId8"/>
    <p:sldId id="332" r:id="rId9"/>
    <p:sldId id="364" r:id="rId10"/>
    <p:sldId id="333" r:id="rId11"/>
    <p:sldId id="334" r:id="rId12"/>
    <p:sldId id="365" r:id="rId13"/>
    <p:sldId id="336" r:id="rId14"/>
    <p:sldId id="337" r:id="rId15"/>
    <p:sldId id="338" r:id="rId16"/>
    <p:sldId id="344" r:id="rId17"/>
    <p:sldId id="34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igerwald,Michael L (BPA) - TSRF-DITT-1" initials="SL(-T" lastIdx="2" clrIdx="0">
    <p:extLst>
      <p:ext uri="{19B8F6BF-5375-455C-9EA6-DF929625EA0E}">
        <p15:presenceInfo xmlns:p15="http://schemas.microsoft.com/office/powerpoint/2012/main" userId="S-1-5-21-2009805145-1601463483-1839490880-1119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77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6412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6412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fld id="{CB427E70-7C94-4E97-9C45-9078928D083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89"/>
            <a:ext cx="3038372" cy="466411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29989"/>
            <a:ext cx="3038372" cy="466411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fld id="{0BB45BAC-6678-4320-96E4-43BB2191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0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/>
          <a:lstStyle>
            <a:lvl1pPr algn="r">
              <a:defRPr sz="1200"/>
            </a:lvl1pPr>
          </a:lstStyle>
          <a:p>
            <a:fld id="{7FBCDFA3-532F-486F-99B5-D38045B3AFB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6" rIns="93173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3" tIns="46586" rIns="93173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3" tIns="46586" rIns="93173" bIns="46586" rtlCol="0" anchor="b"/>
          <a:lstStyle>
            <a:lvl1pPr algn="r">
              <a:defRPr sz="1200"/>
            </a:lvl1pPr>
          </a:lstStyle>
          <a:p>
            <a:fld id="{91457CD6-8DE8-4E54-AF10-D19DEE19B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13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r>
              <a:rPr lang="en-US"/>
              <a:t>3/26/2019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r>
              <a:rPr lang="en-US"/>
              <a:t>3/26/2019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3/26/2019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3/26/2019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3/26/2019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r>
              <a:rPr lang="en-US"/>
              <a:t>3/26/2019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r>
              <a:rPr lang="en-US"/>
              <a:t>3/26/2019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US"/>
              <a:t>3/26/2019 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7C43374-A137-4602-B8E6-67D8B1A75D9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/>
              <a:t>Quality of Life Enhancements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506" y="2895600"/>
            <a:ext cx="8411894" cy="3505200"/>
          </a:xfrm>
        </p:spPr>
        <p:txBody>
          <a:bodyPr>
            <a:normAutofit/>
          </a:bodyPr>
          <a:lstStyle/>
          <a:p>
            <a:pPr algn="ctr"/>
            <a:endParaRPr lang="en-US" sz="4000" dirty="0"/>
          </a:p>
          <a:p>
            <a:pPr algn="ctr"/>
            <a:endParaRPr lang="en-US" sz="4000" dirty="0"/>
          </a:p>
          <a:p>
            <a:pPr algn="ctr"/>
            <a:r>
              <a:rPr lang="en-US" dirty="0"/>
              <a:t>OASIS Subcommittee 04/2021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AB9B3-5017-4A71-9997-0DCBF5B2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Matching Flag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0809B-D455-422B-A143-F10489ADC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a flag to indicate whether a TSR has had a Matching profile applied.</a:t>
            </a:r>
          </a:p>
          <a:p>
            <a:endParaRPr lang="en-US" dirty="0"/>
          </a:p>
          <a:p>
            <a:r>
              <a:rPr lang="en-US" dirty="0"/>
              <a:t>There is a need to easily determine if a TSR’s profile has been modified by application of a Matching profile.</a:t>
            </a:r>
          </a:p>
          <a:p>
            <a:pPr lvl="1"/>
            <a:r>
              <a:rPr lang="en-US" dirty="0"/>
              <a:t>Primary use cases addresses billing issues surrounding pricing and redirects.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1FF6B-88A4-4156-9440-C34CE3F5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88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1745-9263-4A1F-ACA5-A402F0103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Visibility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618A5-FC77-4AB2-AD95-55092326D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Develop enhanced visibility of changes to a TSR’s profile due to Preemption-ROFR.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is a supporting need to easily assess what profile changes were applied due to Preemption-ROFR. </a:t>
            </a:r>
          </a:p>
          <a:p>
            <a:endParaRPr lang="en-US" dirty="0"/>
          </a:p>
          <a:p>
            <a:r>
              <a:rPr lang="en-US" dirty="0"/>
              <a:t>The current standard does provide access to this information, however, the format makes analysis and incorporation into billing systems difficult.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DBBA3-5D7C-4089-8907-AEF1C9C1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89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94" y="2667000"/>
            <a:ext cx="8229600" cy="163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Questions?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96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3E8FC-CE13-4301-9A48-442D7BFE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Concomitant Update: Recall PTP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9911-EC0C-475D-8E65-2F038DDBF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 Concomitant requests to allow the combination of :</a:t>
            </a:r>
          </a:p>
          <a:p>
            <a:pPr lvl="1"/>
            <a:r>
              <a:rPr lang="en-US" dirty="0"/>
              <a:t>Recall of PTP service and </a:t>
            </a:r>
          </a:p>
          <a:p>
            <a:pPr lvl="1"/>
            <a:r>
              <a:rPr lang="en-US" dirty="0"/>
              <a:t>Designation of a Network Resource.</a:t>
            </a:r>
          </a:p>
          <a:p>
            <a:endParaRPr lang="en-US" dirty="0"/>
          </a:p>
          <a:p>
            <a:r>
              <a:rPr lang="en-US" dirty="0"/>
              <a:t>Current standards only allows:</a:t>
            </a:r>
          </a:p>
          <a:p>
            <a:pPr lvl="1"/>
            <a:r>
              <a:rPr lang="en-US" dirty="0"/>
              <a:t>Termination and</a:t>
            </a:r>
          </a:p>
          <a:p>
            <a:pPr lvl="1"/>
            <a:r>
              <a:rPr lang="en-US" dirty="0"/>
              <a:t>A single request for Network or PTP service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F9767-0D2D-4D66-B262-6ACBC655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173CD-3681-473C-AC0C-D940B1CCB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54B26-00D8-4EA3-9E43-5A9783196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Enhances flexibility when new NITS service is required on a congested system.</a:t>
            </a:r>
          </a:p>
          <a:p>
            <a:pPr lvl="1"/>
            <a:r>
              <a:rPr lang="en-US" dirty="0"/>
              <a:t>New construction</a:t>
            </a:r>
          </a:p>
          <a:p>
            <a:pPr lvl="1"/>
            <a:r>
              <a:rPr lang="en-US" dirty="0"/>
              <a:t>Changes in deliverability studies</a:t>
            </a:r>
          </a:p>
          <a:p>
            <a:pPr lvl="1"/>
            <a:r>
              <a:rPr lang="en-US" dirty="0"/>
              <a:t>Unwinding a previously approved concomitant request.</a:t>
            </a:r>
          </a:p>
          <a:p>
            <a:endParaRPr lang="en-US" dirty="0"/>
          </a:p>
          <a:p>
            <a:r>
              <a:rPr lang="en-US" dirty="0"/>
              <a:t> There is no mechanism to release PTP service in order to obtain NITS service.</a:t>
            </a:r>
          </a:p>
          <a:p>
            <a:pPr lvl="1"/>
            <a:r>
              <a:rPr lang="en-US" dirty="0"/>
              <a:t>Even if this is arranged there is no guarantee that ATC/AFC conditions remain stable.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pPr marL="669290" indent="-342900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C4B7F6-2DA2-4DA1-93D4-80E54841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78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3F23-F3E8-419D-8EC6-F6B572E39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BF5C1-D43F-43D0-BCC2-0EA1F0247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Gaming Potential: </a:t>
            </a:r>
            <a:endParaRPr lang="en-US" sz="2000" dirty="0"/>
          </a:p>
          <a:p>
            <a:pPr lvl="1"/>
            <a:r>
              <a:rPr lang="en-US" sz="2000" dirty="0"/>
              <a:t>Customers may release PTP capacity in order to obtain NITS service with the intention of subsequently terminating the NITS service.</a:t>
            </a:r>
          </a:p>
          <a:p>
            <a:pPr lvl="1"/>
            <a:r>
              <a:rPr lang="en-US" sz="2000" dirty="0"/>
              <a:t>This would allow customers to “get out” of commitments for PTP service.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Restrictions:</a:t>
            </a:r>
          </a:p>
          <a:p>
            <a:pPr lvl="1"/>
            <a:r>
              <a:rPr lang="en-US" sz="2100" dirty="0"/>
              <a:t>Recall profile is bound by capacity profile of ADDNITSDNR</a:t>
            </a:r>
          </a:p>
          <a:p>
            <a:pPr lvl="1"/>
            <a:r>
              <a:rPr lang="en-US" sz="2000" dirty="0"/>
              <a:t>Recall must improve offer to ADDNITSDNR on every segment.</a:t>
            </a:r>
          </a:p>
          <a:p>
            <a:pPr lvl="2"/>
            <a:r>
              <a:rPr lang="en-US" sz="1700" dirty="0"/>
              <a:t>Allow counteroffer or denial of the Recall as appropriate </a:t>
            </a:r>
          </a:p>
          <a:p>
            <a:pPr lvl="1"/>
            <a:r>
              <a:rPr lang="en-US" sz="2000" dirty="0"/>
              <a:t>Limit ratio of MWs recalled to MWs granted</a:t>
            </a:r>
          </a:p>
          <a:p>
            <a:pPr lvl="2"/>
            <a:r>
              <a:rPr lang="en-US" sz="1700" dirty="0"/>
              <a:t>E.g., do not allow recall of 100 MWs of PTP service to grant 1 MW of NITS.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39CC4-458E-4A31-A492-B8155E161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59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94" y="2667000"/>
            <a:ext cx="8229600" cy="163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Questions?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8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FAD55-9614-447A-918A-FB1BC0E1B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Straw Polls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672B-20BD-43CC-A759-1698A2CCE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Implement the recommended timing changes in Tables 4-2 &amp; 105-A.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Modify the ROLLOVER_WAIVED flag to support an opt-in mechanism for redirecting rollover rights as opposed to the current opt-out mechanism.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Add a flag to indicate that a TSR has had a Matching profile applied.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Develop enhanced visibility into changes in a TSR’s profile due to Preemption-ROFR.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Update concomitant requests to allow pairing of a Recall with a DNR.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9E2EF9-DA75-413B-B1E0-6579AE3C2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6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7BC68-2790-4C62-AF8E-5879B5F6D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12AE6-BB14-48D0-A13D-68B0A8C38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Extend Timing in Tables 4-2 &amp; 105-A</a:t>
            </a:r>
          </a:p>
          <a:p>
            <a:endParaRPr lang="en-US" dirty="0"/>
          </a:p>
          <a:p>
            <a:r>
              <a:rPr lang="en-US" dirty="0"/>
              <a:t>Redirect of Rollover Rights: Opt-In vs. Opt-out</a:t>
            </a:r>
          </a:p>
          <a:p>
            <a:endParaRPr lang="en-US" dirty="0"/>
          </a:p>
          <a:p>
            <a:r>
              <a:rPr lang="en-US" dirty="0"/>
              <a:t>Enhanced visibility of TSRs with applied Matching profiles.</a:t>
            </a:r>
          </a:p>
          <a:p>
            <a:endParaRPr lang="en-US" dirty="0"/>
          </a:p>
          <a:p>
            <a:r>
              <a:rPr lang="en-US" dirty="0"/>
              <a:t>Allow release of PTP capacity for Concomitant requests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45622-45E7-4F25-8FAE-C0591AE4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9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Tables 4-2 &amp; 105-A contain timing requirements that are unduly restrictive for both TPs and TCs.</a:t>
            </a:r>
          </a:p>
          <a:p>
            <a:endParaRPr lang="en-US" dirty="0"/>
          </a:p>
          <a:p>
            <a:r>
              <a:rPr lang="en-US" dirty="0"/>
              <a:t>Recommend extending timing requirements that provide less than 15 minutes to take appropriate action.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3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r>
              <a:rPr lang="en-US" dirty="0"/>
              <a:t>Timing Extensions</a:t>
            </a:r>
          </a:p>
        </p:txBody>
      </p:sp>
    </p:spTree>
    <p:extLst>
      <p:ext uri="{BB962C8B-B14F-4D97-AF65-F5344CB8AC3E}">
        <p14:creationId xmlns:p14="http://schemas.microsoft.com/office/powerpoint/2010/main" val="62945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7DED2-BE24-496C-9CF5-A14BD345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DF644-AE01-4529-8F19-141DF7FCE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TPs and TCs that have not fully automated their systems rely on human intervention to perform certain actions.</a:t>
            </a:r>
          </a:p>
          <a:p>
            <a:endParaRPr lang="en-US" dirty="0"/>
          </a:p>
          <a:p>
            <a:r>
              <a:rPr lang="en-US" dirty="0"/>
              <a:t>Requiring action in under 15 minutes does not take human performance into account.</a:t>
            </a:r>
          </a:p>
          <a:p>
            <a:pPr lvl="1"/>
            <a:r>
              <a:rPr lang="en-US" dirty="0"/>
              <a:t>Breaks, meals, etc.</a:t>
            </a:r>
          </a:p>
          <a:p>
            <a:endParaRPr lang="en-US" dirty="0"/>
          </a:p>
          <a:p>
            <a:r>
              <a:rPr lang="en-US" sz="3400" dirty="0"/>
              <a:t>Operators may have responsibilities in addition to tariff administration to prioritize.</a:t>
            </a:r>
          </a:p>
          <a:p>
            <a:pPr lvl="1"/>
            <a:r>
              <a:rPr lang="en-US" sz="2700" dirty="0"/>
              <a:t>Trend toward consolidation of functions</a:t>
            </a:r>
          </a:p>
          <a:p>
            <a:pPr lvl="1"/>
            <a:r>
              <a:rPr lang="en-US" sz="2700" dirty="0"/>
              <a:t>E.g., extended timing allows prioritization of reliability actions without risk of non-compliance.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5EE9E-A55C-4C69-975D-810D3160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6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7DED2-BE24-496C-9CF5-A14BD345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DF644-AE01-4529-8F19-141DF7FCE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Increased potential that requests submitted near the start time may not be processed prior to the scheduling deadline.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5EE9E-A55C-4C69-975D-810D3160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6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06249-BBA3-46BF-82A5-4353282A1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262F0-A3BC-43D4-AE3E-4C3EAD612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0820013A-14AB-4553-8404-AF1244868E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679337"/>
              </p:ext>
            </p:extLst>
          </p:nvPr>
        </p:nvGraphicFramePr>
        <p:xfrm>
          <a:off x="457200" y="1646238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393086602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3905366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92125743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160957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Queued Prior to 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Confirmation Time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TP Counter Time Limit after REBID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00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NF Hourly PTP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 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15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15 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465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NF Hourly PTP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&gt;1 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15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15 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808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NF Hourly PTP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&gt;8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30 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46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NF Daily PTP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30 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697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Hour Sec/Ter 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 hour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15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15 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482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Hour Sec/Ter 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to 24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15 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67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Hour Sec/Ter 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 24–72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30 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59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Hour Sec/Ter 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&gt;3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 30 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24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Day Sec/Ter 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 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30 min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703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37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94" y="2667000"/>
            <a:ext cx="8229600" cy="163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Questions?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DC484-A276-4A73-BE9B-A83D5533D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Modify </a:t>
            </a:r>
            <a:r>
              <a:rPr lang="en-US" dirty="0" err="1"/>
              <a:t>Rollover_Waived</a:t>
            </a:r>
            <a:r>
              <a:rPr lang="en-US" dirty="0"/>
              <a:t> Flag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E30A3-7FC6-404F-8A55-F1A05D4DD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Modify the ROLLOVER_WAIVED flag to support Opt-out rather than Opt-in when redirecting rollover rights.</a:t>
            </a:r>
          </a:p>
          <a:p>
            <a:endParaRPr lang="en-US" dirty="0"/>
          </a:p>
          <a:p>
            <a:r>
              <a:rPr lang="en-US" dirty="0"/>
              <a:t>Rollover rights may be redirected via submission of a redirect to end of term.</a:t>
            </a:r>
          </a:p>
          <a:p>
            <a:endParaRPr lang="en-US" dirty="0"/>
          </a:p>
          <a:p>
            <a:r>
              <a:rPr lang="en-US" dirty="0"/>
              <a:t>Customers are opted in by default</a:t>
            </a:r>
          </a:p>
          <a:p>
            <a:pPr lvl="1"/>
            <a:r>
              <a:rPr lang="en-US" dirty="0" err="1"/>
              <a:t>Opt</a:t>
            </a:r>
            <a:r>
              <a:rPr lang="en-US" dirty="0"/>
              <a:t> out by selecting the </a:t>
            </a:r>
            <a:r>
              <a:rPr lang="en-US" dirty="0" err="1"/>
              <a:t>Rollover_Waived</a:t>
            </a:r>
            <a:r>
              <a:rPr lang="en-US" dirty="0"/>
              <a:t> flag.</a:t>
            </a:r>
          </a:p>
          <a:p>
            <a:endParaRPr lang="en-US" dirty="0"/>
          </a:p>
          <a:p>
            <a:r>
              <a:rPr lang="en-US" dirty="0"/>
              <a:t>This results in unintentional modification of rollover rights.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B8459-9312-4B11-BC66-881B1FFE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94" y="2667000"/>
            <a:ext cx="8229600" cy="163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Questions?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3374-A137-4602-B8E6-67D8B1A75D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57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4442</TotalTime>
  <Words>777</Words>
  <Application>Microsoft Office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Wingdings</vt:lpstr>
      <vt:lpstr>Wingdings 2</vt:lpstr>
      <vt:lpstr>Foundry</vt:lpstr>
      <vt:lpstr>Quality of Life Enhancements</vt:lpstr>
      <vt:lpstr>Proposed Updates</vt:lpstr>
      <vt:lpstr>Timing Extensions</vt:lpstr>
      <vt:lpstr>Justification</vt:lpstr>
      <vt:lpstr>Concerns</vt:lpstr>
      <vt:lpstr>Proposal</vt:lpstr>
      <vt:lpstr>PowerPoint Presentation</vt:lpstr>
      <vt:lpstr>Modify Rollover_Waived Flag</vt:lpstr>
      <vt:lpstr>PowerPoint Presentation</vt:lpstr>
      <vt:lpstr>Matching Flag</vt:lpstr>
      <vt:lpstr>Profile Visibility</vt:lpstr>
      <vt:lpstr>PowerPoint Presentation</vt:lpstr>
      <vt:lpstr>Concomitant Update: Recall PTP</vt:lpstr>
      <vt:lpstr>Justification</vt:lpstr>
      <vt:lpstr>Concerns</vt:lpstr>
      <vt:lpstr>PowerPoint Presentation</vt:lpstr>
      <vt:lpstr>Straw Polls</vt:lpstr>
    </vt:vector>
  </TitlesOfParts>
  <Company>Duke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Annual Plan Items</dc:title>
  <dc:creator>Pritchard, Alan C</dc:creator>
  <cp:lastModifiedBy>Matthew Schingle</cp:lastModifiedBy>
  <cp:revision>238</cp:revision>
  <cp:lastPrinted>2020-02-14T15:49:39Z</cp:lastPrinted>
  <dcterms:created xsi:type="dcterms:W3CDTF">2018-07-25T19:39:23Z</dcterms:created>
  <dcterms:modified xsi:type="dcterms:W3CDTF">2021-04-12T21:27:08Z</dcterms:modified>
</cp:coreProperties>
</file>