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7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54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398D-88E1-4219-AAE4-EC84EBDF475A}" type="datetimeFigureOut">
              <a:rPr lang="en-US" smtClean="0"/>
              <a:t>10/10/2019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28307FC-786C-4150-B161-B8547BF82F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398D-88E1-4219-AAE4-EC84EBDF475A}" type="datetimeFigureOut">
              <a:rPr lang="en-US" smtClean="0"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307FC-786C-4150-B161-B8547BF82F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398D-88E1-4219-AAE4-EC84EBDF475A}" type="datetimeFigureOut">
              <a:rPr lang="en-US" smtClean="0"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307FC-786C-4150-B161-B8547BF82F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398D-88E1-4219-AAE4-EC84EBDF475A}" type="datetimeFigureOut">
              <a:rPr lang="en-US" smtClean="0"/>
              <a:t>10/10/2019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28307FC-786C-4150-B161-B8547BF82F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398D-88E1-4219-AAE4-EC84EBDF475A}" type="datetimeFigureOut">
              <a:rPr lang="en-US" smtClean="0"/>
              <a:t>10/10/2019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307FC-786C-4150-B161-B8547BF82F8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398D-88E1-4219-AAE4-EC84EBDF475A}" type="datetimeFigureOut">
              <a:rPr lang="en-US" smtClean="0"/>
              <a:t>10/10/2019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307FC-786C-4150-B161-B8547BF82F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398D-88E1-4219-AAE4-EC84EBDF475A}" type="datetimeFigureOut">
              <a:rPr lang="en-US" smtClean="0"/>
              <a:t>10/10/2019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28307FC-786C-4150-B161-B8547BF82F8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398D-88E1-4219-AAE4-EC84EBDF475A}" type="datetimeFigureOut">
              <a:rPr lang="en-US" smtClean="0"/>
              <a:t>10/10/2019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307FC-786C-4150-B161-B8547BF82F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398D-88E1-4219-AAE4-EC84EBDF475A}" type="datetimeFigureOut">
              <a:rPr lang="en-US" smtClean="0"/>
              <a:t>10/10/2019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307FC-786C-4150-B161-B8547BF82F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398D-88E1-4219-AAE4-EC84EBDF475A}" type="datetimeFigureOut">
              <a:rPr lang="en-US" smtClean="0"/>
              <a:t>10/10/2019</a:t>
            </a:fld>
            <a:endParaRPr lang="en-US" dirty="0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307FC-786C-4150-B161-B8547BF82F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398D-88E1-4219-AAE4-EC84EBDF475A}" type="datetimeFigureOut">
              <a:rPr lang="en-US" smtClean="0"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307FC-786C-4150-B161-B8547BF82F8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BD4398D-88E1-4219-AAE4-EC84EBDF475A}" type="datetimeFigureOut">
              <a:rPr lang="en-US" smtClean="0"/>
              <a:t>10/10/2019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28307FC-786C-4150-B161-B8547BF82F8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304800" y="2286000"/>
            <a:ext cx="8458200" cy="2209800"/>
          </a:xfrm>
        </p:spPr>
        <p:txBody>
          <a:bodyPr anchor="ctr">
            <a:normAutofit/>
          </a:bodyPr>
          <a:lstStyle/>
          <a:p>
            <a:pPr algn="ctr"/>
            <a:r>
              <a:rPr lang="en-US" sz="3200" dirty="0"/>
              <a:t>Standards Review Subcommittee Update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458200" cy="1447800"/>
          </a:xfrm>
        </p:spPr>
        <p:txBody>
          <a:bodyPr/>
          <a:lstStyle/>
          <a:p>
            <a:r>
              <a:rPr lang="en-US" dirty="0"/>
              <a:t>NAESB Wholesale Electric Quadrant</a:t>
            </a:r>
          </a:p>
          <a:p>
            <a:r>
              <a:rPr lang="en-US" dirty="0"/>
              <a:t>Executive Committee</a:t>
            </a:r>
          </a:p>
          <a:p>
            <a:r>
              <a:rPr lang="en-US" dirty="0"/>
              <a:t>October 15</a:t>
            </a:r>
            <a:r>
              <a:rPr lang="en-US" baseline="30000" dirty="0"/>
              <a:t>th</a:t>
            </a:r>
            <a:r>
              <a:rPr lang="en-US" dirty="0"/>
              <a:t>, 2019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72200" y="49530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Ron Robinson (TVA)</a:t>
            </a:r>
          </a:p>
        </p:txBody>
      </p:sp>
    </p:spTree>
    <p:extLst>
      <p:ext uri="{BB962C8B-B14F-4D97-AF65-F5344CB8AC3E}">
        <p14:creationId xmlns:p14="http://schemas.microsoft.com/office/powerpoint/2010/main" val="1957012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6868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WEQ Standards Activity</a:t>
            </a:r>
            <a:br>
              <a:rPr lang="en-US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686800" cy="4403725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Reviewed: 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sz="2000" dirty="0">
                <a:latin typeface="+mj-lt"/>
              </a:rPr>
              <a:t>WEQ 2019 Annual Plan Item 3.a / R12001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sz="2000" dirty="0">
                <a:latin typeface="+mj-lt"/>
                <a:ea typeface="Times New Roman" panose="02020603050405020304" pitchFamily="18" charset="0"/>
              </a:rPr>
              <a:t>WEQ 2019 Annual Plan Item 3.d / Coordination of Partial Path Reservations</a:t>
            </a:r>
            <a:endParaRPr lang="en-US" sz="2000" dirty="0">
              <a:latin typeface="+mj-lt"/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sz="2000" dirty="0">
                <a:latin typeface="+mj-lt"/>
                <a:ea typeface="Times New Roman" panose="02020603050405020304" pitchFamily="18" charset="0"/>
              </a:rPr>
              <a:t>WEQ 2019 Annual Plan Item 3.h / R18011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sz="2000" dirty="0">
                <a:latin typeface="+mj-lt"/>
              </a:rPr>
              <a:t>Standard Request R19007 / MOD Family of Reliability Standards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sz="2000" dirty="0">
                <a:latin typeface="+mj-lt"/>
                <a:ea typeface="Times New Roman" panose="02020603050405020304" pitchFamily="18" charset="0"/>
              </a:rPr>
              <a:t>Standard Request R19008 / INT Family of Reliability Standards</a:t>
            </a:r>
            <a:endParaRPr lang="en-US" sz="2000" dirty="0">
              <a:latin typeface="+mj-lt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Reviewed Minor Corrections: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sz="2000" dirty="0"/>
              <a:t> MC19011 – Removing reference NERC TRE</a:t>
            </a:r>
          </a:p>
          <a:p>
            <a:pPr marL="0" indent="0">
              <a:buClr>
                <a:schemeClr val="tx1"/>
              </a:buClr>
              <a:buNone/>
            </a:pPr>
            <a:endParaRPr lang="en-US" sz="2400" dirty="0"/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en-US" sz="2400" dirty="0"/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en-US" sz="2400" dirty="0"/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275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NERC Activity - 2019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75238"/>
          </a:xfrm>
        </p:spPr>
        <p:txBody>
          <a:bodyPr>
            <a:normAutofit/>
          </a:bodyPr>
          <a:lstStyle/>
          <a:p>
            <a:pPr marL="742950" lvl="2" indent="-342900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sz="2000" dirty="0"/>
              <a:t>Reliability Standards Development Plan (Draft 2020-2022)</a:t>
            </a:r>
          </a:p>
          <a:p>
            <a:pPr marL="1200150" lvl="3" indent="-342900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sz="1600" dirty="0"/>
              <a:t>Reviewed and submitted comments to managing committee.</a:t>
            </a:r>
          </a:p>
          <a:p>
            <a:pPr marL="857250" lvl="3" indent="0">
              <a:buClr>
                <a:schemeClr val="tx1"/>
              </a:buClr>
              <a:buNone/>
            </a:pPr>
            <a:endParaRPr lang="en-US" sz="1600" dirty="0"/>
          </a:p>
          <a:p>
            <a:pPr marL="742950" lvl="2" indent="-342900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sz="2000" dirty="0"/>
              <a:t>Main points of interest</a:t>
            </a:r>
            <a:r>
              <a:rPr lang="en-US" sz="1600" dirty="0"/>
              <a:t>:</a:t>
            </a:r>
          </a:p>
          <a:p>
            <a:pPr lvl="2">
              <a:buClrTx/>
              <a:buFont typeface="Wingdings" panose="05000000000000000000" pitchFamily="2" charset="2"/>
              <a:buChar char="q"/>
            </a:pPr>
            <a:r>
              <a:rPr lang="en-US" sz="1600" dirty="0"/>
              <a:t>Project 2016-02 - Modifications to CIP Standards.</a:t>
            </a:r>
          </a:p>
          <a:p>
            <a:pPr lvl="3">
              <a:buClrTx/>
              <a:buFont typeface="Wingdings" panose="05000000000000000000" pitchFamily="2" charset="2"/>
              <a:buChar char="q"/>
            </a:pP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Related: Potential annual plan item related to Distributed Ledger Technology and the NAESB Public Key Infrastructure (PKI) Certification Program </a:t>
            </a:r>
            <a:r>
              <a:rPr lang="en-US" sz="1600" dirty="0"/>
              <a:t>Impact to WEQ Business Practice Standards.</a:t>
            </a:r>
          </a:p>
          <a:p>
            <a:pPr lvl="2">
              <a:buClrTx/>
              <a:buFont typeface="Wingdings" panose="05000000000000000000" pitchFamily="2" charset="2"/>
              <a:buChar char="q"/>
            </a:pPr>
            <a:r>
              <a:rPr lang="en-US" sz="1600" dirty="0"/>
              <a:t>Project 2019-03 - Cyber Security Supply Chain Risks</a:t>
            </a:r>
          </a:p>
          <a:p>
            <a:pPr lvl="3">
              <a:buClrTx/>
              <a:buFont typeface="Wingdings" panose="05000000000000000000" pitchFamily="2" charset="2"/>
              <a:buChar char="q"/>
            </a:pP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Related: Potential annual plan item related to cybersecurity related to the OASIS, eTag, and other industry software.</a:t>
            </a:r>
          </a:p>
          <a:p>
            <a:pPr lvl="2">
              <a:buClrTx/>
              <a:buFont typeface="Wingdings" panose="05000000000000000000" pitchFamily="2" charset="2"/>
              <a:buChar char="q"/>
            </a:pPr>
            <a:r>
              <a:rPr lang="en-US" sz="1600" dirty="0">
                <a:cs typeface="Times New Roman" panose="02020603050405020304" pitchFamily="18" charset="0"/>
              </a:rPr>
              <a:t>Notice of Withdrawal of NERC for Proposed Reliability Standard MOD-001-2</a:t>
            </a:r>
            <a:r>
              <a:rPr lang="en-US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​</a:t>
            </a:r>
          </a:p>
          <a:p>
            <a:pPr lvl="3">
              <a:buClrTx/>
              <a:buFont typeface="Wingdings" panose="05000000000000000000" pitchFamily="2" charset="2"/>
              <a:buChar char="q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Status: Pending FERC approval</a:t>
            </a:r>
          </a:p>
          <a:p>
            <a:pPr lvl="2">
              <a:buClrTx/>
              <a:buFont typeface="Wingdings" panose="05000000000000000000" pitchFamily="2" charset="2"/>
              <a:buChar char="q"/>
            </a:pPr>
            <a:r>
              <a:rPr lang="en-US" sz="2000" dirty="0"/>
              <a:t>​</a:t>
            </a:r>
            <a:r>
              <a:rPr lang="en-US" sz="1600" dirty="0"/>
              <a:t>Petition for Approval of SER Retirements (INT, FAC, PRC, and MOD)​</a:t>
            </a:r>
          </a:p>
          <a:p>
            <a:pPr lvl="3">
              <a:buClrTx/>
              <a:buFont typeface="Wingdings" panose="05000000000000000000" pitchFamily="2" charset="2"/>
              <a:buChar char="q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Status: Pending FERC approval</a:t>
            </a:r>
          </a:p>
        </p:txBody>
      </p:sp>
    </p:spTree>
    <p:extLst>
      <p:ext uri="{BB962C8B-B14F-4D97-AF65-F5344CB8AC3E}">
        <p14:creationId xmlns:p14="http://schemas.microsoft.com/office/powerpoint/2010/main" val="1269067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Standards Review Subcommittee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3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sz="6000" dirty="0">
                <a:ln w="3175" cap="rnd">
                  <a:gradFill>
                    <a:gsLst>
                      <a:gs pos="0">
                        <a:schemeClr val="tx1"/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effectLst>
                  <a:outerShdw blurRad="50800" dir="10380000" algn="ctr" rotWithShape="0">
                    <a:schemeClr val="tx1">
                      <a:lumMod val="50000"/>
                      <a:lumOff val="50000"/>
                      <a:alpha val="49000"/>
                    </a:schemeClr>
                  </a:outerShdw>
                  <a:reflection blurRad="6350" stA="55000" endA="300" endPos="45500" dir="5400000" sy="-100000" algn="bl" rotWithShape="0"/>
                </a:effectLst>
              </a:rPr>
              <a:t>Questions??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colorTemperature colorTemp="9900"/>
                    </a14:imgEffect>
                    <a14:imgEffect>
                      <a14:brightnessContrast bright="-16000" contrast="1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191000"/>
            <a:ext cx="2743200" cy="1853670"/>
          </a:xfrm>
          <a:prstGeom prst="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57000">
                <a:schemeClr val="bg2">
                  <a:lumMod val="50000"/>
                </a:schemeClr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3956900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6263F975B911449BAEF1AC21745862" ma:contentTypeVersion="6" ma:contentTypeDescription="Create a new document." ma:contentTypeScope="" ma:versionID="e4a737066da5f24649f9d0b62ccf2275">
  <xsd:schema xmlns:xsd="http://www.w3.org/2001/XMLSchema" xmlns:xs="http://www.w3.org/2001/XMLSchema" xmlns:p="http://schemas.microsoft.com/office/2006/metadata/properties" xmlns:ns3="70cb49b5-dcc5-4874-9753-29ef7ca08eb3" targetNamespace="http://schemas.microsoft.com/office/2006/metadata/properties" ma:root="true" ma:fieldsID="bb2f157c8cc3ac1683418206bf73eb12" ns3:_="">
    <xsd:import namespace="70cb49b5-dcc5-4874-9753-29ef7ca08eb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cb49b5-dcc5-4874-9753-29ef7ca08e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4721C20-B5E1-4270-A427-95621AF8FE2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B3BD3A6-0CA9-4622-995D-24C542EF64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0cb49b5-dcc5-4874-9753-29ef7ca08eb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2D798-9E45-4FE8-B636-F2E79203997A}">
  <ds:schemaRefs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70cb49b5-dcc5-4874-9753-29ef7ca08eb3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487</TotalTime>
  <Words>222</Words>
  <Application>Microsoft Office PowerPoint</Application>
  <PresentationFormat>On-screen Show (4:3)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Franklin Gothic Book</vt:lpstr>
      <vt:lpstr>Franklin Gothic Medium</vt:lpstr>
      <vt:lpstr>Wingdings</vt:lpstr>
      <vt:lpstr>Wingdings 2</vt:lpstr>
      <vt:lpstr>Trek</vt:lpstr>
      <vt:lpstr>Standards Review Subcommittee Update</vt:lpstr>
      <vt:lpstr>WEQ Standards Activity </vt:lpstr>
      <vt:lpstr>NERC Activity - 2019</vt:lpstr>
      <vt:lpstr>Standards Review Subcommittee</vt:lpstr>
    </vt:vector>
  </TitlesOfParts>
  <Company>Tennessee Valley Authority-TVA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Review Subcommittee Update</dc:title>
  <dc:creator>Robinson, Ronald L</dc:creator>
  <cp:lastModifiedBy>NAESB</cp:lastModifiedBy>
  <cp:revision>59</cp:revision>
  <dcterms:created xsi:type="dcterms:W3CDTF">2018-08-07T15:20:28Z</dcterms:created>
  <dcterms:modified xsi:type="dcterms:W3CDTF">2019-10-10T19:07:29Z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0x010100026263F975B911449BAEF1AC21745862</vt:lpwstr>
  </property>
</Properties>
</file>