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75" r:id="rId1"/>
  </p:sldMasterIdLst>
  <p:notesMasterIdLst>
    <p:notesMasterId r:id="rId16"/>
  </p:notesMasterIdLst>
  <p:handoutMasterIdLst>
    <p:handoutMasterId r:id="rId17"/>
  </p:handoutMasterIdLst>
  <p:sldIdLst>
    <p:sldId id="256" r:id="rId2"/>
    <p:sldId id="5024" r:id="rId3"/>
    <p:sldId id="5028" r:id="rId4"/>
    <p:sldId id="5029" r:id="rId5"/>
    <p:sldId id="5030" r:id="rId6"/>
    <p:sldId id="5038" r:id="rId7"/>
    <p:sldId id="5031" r:id="rId8"/>
    <p:sldId id="5033" r:id="rId9"/>
    <p:sldId id="5032" r:id="rId10"/>
    <p:sldId id="5034" r:id="rId11"/>
    <p:sldId id="5035" r:id="rId12"/>
    <p:sldId id="5036" r:id="rId13"/>
    <p:sldId id="5037" r:id="rId14"/>
    <p:sldId id="5039" r:id="rId15"/>
  </p:sldIdLst>
  <p:sldSz cx="9144000" cy="5143500" type="screen16x9"/>
  <p:notesSz cx="7150100" cy="9448800"/>
  <p:defaultTextStyle>
    <a:defPPr>
      <a:defRPr lang="en-US"/>
    </a:defPPr>
    <a:lvl1pPr algn="l" rtl="0" fontAlgn="base">
      <a:spcBef>
        <a:spcPct val="0"/>
      </a:spcBef>
      <a:spcAft>
        <a:spcPct val="0"/>
      </a:spcAft>
      <a:defRPr sz="1200" b="1" kern="1200">
        <a:solidFill>
          <a:srgbClr val="FFFFFF"/>
        </a:solidFill>
        <a:latin typeface="Verdana" charset="0"/>
        <a:ea typeface="ＭＳ Ｐゴシック" charset="0"/>
        <a:cs typeface="ＭＳ Ｐゴシック" charset="0"/>
      </a:defRPr>
    </a:lvl1pPr>
    <a:lvl2pPr marL="457200" algn="l" rtl="0" fontAlgn="base">
      <a:spcBef>
        <a:spcPct val="0"/>
      </a:spcBef>
      <a:spcAft>
        <a:spcPct val="0"/>
      </a:spcAft>
      <a:defRPr sz="1200" b="1" kern="1200">
        <a:solidFill>
          <a:srgbClr val="FFFFFF"/>
        </a:solidFill>
        <a:latin typeface="Verdana" charset="0"/>
        <a:ea typeface="ＭＳ Ｐゴシック" charset="0"/>
        <a:cs typeface="ＭＳ Ｐゴシック" charset="0"/>
      </a:defRPr>
    </a:lvl2pPr>
    <a:lvl3pPr marL="914400" algn="l" rtl="0" fontAlgn="base">
      <a:spcBef>
        <a:spcPct val="0"/>
      </a:spcBef>
      <a:spcAft>
        <a:spcPct val="0"/>
      </a:spcAft>
      <a:defRPr sz="1200" b="1" kern="1200">
        <a:solidFill>
          <a:srgbClr val="FFFFFF"/>
        </a:solidFill>
        <a:latin typeface="Verdana" charset="0"/>
        <a:ea typeface="ＭＳ Ｐゴシック" charset="0"/>
        <a:cs typeface="ＭＳ Ｐゴシック" charset="0"/>
      </a:defRPr>
    </a:lvl3pPr>
    <a:lvl4pPr marL="1371600" algn="l" rtl="0" fontAlgn="base">
      <a:spcBef>
        <a:spcPct val="0"/>
      </a:spcBef>
      <a:spcAft>
        <a:spcPct val="0"/>
      </a:spcAft>
      <a:defRPr sz="1200" b="1" kern="1200">
        <a:solidFill>
          <a:srgbClr val="FFFFFF"/>
        </a:solidFill>
        <a:latin typeface="Verdana" charset="0"/>
        <a:ea typeface="ＭＳ Ｐゴシック" charset="0"/>
        <a:cs typeface="ＭＳ Ｐゴシック" charset="0"/>
      </a:defRPr>
    </a:lvl4pPr>
    <a:lvl5pPr marL="1828800" algn="l" rtl="0" fontAlgn="base">
      <a:spcBef>
        <a:spcPct val="0"/>
      </a:spcBef>
      <a:spcAft>
        <a:spcPct val="0"/>
      </a:spcAft>
      <a:defRPr sz="1200" b="1" kern="1200">
        <a:solidFill>
          <a:srgbClr val="FFFFFF"/>
        </a:solidFill>
        <a:latin typeface="Verdana" charset="0"/>
        <a:ea typeface="ＭＳ Ｐゴシック" charset="0"/>
        <a:cs typeface="ＭＳ Ｐゴシック" charset="0"/>
      </a:defRPr>
    </a:lvl5pPr>
    <a:lvl6pPr marL="2286000" algn="l" defTabSz="457200" rtl="0" eaLnBrk="1" latinLnBrk="0" hangingPunct="1">
      <a:defRPr sz="1200" b="1" kern="1200">
        <a:solidFill>
          <a:srgbClr val="FFFFFF"/>
        </a:solidFill>
        <a:latin typeface="Verdana" charset="0"/>
        <a:ea typeface="ＭＳ Ｐゴシック" charset="0"/>
        <a:cs typeface="ＭＳ Ｐゴシック" charset="0"/>
      </a:defRPr>
    </a:lvl6pPr>
    <a:lvl7pPr marL="2743200" algn="l" defTabSz="457200" rtl="0" eaLnBrk="1" latinLnBrk="0" hangingPunct="1">
      <a:defRPr sz="1200" b="1" kern="1200">
        <a:solidFill>
          <a:srgbClr val="FFFFFF"/>
        </a:solidFill>
        <a:latin typeface="Verdana" charset="0"/>
        <a:ea typeface="ＭＳ Ｐゴシック" charset="0"/>
        <a:cs typeface="ＭＳ Ｐゴシック" charset="0"/>
      </a:defRPr>
    </a:lvl7pPr>
    <a:lvl8pPr marL="3200400" algn="l" defTabSz="457200" rtl="0" eaLnBrk="1" latinLnBrk="0" hangingPunct="1">
      <a:defRPr sz="1200" b="1" kern="1200">
        <a:solidFill>
          <a:srgbClr val="FFFFFF"/>
        </a:solidFill>
        <a:latin typeface="Verdana" charset="0"/>
        <a:ea typeface="ＭＳ Ｐゴシック" charset="0"/>
        <a:cs typeface="ＭＳ Ｐゴシック" charset="0"/>
      </a:defRPr>
    </a:lvl8pPr>
    <a:lvl9pPr marL="3657600" algn="l" defTabSz="457200" rtl="0" eaLnBrk="1" latinLnBrk="0" hangingPunct="1">
      <a:defRPr sz="1200" b="1" kern="1200">
        <a:solidFill>
          <a:srgbClr val="FFFFFF"/>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76">
          <p15:clr>
            <a:srgbClr val="A4A3A4"/>
          </p15:clr>
        </p15:guide>
        <p15:guide id="2" pos="225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8078A-2BB1-FC01-C0DC-DE201DBD04C9}" name="Martin Lowry" initials="ML" userId="S::martin.lowry@globalsign.com::acbdafc5-1299-495e-8146-9057c3dc42ab" providerId="AD"/>
  <p188:author id="{E06B3FA4-4211-8561-39AA-4F02D00ECB8C}" name="Lila Kee" initials="LK" userId="S::lila.kee@globalsign.com::95013ab7-166e-4629-a3d3-ee2b8db41f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hit Kumar" initials="MK" lastIdx="6" clrIdx="0">
    <p:extLst>
      <p:ext uri="{19B8F6BF-5375-455C-9EA6-DF929625EA0E}">
        <p15:presenceInfo xmlns:p15="http://schemas.microsoft.com/office/powerpoint/2012/main" userId="S::mohit.kumar@globalsign.com::411023d3-6e76-440e-9142-b60983beb4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9E3D4"/>
    <a:srgbClr val="4B9CD9"/>
    <a:srgbClr val="006FBB"/>
    <a:srgbClr val="33CCCC"/>
    <a:srgbClr val="0099CC"/>
    <a:srgbClr val="009999"/>
    <a:srgbClr val="0066CC"/>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50" y="64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76"/>
        <p:guide pos="225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1"/>
          <p:cNvSpPr>
            <a:spLocks noChangeArrowheads="1"/>
          </p:cNvSpPr>
          <p:nvPr/>
        </p:nvSpPr>
        <p:spPr bwMode="auto">
          <a:xfrm>
            <a:off x="611188" y="9012238"/>
            <a:ext cx="3302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p>
            <a:pPr defTabSz="938213"/>
            <a:fld id="{A4914C25-9F6D-8A4F-B954-B1E82914A2C2}" type="slidenum">
              <a:rPr lang="en-US" sz="900" b="0">
                <a:solidFill>
                  <a:schemeClr val="tx1"/>
                </a:solidFill>
                <a:latin typeface="Arial"/>
                <a:cs typeface="Arial"/>
              </a:rPr>
              <a:pPr defTabSz="938213"/>
              <a:t>‹#›</a:t>
            </a:fld>
            <a:endParaRPr lang="en-US" sz="900" b="0">
              <a:solidFill>
                <a:schemeClr val="tx1"/>
              </a:solidFill>
              <a:latin typeface="Arial"/>
              <a:cs typeface="Arial"/>
            </a:endParaRPr>
          </a:p>
        </p:txBody>
      </p:sp>
      <p:sp>
        <p:nvSpPr>
          <p:cNvPr id="10243" name="Rectangle 12"/>
          <p:cNvSpPr>
            <a:spLocks noChangeArrowheads="1"/>
          </p:cNvSpPr>
          <p:nvPr/>
        </p:nvSpPr>
        <p:spPr bwMode="auto">
          <a:xfrm>
            <a:off x="938213" y="9036050"/>
            <a:ext cx="4978400"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p>
            <a:pPr defTabSz="938213"/>
            <a:fld id="{B389CC0E-3347-D446-8AF7-ADD46367A1D8}" type="datetime4">
              <a:rPr lang="en-US" sz="900" b="0">
                <a:solidFill>
                  <a:schemeClr val="tx1"/>
                </a:solidFill>
                <a:latin typeface="Arial"/>
                <a:cs typeface="Arial"/>
              </a:rPr>
              <a:pPr defTabSz="938213"/>
              <a:t>October 17, 2023</a:t>
            </a:fld>
            <a:r>
              <a:rPr lang="en-US" sz="900" b="0">
                <a:solidFill>
                  <a:schemeClr val="tx1"/>
                </a:solidFill>
                <a:latin typeface="Arial"/>
                <a:cs typeface="Arial"/>
              </a:rPr>
              <a:t>     Copyright © 2017 GlobalSign</a:t>
            </a:r>
          </a:p>
        </p:txBody>
      </p:sp>
      <p:pic>
        <p:nvPicPr>
          <p:cNvPr id="2" name="Picture 1" descr="globalsign_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754" y="8995566"/>
            <a:ext cx="1466317" cy="384807"/>
          </a:xfrm>
          <a:prstGeom prst="rect">
            <a:avLst/>
          </a:prstGeom>
        </p:spPr>
      </p:pic>
    </p:spTree>
    <p:extLst>
      <p:ext uri="{BB962C8B-B14F-4D97-AF65-F5344CB8AC3E}">
        <p14:creationId xmlns:p14="http://schemas.microsoft.com/office/powerpoint/2010/main" val="3704170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4"/>
          <p:cNvSpPr>
            <a:spLocks noGrp="1" noRot="1" noChangeAspect="1" noChangeArrowheads="1" noTextEdit="1"/>
          </p:cNvSpPr>
          <p:nvPr>
            <p:ph type="sldImg" idx="2"/>
          </p:nvPr>
        </p:nvSpPr>
        <p:spPr bwMode="auto">
          <a:xfrm>
            <a:off x="404813" y="227013"/>
            <a:ext cx="6337300" cy="3565525"/>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565150" y="3975100"/>
            <a:ext cx="6108700" cy="4505325"/>
          </a:xfrm>
          <a:prstGeom prst="rect">
            <a:avLst/>
          </a:prstGeom>
          <a:noFill/>
          <a:ln w="9525">
            <a:noFill/>
            <a:miter lim="800000"/>
            <a:headEnd/>
            <a:tailEnd/>
          </a:ln>
          <a:effectLst/>
        </p:spPr>
        <p:txBody>
          <a:bodyPr vert="horz" wrap="square" lIns="94533" tIns="47267" rIns="94533" bIns="472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6" name="Rectangle 11"/>
          <p:cNvSpPr>
            <a:spLocks noChangeArrowheads="1"/>
          </p:cNvSpPr>
          <p:nvPr/>
        </p:nvSpPr>
        <p:spPr bwMode="auto">
          <a:xfrm>
            <a:off x="611188" y="9012238"/>
            <a:ext cx="3302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p>
            <a:pPr defTabSz="938213"/>
            <a:endParaRPr lang="en-US" sz="900" b="0">
              <a:solidFill>
                <a:schemeClr val="tx1"/>
              </a:solidFill>
            </a:endParaRPr>
          </a:p>
        </p:txBody>
      </p:sp>
      <p:sp>
        <p:nvSpPr>
          <p:cNvPr id="7" name="Rectangle 11"/>
          <p:cNvSpPr>
            <a:spLocks noChangeArrowheads="1"/>
          </p:cNvSpPr>
          <p:nvPr/>
        </p:nvSpPr>
        <p:spPr bwMode="auto">
          <a:xfrm>
            <a:off x="611188" y="9012238"/>
            <a:ext cx="3302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p>
            <a:pPr defTabSz="938213"/>
            <a:fld id="{A4914C25-9F6D-8A4F-B954-B1E82914A2C2}" type="slidenum">
              <a:rPr lang="en-US" sz="900" b="0">
                <a:solidFill>
                  <a:schemeClr val="tx1"/>
                </a:solidFill>
                <a:latin typeface="Arial"/>
                <a:cs typeface="Arial"/>
              </a:rPr>
              <a:pPr defTabSz="938213"/>
              <a:t>‹#›</a:t>
            </a:fld>
            <a:endParaRPr lang="en-US" sz="900" b="0">
              <a:solidFill>
                <a:schemeClr val="tx1"/>
              </a:solidFill>
              <a:latin typeface="Arial"/>
              <a:cs typeface="Arial"/>
            </a:endParaRPr>
          </a:p>
        </p:txBody>
      </p:sp>
      <p:sp>
        <p:nvSpPr>
          <p:cNvPr id="8" name="Rectangle 12"/>
          <p:cNvSpPr>
            <a:spLocks noChangeArrowheads="1"/>
          </p:cNvSpPr>
          <p:nvPr/>
        </p:nvSpPr>
        <p:spPr bwMode="auto">
          <a:xfrm>
            <a:off x="938213" y="9036050"/>
            <a:ext cx="4978400"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p>
            <a:pPr defTabSz="938213"/>
            <a:fld id="{B389CC0E-3347-D446-8AF7-ADD46367A1D8}" type="datetime4">
              <a:rPr lang="en-US" sz="900" b="0">
                <a:solidFill>
                  <a:schemeClr val="tx1"/>
                </a:solidFill>
                <a:latin typeface="Arial"/>
                <a:cs typeface="Arial"/>
              </a:rPr>
              <a:pPr defTabSz="938213"/>
              <a:t>October 17, 2023</a:t>
            </a:fld>
            <a:r>
              <a:rPr lang="en-US" sz="900" b="0">
                <a:solidFill>
                  <a:schemeClr val="tx1"/>
                </a:solidFill>
                <a:latin typeface="Arial"/>
                <a:cs typeface="Arial"/>
              </a:rPr>
              <a:t>     Copyright © 2017 GlobalSign</a:t>
            </a:r>
          </a:p>
        </p:txBody>
      </p:sp>
      <p:pic>
        <p:nvPicPr>
          <p:cNvPr id="9" name="Picture 8" descr="globalsign_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754" y="8995566"/>
            <a:ext cx="1466317" cy="384807"/>
          </a:xfrm>
          <a:prstGeom prst="rect">
            <a:avLst/>
          </a:prstGeom>
        </p:spPr>
      </p:pic>
    </p:spTree>
    <p:extLst>
      <p:ext uri="{BB962C8B-B14F-4D97-AF65-F5344CB8AC3E}">
        <p14:creationId xmlns:p14="http://schemas.microsoft.com/office/powerpoint/2010/main" val="30083632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pitchFamily="34"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sf.tools/reference/nist-cybersecurity-framework/"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sf.tools/reference/nist-cybersecurity-framework/v1-1/pr/pr-ac/pr-ac-1/" TargetMode="External"/><Relationship Id="rId5" Type="http://schemas.openxmlformats.org/officeDocument/2006/relationships/hyperlink" Target="https://csf.tools/reference/nist-cybersecurity-framework/v1-1/pr/" TargetMode="External"/><Relationship Id="rId4" Type="http://schemas.openxmlformats.org/officeDocument/2006/relationships/hyperlink" Target="https://csf.tools/reference/nist-cybersecurity-framework/v1-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403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there are approximately 2M electric vehicles (EV) in operation, and the number of EV is projected to be 24.6M by 2030 [EEI-2022]. The EV infrastructure was prominently integrated into the Infrastructure Investment and Jobs Act and is also expected to grow. As of 2023, there were over 48,000 public charging stations in the US, and a commitment by the Infrastructure Investment and Jobs Act is in place to increase this number to </a:t>
            </a:r>
            <a:r>
              <a:rPr lang="en-US" b="1"/>
              <a:t>500,000 by 2030</a:t>
            </a:r>
            <a:r>
              <a:rPr lang="en-US"/>
              <a:t>. The U.S. EV charging infrastructure market size was valued at $3.15B in 2022 and is expected to grow to </a:t>
            </a:r>
            <a:r>
              <a:rPr lang="en-US" b="1"/>
              <a:t>$24B by 2030</a:t>
            </a:r>
            <a:endParaRPr lang="en-US"/>
          </a:p>
        </p:txBody>
      </p:sp>
    </p:spTree>
    <p:extLst>
      <p:ext uri="{BB962C8B-B14F-4D97-AF65-F5344CB8AC3E}">
        <p14:creationId xmlns:p14="http://schemas.microsoft.com/office/powerpoint/2010/main" val="43825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the current value, expected growth, potential for cyber related attacks, and the criticality of the transportation and energy sectors, the Department of Energy (DOE) in collaboration with the Electric Power Research Institute (EPRI) studied the Electric Vehicle/Extreme Fast Charging ecosystem (EV/XFC ecosystem). Recognizing the need for relevant parties to assess their cybersecurity posture as a part of risk management, the DOE commissioned NIST to apply the Cyber Security Framework (CSF) to the EV/XFC ecosystem</a:t>
            </a:r>
          </a:p>
        </p:txBody>
      </p:sp>
    </p:spTree>
    <p:extLst>
      <p:ext uri="{BB962C8B-B14F-4D97-AF65-F5344CB8AC3E}">
        <p14:creationId xmlns:p14="http://schemas.microsoft.com/office/powerpoint/2010/main" val="55523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697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u="none" strike="noStrike" dirty="0">
                <a:solidFill>
                  <a:srgbClr val="0275D8"/>
                </a:solidFill>
                <a:effectLst/>
                <a:hlinkClick r:id="rId3"/>
              </a:rPr>
              <a:t>NIST Cybersecurity Framework</a:t>
            </a:r>
            <a:endParaRPr lang="en-US" dirty="0">
              <a:effectLst/>
            </a:endParaRPr>
          </a:p>
          <a:p>
            <a:pPr>
              <a:buFont typeface="Arial" panose="020B0604020202020204" pitchFamily="34" charset="0"/>
              <a:buChar char="•"/>
            </a:pPr>
            <a:r>
              <a:rPr lang="en-US" u="none" strike="noStrike" dirty="0">
                <a:solidFill>
                  <a:srgbClr val="0275D8"/>
                </a:solidFill>
                <a:effectLst/>
                <a:hlinkClick r:id="rId4"/>
              </a:rPr>
              <a:t>Cybersecurity Framework v1.1</a:t>
            </a:r>
            <a:endParaRPr lang="en-US" dirty="0">
              <a:effectLst/>
            </a:endParaRPr>
          </a:p>
          <a:p>
            <a:pPr>
              <a:buFont typeface="Arial" panose="020B0604020202020204" pitchFamily="34" charset="0"/>
              <a:buChar char="•"/>
            </a:pPr>
            <a:r>
              <a:rPr lang="en-US" u="none" strike="noStrike" dirty="0">
                <a:solidFill>
                  <a:srgbClr val="0275D8"/>
                </a:solidFill>
                <a:effectLst/>
                <a:hlinkClick r:id="rId5"/>
              </a:rPr>
              <a:t>PR: Protect</a:t>
            </a:r>
            <a:endParaRPr lang="en-US" dirty="0">
              <a:effectLst/>
            </a:endParaRPr>
          </a:p>
          <a:p>
            <a:r>
              <a:rPr lang="en-US" b="1" dirty="0">
                <a:effectLst/>
              </a:rPr>
              <a:t>PR.AC: Identity Management, Authentication and Access Control</a:t>
            </a:r>
          </a:p>
          <a:p>
            <a:r>
              <a:rPr lang="en-US" b="1" dirty="0">
                <a:effectLst/>
              </a:rPr>
              <a:t>Description</a:t>
            </a:r>
          </a:p>
          <a:p>
            <a:r>
              <a:rPr lang="en-US" dirty="0">
                <a:effectLst/>
              </a:rPr>
              <a:t>Access to physical and logical assets and associated facilities is limited to authorized users, processes, and devices, and is managed consistent with the assessed risk of unauthorized access to authorized activities and transactions.</a:t>
            </a:r>
          </a:p>
          <a:p>
            <a:pPr algn="l"/>
            <a:r>
              <a:rPr lang="en-US" b="1" i="0" dirty="0">
                <a:solidFill>
                  <a:srgbClr val="1A1A1A"/>
                </a:solidFill>
                <a:effectLst/>
                <a:latin typeface="Merriweather" panose="00000500000000000000" pitchFamily="2" charset="0"/>
              </a:rPr>
              <a:t>Framework Subcategories</a:t>
            </a:r>
          </a:p>
          <a:p>
            <a:r>
              <a:rPr lang="en-US" b="0" u="none" strike="noStrike" dirty="0">
                <a:solidFill>
                  <a:srgbClr val="007ACC"/>
                </a:solidFill>
                <a:effectLst/>
                <a:hlinkClick r:id="rId6"/>
              </a:rPr>
              <a:t>PR.AC-1: Identities and credentials are issued, managed, verified, revoked, and audited for authorized devices, users and processes</a:t>
            </a:r>
            <a:endParaRPr lang="en-US" b="0" dirty="0">
              <a:effectLst/>
            </a:endParaRPr>
          </a:p>
          <a:p>
            <a:r>
              <a:rPr lang="en-US" dirty="0">
                <a:effectLst/>
              </a:rPr>
              <a:t>[</a:t>
            </a:r>
            <a:r>
              <a:rPr lang="en-US" dirty="0" err="1">
                <a:effectLst/>
              </a:rPr>
              <a:t>csf.tools</a:t>
            </a:r>
            <a:r>
              <a:rPr lang="en-US" dirty="0">
                <a:effectLst/>
              </a:rPr>
              <a:t> Note: Subcategories do not have detailed descriptions.]</a:t>
            </a:r>
          </a:p>
          <a:p>
            <a:br>
              <a:rPr lang="en-US" dirty="0"/>
            </a:br>
            <a:r>
              <a:rPr lang="en-US" dirty="0"/>
              <a:t>Credential life cycle management</a:t>
            </a:r>
          </a:p>
        </p:txBody>
      </p:sp>
    </p:spTree>
    <p:extLst>
      <p:ext uri="{BB962C8B-B14F-4D97-AF65-F5344CB8AC3E}">
        <p14:creationId xmlns:p14="http://schemas.microsoft.com/office/powerpoint/2010/main" val="169543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686868"/>
                </a:solidFill>
                <a:effectLst/>
                <a:latin typeface="Merriweather" panose="00000500000000000000" pitchFamily="2" charset="0"/>
              </a:rPr>
              <a:t>Identity proofing</a:t>
            </a:r>
            <a:endParaRPr lang="en-US" b="0" i="0" dirty="0">
              <a:solidFill>
                <a:srgbClr val="1A1A1A"/>
              </a:solidFill>
              <a:effectLst/>
              <a:latin typeface="Merriweather" panose="00000500000000000000" pitchFamily="2" charset="0"/>
            </a:endParaRPr>
          </a:p>
          <a:p>
            <a:endParaRPr lang="en-US" dirty="0"/>
          </a:p>
        </p:txBody>
      </p:sp>
    </p:spTree>
    <p:extLst>
      <p:ext uri="{BB962C8B-B14F-4D97-AF65-F5344CB8AC3E}">
        <p14:creationId xmlns:p14="http://schemas.microsoft.com/office/powerpoint/2010/main" val="220488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Authentication</a:t>
            </a:r>
          </a:p>
        </p:txBody>
      </p:sp>
    </p:spTree>
    <p:extLst>
      <p:ext uri="{BB962C8B-B14F-4D97-AF65-F5344CB8AC3E}">
        <p14:creationId xmlns:p14="http://schemas.microsoft.com/office/powerpoint/2010/main" val="1303777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0079" y="4213071"/>
            <a:ext cx="2529657" cy="663859"/>
          </a:xfrm>
          <a:prstGeom prst="rect">
            <a:avLst/>
          </a:prstGeom>
        </p:spPr>
      </p:pic>
    </p:spTree>
    <p:extLst>
      <p:ext uri="{BB962C8B-B14F-4D97-AF65-F5344CB8AC3E}">
        <p14:creationId xmlns:p14="http://schemas.microsoft.com/office/powerpoint/2010/main" val="4274913203"/>
      </p:ext>
    </p:extLst>
  </p:cSld>
  <p:clrMapOvr>
    <a:masterClrMapping/>
  </p:clrMapOvr>
  <p:extLst>
    <p:ext uri="{DCECCB84-F9BA-43D5-87BE-67443E8EF086}">
      <p15:sldGuideLst xmlns:p15="http://schemas.microsoft.com/office/powerpoint/2012/main">
        <p15:guide id="1" orient="horz" pos="3012">
          <p15:clr>
            <a:srgbClr val="FBAE40"/>
          </p15:clr>
        </p15:guide>
        <p15:guide id="2" pos="54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5943600" y="1599046"/>
            <a:ext cx="3222721" cy="18280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0079" y="4213071"/>
            <a:ext cx="2529657" cy="663859"/>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9819" b="24729"/>
          <a:stretch/>
        </p:blipFill>
        <p:spPr>
          <a:xfrm>
            <a:off x="-1" y="1600200"/>
            <a:ext cx="5854383" cy="1828800"/>
          </a:xfrm>
          <a:prstGeom prst="rect">
            <a:avLst/>
          </a:prstGeom>
        </p:spPr>
      </p:pic>
    </p:spTree>
    <p:extLst>
      <p:ext uri="{BB962C8B-B14F-4D97-AF65-F5344CB8AC3E}">
        <p14:creationId xmlns:p14="http://schemas.microsoft.com/office/powerpoint/2010/main" val="366367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p:cNvSpPr/>
          <p:nvPr userDrawn="1"/>
        </p:nvSpPr>
        <p:spPr>
          <a:xfrm>
            <a:off x="7450698" y="0"/>
            <a:ext cx="1700784" cy="9790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pic>
        <p:nvPicPr>
          <p:cNvPr id="2" name="Picture 1" descr="globalsign_logo_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4769" y="78550"/>
            <a:ext cx="1556427" cy="823003"/>
          </a:xfrm>
          <a:prstGeom prst="rect">
            <a:avLst/>
          </a:prstGeom>
        </p:spPr>
      </p:pic>
      <p:sp>
        <p:nvSpPr>
          <p:cNvPr id="15" name="Rectangle 14"/>
          <p:cNvSpPr/>
          <p:nvPr userDrawn="1"/>
        </p:nvSpPr>
        <p:spPr>
          <a:xfrm>
            <a:off x="1" y="0"/>
            <a:ext cx="7388911" cy="9790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sp>
        <p:nvSpPr>
          <p:cNvPr id="17" name="Rectangle 16"/>
          <p:cNvSpPr/>
          <p:nvPr userDrawn="1"/>
        </p:nvSpPr>
        <p:spPr>
          <a:xfrm>
            <a:off x="-3967" y="4769994"/>
            <a:ext cx="9147967" cy="51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sp>
        <p:nvSpPr>
          <p:cNvPr id="3" name="Content Placeholder 2"/>
          <p:cNvSpPr>
            <a:spLocks noGrp="1"/>
          </p:cNvSpPr>
          <p:nvPr>
            <p:ph idx="1"/>
          </p:nvPr>
        </p:nvSpPr>
        <p:spPr>
          <a:xfrm>
            <a:off x="226284" y="1200151"/>
            <a:ext cx="8677017" cy="3394472"/>
          </a:xfrm>
          <a:prstGeom prst="rect">
            <a:avLst/>
          </a:prstGeom>
        </p:spPr>
        <p:txBody>
          <a:bodyPr/>
          <a:lstStyle>
            <a:lvl1pPr marL="168275" indent="-168275">
              <a:buClr>
                <a:schemeClr val="accent1"/>
              </a:buClr>
              <a:buFont typeface="Arial"/>
              <a:buChar char="•"/>
              <a:defRPr>
                <a:solidFill>
                  <a:schemeClr val="accent2"/>
                </a:solidFill>
              </a:defRPr>
            </a:lvl1pPr>
            <a:lvl2pPr>
              <a:defRPr sz="1800"/>
            </a:lvl2pPr>
            <a:lvl3pPr>
              <a:defRPr sz="1600"/>
            </a:lvl3pPr>
            <a:lvl4pPr>
              <a:defRPr sz="1400"/>
            </a:lvl4pPr>
            <a:lvl5pPr>
              <a:defRPr sz="1200"/>
            </a:lvl5pPr>
            <a:lvl6pPr marL="914400">
              <a:defRPr sz="10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itle 6"/>
          <p:cNvSpPr>
            <a:spLocks noGrp="1"/>
          </p:cNvSpPr>
          <p:nvPr>
            <p:ph type="title"/>
          </p:nvPr>
        </p:nvSpPr>
        <p:spPr>
          <a:xfrm>
            <a:off x="226285" y="274016"/>
            <a:ext cx="7097163" cy="530022"/>
          </a:xfrm>
          <a:prstGeom prst="rect">
            <a:avLst/>
          </a:prstGeom>
        </p:spPr>
        <p:txBody>
          <a:bodyPr/>
          <a:lstStyle/>
          <a:p>
            <a:r>
              <a:rPr lang="en-US"/>
              <a:t>Click to edit Master title style</a:t>
            </a:r>
          </a:p>
        </p:txBody>
      </p:sp>
      <p:sp>
        <p:nvSpPr>
          <p:cNvPr id="19" name="TextBox 2"/>
          <p:cNvSpPr txBox="1">
            <a:spLocks noChangeArrowheads="1"/>
          </p:cNvSpPr>
          <p:nvPr userDrawn="1"/>
        </p:nvSpPr>
        <p:spPr bwMode="auto">
          <a:xfrm>
            <a:off x="226284" y="4879751"/>
            <a:ext cx="36627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200" b="1">
                <a:solidFill>
                  <a:srgbClr val="FFFFFF"/>
                </a:solidFill>
                <a:latin typeface="Verdana" charset="0"/>
                <a:ea typeface="ＭＳ Ｐゴシック" charset="0"/>
                <a:cs typeface="ＭＳ Ｐゴシック" charset="0"/>
              </a:defRPr>
            </a:lvl1pPr>
            <a:lvl2pPr marL="742950" indent="-285750">
              <a:defRPr sz="1200" b="1">
                <a:solidFill>
                  <a:srgbClr val="FFFFFF"/>
                </a:solidFill>
                <a:latin typeface="Verdana" charset="0"/>
                <a:ea typeface="ＭＳ Ｐゴシック" charset="0"/>
              </a:defRPr>
            </a:lvl2pPr>
            <a:lvl3pPr marL="1143000" indent="-228600">
              <a:defRPr sz="1200" b="1">
                <a:solidFill>
                  <a:srgbClr val="FFFFFF"/>
                </a:solidFill>
                <a:latin typeface="Verdana" charset="0"/>
                <a:ea typeface="ＭＳ Ｐゴシック" charset="0"/>
              </a:defRPr>
            </a:lvl3pPr>
            <a:lvl4pPr marL="1600200" indent="-228600">
              <a:defRPr sz="1200" b="1">
                <a:solidFill>
                  <a:srgbClr val="FFFFFF"/>
                </a:solidFill>
                <a:latin typeface="Verdana" charset="0"/>
                <a:ea typeface="ＭＳ Ｐゴシック" charset="0"/>
              </a:defRPr>
            </a:lvl4pPr>
            <a:lvl5pPr marL="2057400" indent="-228600">
              <a:defRPr sz="1200" b="1">
                <a:solidFill>
                  <a:srgbClr val="FFFFFF"/>
                </a:solidFill>
                <a:latin typeface="Verdana" charset="0"/>
                <a:ea typeface="ＭＳ Ｐゴシック" charset="0"/>
              </a:defRPr>
            </a:lvl5pPr>
            <a:lvl6pPr marL="25146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6pPr>
            <a:lvl7pPr marL="29718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7pPr>
            <a:lvl8pPr marL="34290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8pPr>
            <a:lvl9pPr marL="38862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9pPr>
          </a:lstStyle>
          <a:p>
            <a:pPr defTabSz="457200" fontAlgn="auto">
              <a:spcBef>
                <a:spcPts val="0"/>
              </a:spcBef>
              <a:spcAft>
                <a:spcPts val="0"/>
              </a:spcAft>
            </a:pPr>
            <a:r>
              <a:rPr lang="en-US" sz="800" b="0">
                <a:solidFill>
                  <a:prstClr val="black"/>
                </a:solidFill>
                <a:latin typeface="Arial"/>
                <a:ea typeface="Arial"/>
                <a:cs typeface="Arial"/>
              </a:rPr>
              <a:t>Copyright© 2023 GlobalSign.  Confidential &amp; Proprietary.  All rights reserved.</a:t>
            </a:r>
          </a:p>
        </p:txBody>
      </p:sp>
      <p:sp>
        <p:nvSpPr>
          <p:cNvPr id="20" name="Slide Number Placeholder 5"/>
          <p:cNvSpPr txBox="1">
            <a:spLocks/>
          </p:cNvSpPr>
          <p:nvPr userDrawn="1"/>
        </p:nvSpPr>
        <p:spPr bwMode="auto">
          <a:xfrm>
            <a:off x="8461548" y="4921895"/>
            <a:ext cx="472662" cy="13115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lnSpc>
                <a:spcPct val="100000"/>
              </a:lnSpc>
              <a:defRPr sz="1200" b="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C434305-0D90-1042-B8D3-EB6253DED986}" type="slidenum">
              <a:rPr lang="en-US" sz="800">
                <a:solidFill>
                  <a:prstClr val="black"/>
                </a:solidFill>
                <a:latin typeface="Arial"/>
                <a:cs typeface="Arial"/>
              </a:rPr>
              <a:pPr fontAlgn="auto">
                <a:spcBef>
                  <a:spcPts val="0"/>
                </a:spcBef>
                <a:spcAft>
                  <a:spcPts val="0"/>
                </a:spcAft>
              </a:pPr>
              <a:t>‹#›</a:t>
            </a:fld>
            <a:endParaRPr lang="en-US" sz="800">
              <a:solidFill>
                <a:prstClr val="black"/>
              </a:solidFill>
              <a:latin typeface="Arial"/>
              <a:cs typeface="Arial"/>
            </a:endParaRPr>
          </a:p>
        </p:txBody>
      </p:sp>
    </p:spTree>
    <p:extLst>
      <p:ext uri="{BB962C8B-B14F-4D97-AF65-F5344CB8AC3E}">
        <p14:creationId xmlns:p14="http://schemas.microsoft.com/office/powerpoint/2010/main" val="379779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1" y="0"/>
            <a:ext cx="7388911" cy="9790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sp>
        <p:nvSpPr>
          <p:cNvPr id="12" name="Rectangle 11"/>
          <p:cNvSpPr/>
          <p:nvPr userDrawn="1"/>
        </p:nvSpPr>
        <p:spPr>
          <a:xfrm>
            <a:off x="7450698" y="0"/>
            <a:ext cx="1700784" cy="9790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sp>
        <p:nvSpPr>
          <p:cNvPr id="13" name="Rectangle 12"/>
          <p:cNvSpPr/>
          <p:nvPr userDrawn="1"/>
        </p:nvSpPr>
        <p:spPr>
          <a:xfrm>
            <a:off x="-3967" y="4769994"/>
            <a:ext cx="9147967" cy="51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sp>
        <p:nvSpPr>
          <p:cNvPr id="2" name="Title 1"/>
          <p:cNvSpPr>
            <a:spLocks noGrp="1"/>
          </p:cNvSpPr>
          <p:nvPr>
            <p:ph type="title"/>
          </p:nvPr>
        </p:nvSpPr>
        <p:spPr>
          <a:xfrm>
            <a:off x="226285" y="274016"/>
            <a:ext cx="7097163" cy="53002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000">
                <a:solidFill>
                  <a:schemeClr val="accent1"/>
                </a:solidFill>
              </a:defRPr>
            </a:lvl1pPr>
            <a:lvl2pPr marL="511175" marR="0" indent="-222250" algn="l" defTabSz="457200" rtl="0" eaLnBrk="1" fontAlgn="auto" latinLnBrk="0" hangingPunct="1">
              <a:lnSpc>
                <a:spcPct val="100000"/>
              </a:lnSpc>
              <a:spcBef>
                <a:spcPct val="20000"/>
              </a:spcBef>
              <a:spcAft>
                <a:spcPts val="0"/>
              </a:spcAft>
              <a:buClrTx/>
              <a:buSzTx/>
              <a:buFont typeface="Arial"/>
              <a:buChar char="–"/>
              <a:tabLst/>
              <a:defRPr sz="1800" baseline="0">
                <a:solidFill>
                  <a:schemeClr val="tx1"/>
                </a:solidFill>
              </a:defRPr>
            </a:lvl2pPr>
            <a:lvl3pPr marL="684213" marR="0" indent="-173038" algn="l" defTabSz="457200" rtl="0" eaLnBrk="1" fontAlgn="auto" latinLnBrk="0" hangingPunct="1">
              <a:lnSpc>
                <a:spcPct val="100000"/>
              </a:lnSpc>
              <a:spcBef>
                <a:spcPct val="20000"/>
              </a:spcBef>
              <a:spcAft>
                <a:spcPts val="0"/>
              </a:spcAft>
              <a:buClrTx/>
              <a:buSzTx/>
              <a:buFont typeface="Arial"/>
              <a:buChar char="•"/>
              <a:tabLst/>
              <a:defRPr sz="1600"/>
            </a:lvl3pPr>
            <a:lvl4pPr marL="1030288" marR="0" indent="-230188" algn="l" defTabSz="457200" rtl="0" eaLnBrk="1" fontAlgn="auto" latinLnBrk="0" hangingPunct="1">
              <a:lnSpc>
                <a:spcPct val="100000"/>
              </a:lnSpc>
              <a:spcBef>
                <a:spcPct val="20000"/>
              </a:spcBef>
              <a:spcAft>
                <a:spcPts val="0"/>
              </a:spcAft>
              <a:buClrTx/>
              <a:buSzTx/>
              <a:buFont typeface="Arial"/>
              <a:buChar char="–"/>
              <a:tabLst/>
              <a:defRPr sz="1400"/>
            </a:lvl4pPr>
            <a:lvl5pPr marL="1196975" marR="0" indent="-168275" algn="l" defTabSz="457200" rtl="0" eaLnBrk="1" fontAlgn="auto" latinLnBrk="0" hangingPunct="1">
              <a:lnSpc>
                <a:spcPct val="100000"/>
              </a:lnSpc>
              <a:spcBef>
                <a:spcPct val="20000"/>
              </a:spcBef>
              <a:spcAft>
                <a:spcPts val="0"/>
              </a:spcAft>
              <a:buClrTx/>
              <a:buSzTx/>
              <a:buFont typeface="Arial"/>
              <a:buChar char="»"/>
              <a:tabLst/>
              <a:defRPr sz="1400"/>
            </a:lvl5pPr>
            <a:lvl6pPr marL="1317625" marR="0" indent="-120650" algn="l" defTabSz="457200" rtl="0" eaLnBrk="1" fontAlgn="auto" latinLnBrk="0" hangingPunct="1">
              <a:lnSpc>
                <a:spcPct val="100000"/>
              </a:lnSpc>
              <a:spcBef>
                <a:spcPct val="20000"/>
              </a:spcBef>
              <a:spcAft>
                <a:spcPts val="0"/>
              </a:spcAft>
              <a:buClrTx/>
              <a:buSzTx/>
              <a:buFont typeface="Arial"/>
              <a:buChar char="•"/>
              <a:tabLst/>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
        <p:nvSpPr>
          <p:cNvPr id="15" name="TextBox 2"/>
          <p:cNvSpPr txBox="1">
            <a:spLocks noChangeArrowheads="1"/>
          </p:cNvSpPr>
          <p:nvPr userDrawn="1"/>
        </p:nvSpPr>
        <p:spPr bwMode="auto">
          <a:xfrm>
            <a:off x="226285" y="4879751"/>
            <a:ext cx="36627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200" b="1">
                <a:solidFill>
                  <a:srgbClr val="FFFFFF"/>
                </a:solidFill>
                <a:latin typeface="Verdana" charset="0"/>
                <a:ea typeface="ＭＳ Ｐゴシック" charset="0"/>
                <a:cs typeface="ＭＳ Ｐゴシック" charset="0"/>
              </a:defRPr>
            </a:lvl1pPr>
            <a:lvl2pPr marL="742950" indent="-285750">
              <a:defRPr sz="1200" b="1">
                <a:solidFill>
                  <a:srgbClr val="FFFFFF"/>
                </a:solidFill>
                <a:latin typeface="Verdana" charset="0"/>
                <a:ea typeface="ＭＳ Ｐゴシック" charset="0"/>
              </a:defRPr>
            </a:lvl2pPr>
            <a:lvl3pPr marL="1143000" indent="-228600">
              <a:defRPr sz="1200" b="1">
                <a:solidFill>
                  <a:srgbClr val="FFFFFF"/>
                </a:solidFill>
                <a:latin typeface="Verdana" charset="0"/>
                <a:ea typeface="ＭＳ Ｐゴシック" charset="0"/>
              </a:defRPr>
            </a:lvl3pPr>
            <a:lvl4pPr marL="1600200" indent="-228600">
              <a:defRPr sz="1200" b="1">
                <a:solidFill>
                  <a:srgbClr val="FFFFFF"/>
                </a:solidFill>
                <a:latin typeface="Verdana" charset="0"/>
                <a:ea typeface="ＭＳ Ｐゴシック" charset="0"/>
              </a:defRPr>
            </a:lvl4pPr>
            <a:lvl5pPr marL="2057400" indent="-228600">
              <a:defRPr sz="1200" b="1">
                <a:solidFill>
                  <a:srgbClr val="FFFFFF"/>
                </a:solidFill>
                <a:latin typeface="Verdana" charset="0"/>
                <a:ea typeface="ＭＳ Ｐゴシック" charset="0"/>
              </a:defRPr>
            </a:lvl5pPr>
            <a:lvl6pPr marL="25146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6pPr>
            <a:lvl7pPr marL="29718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7pPr>
            <a:lvl8pPr marL="34290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8pPr>
            <a:lvl9pPr marL="3886200" indent="-228600" algn="ctr" eaLnBrk="0" fontAlgn="base" hangingPunct="0">
              <a:lnSpc>
                <a:spcPct val="90000"/>
              </a:lnSpc>
              <a:spcBef>
                <a:spcPct val="0"/>
              </a:spcBef>
              <a:spcAft>
                <a:spcPct val="0"/>
              </a:spcAft>
              <a:defRPr sz="1200" b="1">
                <a:solidFill>
                  <a:srgbClr val="FFFFFF"/>
                </a:solidFill>
                <a:latin typeface="Verdana" charset="0"/>
                <a:ea typeface="ＭＳ Ｐゴシック" charset="0"/>
              </a:defRPr>
            </a:lvl9pPr>
          </a:lstStyle>
          <a:p>
            <a:pPr defTabSz="457200" fontAlgn="auto">
              <a:spcBef>
                <a:spcPts val="0"/>
              </a:spcBef>
              <a:spcAft>
                <a:spcPts val="0"/>
              </a:spcAft>
            </a:pPr>
            <a:r>
              <a:rPr lang="en-US" sz="800" b="0">
                <a:solidFill>
                  <a:prstClr val="black"/>
                </a:solidFill>
                <a:latin typeface="Arial"/>
                <a:ea typeface="Arial"/>
                <a:cs typeface="Arial"/>
              </a:rPr>
              <a:t>Copyright© 2023 GlobalSign.  Confidential &amp; Proprietary.  All rights reserved.</a:t>
            </a:r>
          </a:p>
        </p:txBody>
      </p:sp>
      <p:sp>
        <p:nvSpPr>
          <p:cNvPr id="16" name="Slide Number Placeholder 5"/>
          <p:cNvSpPr txBox="1">
            <a:spLocks/>
          </p:cNvSpPr>
          <p:nvPr userDrawn="1"/>
        </p:nvSpPr>
        <p:spPr bwMode="auto">
          <a:xfrm>
            <a:off x="8461548" y="4921895"/>
            <a:ext cx="472662" cy="13115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en-US"/>
            </a:defPPr>
            <a:lvl1pPr marL="0" algn="r" defTabSz="457200" rtl="0" eaLnBrk="1" latinLnBrk="0" hangingPunct="1">
              <a:lnSpc>
                <a:spcPct val="100000"/>
              </a:lnSpc>
              <a:defRPr sz="1200" b="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C434305-0D90-1042-B8D3-EB6253DED986}" type="slidenum">
              <a:rPr lang="en-US" sz="800">
                <a:solidFill>
                  <a:prstClr val="black"/>
                </a:solidFill>
                <a:latin typeface="Arial"/>
                <a:cs typeface="Arial"/>
              </a:rPr>
              <a:pPr fontAlgn="auto">
                <a:spcBef>
                  <a:spcPts val="0"/>
                </a:spcBef>
                <a:spcAft>
                  <a:spcPts val="0"/>
                </a:spcAft>
              </a:pPr>
              <a:t>‹#›</a:t>
            </a:fld>
            <a:endParaRPr lang="en-US" sz="800">
              <a:solidFill>
                <a:prstClr val="black"/>
              </a:solidFill>
              <a:latin typeface="Arial"/>
              <a:cs typeface="Arial"/>
            </a:endParaRPr>
          </a:p>
        </p:txBody>
      </p:sp>
      <p:sp>
        <p:nvSpPr>
          <p:cNvPr id="14" name="Content Placeholder 2">
            <a:extLst>
              <a:ext uri="{FF2B5EF4-FFF2-40B4-BE49-F238E27FC236}">
                <a16:creationId xmlns:a16="http://schemas.microsoft.com/office/drawing/2014/main" id="{D09188A0-8059-4DDF-AD96-FA173B95A7C7}"/>
              </a:ext>
            </a:extLst>
          </p:cNvPr>
          <p:cNvSpPr>
            <a:spLocks noGrp="1"/>
          </p:cNvSpPr>
          <p:nvPr>
            <p:ph sz="half" idx="10"/>
          </p:nvPr>
        </p:nvSpPr>
        <p:spPr>
          <a:xfrm>
            <a:off x="4570016" y="1177301"/>
            <a:ext cx="4038600" cy="3394472"/>
          </a:xfrm>
          <a:prstGeom prst="rect">
            <a:avLst/>
          </a:prstGeom>
        </p:spPr>
        <p:txBody>
          <a:bodyPr/>
          <a:lstStyle>
            <a:lvl1pPr>
              <a:defRPr sz="2000">
                <a:solidFill>
                  <a:schemeClr val="accent1"/>
                </a:solidFill>
              </a:defRPr>
            </a:lvl1pPr>
            <a:lvl2pPr marL="511175" marR="0" indent="-222250" algn="l" defTabSz="457200" rtl="0" eaLnBrk="1" fontAlgn="auto" latinLnBrk="0" hangingPunct="1">
              <a:lnSpc>
                <a:spcPct val="100000"/>
              </a:lnSpc>
              <a:spcBef>
                <a:spcPct val="20000"/>
              </a:spcBef>
              <a:spcAft>
                <a:spcPts val="0"/>
              </a:spcAft>
              <a:buClrTx/>
              <a:buSzTx/>
              <a:buFont typeface="Arial"/>
              <a:buChar char="–"/>
              <a:tabLst/>
              <a:defRPr sz="1800" baseline="0">
                <a:solidFill>
                  <a:schemeClr val="tx1"/>
                </a:solidFill>
              </a:defRPr>
            </a:lvl2pPr>
            <a:lvl3pPr marL="684213" marR="0" indent="-173038" algn="l" defTabSz="457200" rtl="0" eaLnBrk="1" fontAlgn="auto" latinLnBrk="0" hangingPunct="1">
              <a:lnSpc>
                <a:spcPct val="100000"/>
              </a:lnSpc>
              <a:spcBef>
                <a:spcPct val="20000"/>
              </a:spcBef>
              <a:spcAft>
                <a:spcPts val="0"/>
              </a:spcAft>
              <a:buClrTx/>
              <a:buSzTx/>
              <a:buFont typeface="Arial"/>
              <a:buChar char="•"/>
              <a:tabLst/>
              <a:defRPr sz="1600"/>
            </a:lvl3pPr>
            <a:lvl4pPr marL="1030288" marR="0" indent="-230188" algn="l" defTabSz="457200" rtl="0" eaLnBrk="1" fontAlgn="auto" latinLnBrk="0" hangingPunct="1">
              <a:lnSpc>
                <a:spcPct val="100000"/>
              </a:lnSpc>
              <a:spcBef>
                <a:spcPct val="20000"/>
              </a:spcBef>
              <a:spcAft>
                <a:spcPts val="0"/>
              </a:spcAft>
              <a:buClrTx/>
              <a:buSzTx/>
              <a:buFont typeface="Arial"/>
              <a:buChar char="–"/>
              <a:tabLst/>
              <a:defRPr sz="1400"/>
            </a:lvl4pPr>
            <a:lvl5pPr marL="1196975" marR="0" indent="-168275" algn="l" defTabSz="457200" rtl="0" eaLnBrk="1" fontAlgn="auto" latinLnBrk="0" hangingPunct="1">
              <a:lnSpc>
                <a:spcPct val="100000"/>
              </a:lnSpc>
              <a:spcBef>
                <a:spcPct val="20000"/>
              </a:spcBef>
              <a:spcAft>
                <a:spcPts val="0"/>
              </a:spcAft>
              <a:buClrTx/>
              <a:buSzTx/>
              <a:buFont typeface="Arial"/>
              <a:buChar char="»"/>
              <a:tabLst/>
              <a:defRPr sz="1400"/>
            </a:lvl5pPr>
            <a:lvl6pPr marL="1317625" marR="0" indent="-120650" algn="l" defTabSz="457200" rtl="0" eaLnBrk="1" fontAlgn="auto" latinLnBrk="0" hangingPunct="1">
              <a:lnSpc>
                <a:spcPct val="100000"/>
              </a:lnSpc>
              <a:spcBef>
                <a:spcPct val="20000"/>
              </a:spcBef>
              <a:spcAft>
                <a:spcPts val="0"/>
              </a:spcAft>
              <a:buClrTx/>
              <a:buSzTx/>
              <a:buFont typeface="Arial"/>
              <a:buChar char="•"/>
              <a:tabLst/>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kumimoji="0" lang="en-US"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50360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1599046"/>
            <a:ext cx="5867400" cy="1828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sp>
        <p:nvSpPr>
          <p:cNvPr id="7" name="TextBox 6"/>
          <p:cNvSpPr txBox="1"/>
          <p:nvPr userDrawn="1"/>
        </p:nvSpPr>
        <p:spPr>
          <a:xfrm>
            <a:off x="0" y="1599046"/>
            <a:ext cx="5870448" cy="1828031"/>
          </a:xfrm>
          <a:prstGeom prst="rect">
            <a:avLst/>
          </a:prstGeom>
          <a:solidFill>
            <a:schemeClr val="accent1"/>
          </a:solidFill>
          <a:effectLst/>
        </p:spPr>
        <p:txBody>
          <a:bodyPr wrap="square" rtlCol="0" anchor="ctr" anchorCtr="0">
            <a:noAutofit/>
          </a:bodyPr>
          <a:lstStyle/>
          <a:p>
            <a:pPr algn="ctr" defTabSz="457200" fontAlgn="auto">
              <a:spcBef>
                <a:spcPts val="0"/>
              </a:spcBef>
              <a:spcAft>
                <a:spcPts val="0"/>
              </a:spcAft>
            </a:pPr>
            <a:r>
              <a:rPr lang="en-US" sz="3200" b="0">
                <a:solidFill>
                  <a:prstClr val="white"/>
                </a:solidFill>
                <a:latin typeface="Arial"/>
                <a:ea typeface="+mn-ea"/>
                <a:cs typeface="Arial"/>
              </a:rPr>
              <a:t>Thank you</a:t>
            </a:r>
          </a:p>
        </p:txBody>
      </p:sp>
      <p:sp>
        <p:nvSpPr>
          <p:cNvPr id="4" name="Rectangle 3"/>
          <p:cNvSpPr/>
          <p:nvPr userDrawn="1"/>
        </p:nvSpPr>
        <p:spPr>
          <a:xfrm>
            <a:off x="5943600" y="1599046"/>
            <a:ext cx="3222721" cy="18280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sp>
        <p:nvSpPr>
          <p:cNvPr id="9" name="TextBox 8"/>
          <p:cNvSpPr txBox="1"/>
          <p:nvPr userDrawn="1"/>
        </p:nvSpPr>
        <p:spPr>
          <a:xfrm>
            <a:off x="6266211" y="1905777"/>
            <a:ext cx="2623788" cy="1231106"/>
          </a:xfrm>
          <a:prstGeom prst="rect">
            <a:avLst/>
          </a:prstGeom>
          <a:noFill/>
        </p:spPr>
        <p:txBody>
          <a:bodyPr wrap="square" lIns="0" tIns="0" rIns="0" bIns="0" rtlCol="0">
            <a:spAutoFit/>
          </a:bodyPr>
          <a:lstStyle/>
          <a:p>
            <a:pPr defTabSz="457200" fontAlgn="auto">
              <a:spcBef>
                <a:spcPts val="0"/>
              </a:spcBef>
              <a:spcAft>
                <a:spcPts val="0"/>
              </a:spcAft>
            </a:pPr>
            <a:r>
              <a:rPr lang="en-US" sz="800" b="1" i="0">
                <a:latin typeface="Arial"/>
                <a:ea typeface="+mn-ea"/>
                <a:cs typeface="Arial"/>
              </a:rPr>
              <a:t>About GlobalSign</a:t>
            </a:r>
          </a:p>
          <a:p>
            <a:pPr defTabSz="457200" fontAlgn="auto">
              <a:spcBef>
                <a:spcPts val="0"/>
              </a:spcBef>
              <a:spcAft>
                <a:spcPts val="0"/>
              </a:spcAft>
            </a:pPr>
            <a:r>
              <a:rPr lang="en-US" sz="800" b="0" i="0">
                <a:latin typeface="Arial"/>
                <a:ea typeface="+mn-ea"/>
                <a:cs typeface="Arial"/>
              </a:rPr>
              <a:t>GlobalSign is the leading provider of trusted identity and security solutions enabling businesses, large enterprises, cloud service providers and IoT innovators around the world to secure online communications, manage millions of verified digital identities and automate authentication and encryption. Its high-scale Public Key Infrastructure (PKI) and identity solutions support the billions of services, devices, people and things comprising the Internet of Everything (IoE).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0079" y="4213071"/>
            <a:ext cx="2529657" cy="663859"/>
          </a:xfrm>
          <a:prstGeom prst="rect">
            <a:avLst/>
          </a:prstGeom>
        </p:spPr>
      </p:pic>
    </p:spTree>
    <p:extLst>
      <p:ext uri="{BB962C8B-B14F-4D97-AF65-F5344CB8AC3E}">
        <p14:creationId xmlns:p14="http://schemas.microsoft.com/office/powerpoint/2010/main" val="2544053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1"/>
          <p:cNvSpPr>
            <a:spLocks noGrp="1"/>
          </p:cNvSpPr>
          <p:nvPr>
            <p:ph type="title"/>
          </p:nvPr>
        </p:nvSpPr>
        <p:spPr>
          <a:xfrm>
            <a:off x="226285" y="274016"/>
            <a:ext cx="7097163" cy="530022"/>
          </a:xfrm>
          <a:prstGeom prst="rect">
            <a:avLst/>
          </a:prstGeom>
        </p:spPr>
        <p:txBody>
          <a:bodyPr vert="horz" lIns="91440" tIns="45720" rIns="91440" bIns="45720" rtlCol="0" anchor="ctr">
            <a:normAutofit/>
          </a:bodyPr>
          <a:lstStyle/>
          <a:p>
            <a:r>
              <a:rPr lang="en-US"/>
              <a:t>Click to edit Master title style</a:t>
            </a:r>
          </a:p>
        </p:txBody>
      </p:sp>
      <p:sp>
        <p:nvSpPr>
          <p:cNvPr id="27" name="Text Placeholder 2"/>
          <p:cNvSpPr>
            <a:spLocks noGrp="1"/>
          </p:cNvSpPr>
          <p:nvPr>
            <p:ph type="body" idx="1"/>
          </p:nvPr>
        </p:nvSpPr>
        <p:spPr>
          <a:xfrm>
            <a:off x="226284" y="1200151"/>
            <a:ext cx="8677017"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9844563"/>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Lst>
  <p:hf sldNum="0" hdr="0" ftr="0" dt="0"/>
  <p:txStyles>
    <p:titleStyle>
      <a:lvl1pPr algn="l" defTabSz="457200" rtl="0" eaLnBrk="1" latinLnBrk="0" hangingPunct="1">
        <a:spcBef>
          <a:spcPct val="0"/>
        </a:spcBef>
        <a:buNone/>
        <a:defRPr sz="3200" b="0" kern="1200">
          <a:solidFill>
            <a:schemeClr val="bg1"/>
          </a:solidFill>
          <a:latin typeface="Arial"/>
          <a:ea typeface="+mj-ea"/>
          <a:cs typeface="Arial"/>
        </a:defRPr>
      </a:lvl1pPr>
    </p:titleStyle>
    <p:bodyStyle>
      <a:lvl1pPr marL="168275" indent="-168275" algn="l" defTabSz="457200" rtl="0" eaLnBrk="1" latinLnBrk="0" hangingPunct="1">
        <a:spcBef>
          <a:spcPct val="20000"/>
        </a:spcBef>
        <a:buFont typeface="Arial"/>
        <a:buChar char="•"/>
        <a:defRPr sz="2000" kern="1200">
          <a:solidFill>
            <a:schemeClr val="accent1"/>
          </a:solidFill>
          <a:latin typeface="Arial"/>
          <a:ea typeface="+mn-ea"/>
          <a:cs typeface="Arial"/>
        </a:defRPr>
      </a:lvl1pPr>
      <a:lvl2pPr marL="342900" indent="-169863"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457200" indent="-1143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630238" indent="-173038"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744538" indent="-114300" algn="l" defTabSz="457200" rtl="0" eaLnBrk="1" latinLnBrk="0" hangingPunct="1">
        <a:spcBef>
          <a:spcPct val="20000"/>
        </a:spcBef>
        <a:buFont typeface="Arial"/>
        <a:buChar char="»"/>
        <a:defRPr sz="1000" kern="1200" baseline="0">
          <a:solidFill>
            <a:schemeClr val="tx1"/>
          </a:solidFill>
          <a:latin typeface="Arial"/>
          <a:ea typeface="+mn-ea"/>
          <a:cs typeface="Arial"/>
        </a:defRPr>
      </a:lvl5pPr>
      <a:lvl6pPr marL="1317625" indent="-120650" algn="l" defTabSz="457200" rtl="0" eaLnBrk="1" latinLnBrk="0" hangingPunct="1">
        <a:spcBef>
          <a:spcPct val="20000"/>
        </a:spcBef>
        <a:buFont typeface="Arial"/>
        <a:buChar char="•"/>
        <a:defRPr sz="800" kern="1200" baseline="0">
          <a:solidFill>
            <a:schemeClr val="tx1"/>
          </a:solidFill>
          <a:latin typeface="Arial"/>
          <a:ea typeface="+mn-ea"/>
          <a:cs typeface="Arial"/>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75" y="4276199"/>
            <a:ext cx="6209920" cy="738664"/>
          </a:xfrm>
          <a:prstGeom prst="rect">
            <a:avLst/>
          </a:prstGeom>
          <a:noFill/>
        </p:spPr>
        <p:txBody>
          <a:bodyPr wrap="square" lIns="0" tIns="0" rIns="0" bIns="0" rtlCol="0">
            <a:spAutoFit/>
          </a:bodyPr>
          <a:lstStyle/>
          <a:p>
            <a:r>
              <a:rPr lang="en-US" sz="2400" b="0">
                <a:solidFill>
                  <a:schemeClr val="accent2"/>
                </a:solidFill>
                <a:latin typeface="Arial"/>
                <a:cs typeface="Arial"/>
              </a:rPr>
              <a:t>Cyber Security for Extreme EV Fast Charging Infrastructure (NIST NCCOE debrief)</a:t>
            </a:r>
          </a:p>
        </p:txBody>
      </p:sp>
      <p:sp>
        <p:nvSpPr>
          <p:cNvPr id="4" name="TextBox 3"/>
          <p:cNvSpPr txBox="1"/>
          <p:nvPr/>
        </p:nvSpPr>
        <p:spPr>
          <a:xfrm>
            <a:off x="26957" y="280976"/>
            <a:ext cx="6209920" cy="430887"/>
          </a:xfrm>
          <a:prstGeom prst="rect">
            <a:avLst/>
          </a:prstGeom>
          <a:noFill/>
        </p:spPr>
        <p:txBody>
          <a:bodyPr wrap="square" tIns="0" bIns="0" rtlCol="0">
            <a:spAutoFit/>
          </a:bodyPr>
          <a:lstStyle/>
          <a:p>
            <a:r>
              <a:rPr lang="en-US" sz="2800" b="0" spc="150">
                <a:solidFill>
                  <a:schemeClr val="bg1"/>
                </a:solidFill>
                <a:latin typeface="HelveticaNeue ThinCond"/>
                <a:cs typeface="HelveticaNeue ThinCond"/>
              </a:rPr>
              <a:t>Identity for </a:t>
            </a:r>
            <a:r>
              <a:rPr lang="en-US" sz="2800" b="0">
                <a:solidFill>
                  <a:schemeClr val="bg1"/>
                </a:solidFill>
                <a:latin typeface="HelveticaNeue ThinCond"/>
                <a:cs typeface="HelveticaNeue ThinCond"/>
              </a:rPr>
              <a:t>Everything</a:t>
            </a:r>
          </a:p>
        </p:txBody>
      </p:sp>
    </p:spTree>
    <p:extLst>
      <p:ext uri="{BB962C8B-B14F-4D97-AF65-F5344CB8AC3E}">
        <p14:creationId xmlns:p14="http://schemas.microsoft.com/office/powerpoint/2010/main" val="2242340336"/>
      </p:ext>
    </p:extLst>
  </p:cSld>
  <p:clrMapOvr>
    <a:masterClrMapping/>
  </p:clrMapOvr>
  <mc:AlternateContent xmlns:mc="http://schemas.openxmlformats.org/markup-compatibility/2006" xmlns:p14="http://schemas.microsoft.com/office/powerpoint/2010/main">
    <mc:Choice Requires="p14">
      <p:transition spd="slow" p14:dur="2000" advTm="3690"/>
    </mc:Choice>
    <mc:Fallback xmlns="">
      <p:transition spd="slow" advTm="36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p:txBody>
          <a:bodyPr>
            <a:normAutofit/>
          </a:bodyPr>
          <a:lstStyle/>
          <a:p>
            <a:r>
              <a:rPr lang="en-US"/>
              <a:t>The EV/XFC ecosystem must sustain operations and ensure the organization’s mission continues in the face of adversity.</a:t>
            </a:r>
          </a:p>
          <a:p>
            <a:r>
              <a:rPr lang="en-US"/>
              <a:t>Organizations need to monitor for deviations to identify potential cybersecurity events and detect and respond to anomalous behavior.</a:t>
            </a:r>
          </a:p>
          <a:p>
            <a:r>
              <a:rPr lang="en-US"/>
              <a:t>Cyber supply chain risk management processes should also be identified and agreed to by organizational relevant parties. </a:t>
            </a:r>
          </a:p>
          <a:p>
            <a:r>
              <a:rPr lang="en-US"/>
              <a:t>Moreover, organizations account for disruptions through business continuity/contingency planning and implementation of response and recovery plans. </a:t>
            </a:r>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p:txBody>
          <a:bodyPr>
            <a:noAutofit/>
          </a:bodyPr>
          <a:lstStyle/>
          <a:p>
            <a:r>
              <a:rPr lang="en-US" sz="2800"/>
              <a:t>Objective 4: Maintain Continuity of Operations </a:t>
            </a:r>
            <a:endParaRPr lang="en-US" sz="4400"/>
          </a:p>
        </p:txBody>
      </p:sp>
    </p:spTree>
    <p:extLst>
      <p:ext uri="{BB962C8B-B14F-4D97-AF65-F5344CB8AC3E}">
        <p14:creationId xmlns:p14="http://schemas.microsoft.com/office/powerpoint/2010/main" val="261790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ED4C94-8EF1-A36A-5B84-28F93F3A8399}"/>
              </a:ext>
            </a:extLst>
          </p:cNvPr>
          <p:cNvPicPr>
            <a:picLocks noGrp="1" noChangeAspect="1"/>
          </p:cNvPicPr>
          <p:nvPr>
            <p:ph idx="1"/>
          </p:nvPr>
        </p:nvPicPr>
        <p:blipFill>
          <a:blip r:embed="rId3"/>
          <a:stretch>
            <a:fillRect/>
          </a:stretch>
        </p:blipFill>
        <p:spPr>
          <a:xfrm>
            <a:off x="169048" y="984258"/>
            <a:ext cx="8006763" cy="3693470"/>
          </a:xfrm>
        </p:spPr>
      </p:pic>
      <p:sp>
        <p:nvSpPr>
          <p:cNvPr id="6" name="Oval 5">
            <a:extLst>
              <a:ext uri="{FF2B5EF4-FFF2-40B4-BE49-F238E27FC236}">
                <a16:creationId xmlns:a16="http://schemas.microsoft.com/office/drawing/2014/main" id="{450A5526-E2B8-2930-7756-8CC569A79285}"/>
              </a:ext>
            </a:extLst>
          </p:cNvPr>
          <p:cNvSpPr/>
          <p:nvPr/>
        </p:nvSpPr>
        <p:spPr>
          <a:xfrm>
            <a:off x="107576" y="2103359"/>
            <a:ext cx="1275551" cy="297737"/>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D7BF003-518F-FA1F-8EA7-62D11E68D893}"/>
              </a:ext>
            </a:extLst>
          </p:cNvPr>
          <p:cNvSpPr>
            <a:spLocks noGrp="1"/>
          </p:cNvSpPr>
          <p:nvPr>
            <p:ph type="title"/>
          </p:nvPr>
        </p:nvSpPr>
        <p:spPr/>
        <p:txBody>
          <a:bodyPr>
            <a:noAutofit/>
          </a:bodyPr>
          <a:lstStyle/>
          <a:p>
            <a:r>
              <a:rPr lang="en-US" sz="2000" dirty="0"/>
              <a:t>NIST </a:t>
            </a:r>
            <a:r>
              <a:rPr lang="en-US" sz="2000" dirty="0" err="1"/>
              <a:t>CyberSecurity</a:t>
            </a:r>
            <a:r>
              <a:rPr lang="en-US" sz="2000" dirty="0"/>
              <a:t> Framework - Identity Management, Authentication and Access Control</a:t>
            </a:r>
          </a:p>
        </p:txBody>
      </p:sp>
      <p:sp>
        <p:nvSpPr>
          <p:cNvPr id="7" name="Oval 6">
            <a:extLst>
              <a:ext uri="{FF2B5EF4-FFF2-40B4-BE49-F238E27FC236}">
                <a16:creationId xmlns:a16="http://schemas.microsoft.com/office/drawing/2014/main" id="{181CC364-F602-21CF-8401-154451D5BF01}"/>
              </a:ext>
            </a:extLst>
          </p:cNvPr>
          <p:cNvSpPr/>
          <p:nvPr/>
        </p:nvSpPr>
        <p:spPr>
          <a:xfrm>
            <a:off x="1775013" y="3496234"/>
            <a:ext cx="4548948" cy="1181494"/>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85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20924-0EB9-2F5A-BE81-E630A91C504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B5D27518-C1E2-D643-FF32-B02D001A3788}"/>
              </a:ext>
            </a:extLst>
          </p:cNvPr>
          <p:cNvSpPr>
            <a:spLocks noGrp="1"/>
          </p:cNvSpPr>
          <p:nvPr>
            <p:ph type="title"/>
          </p:nvPr>
        </p:nvSpPr>
        <p:spPr/>
        <p:txBody>
          <a:bodyPr>
            <a:noAutofit/>
          </a:bodyPr>
          <a:lstStyle/>
          <a:p>
            <a:r>
              <a:rPr lang="en-US" sz="2400" dirty="0"/>
              <a:t>NIST </a:t>
            </a:r>
            <a:r>
              <a:rPr lang="en-US" sz="2400" dirty="0" err="1"/>
              <a:t>CyberSecurity</a:t>
            </a:r>
            <a:r>
              <a:rPr lang="en-US" sz="2400" dirty="0"/>
              <a:t> Framework - Identity Management, Authentication and Access Control</a:t>
            </a:r>
          </a:p>
        </p:txBody>
      </p:sp>
      <p:pic>
        <p:nvPicPr>
          <p:cNvPr id="5" name="Picture 4">
            <a:extLst>
              <a:ext uri="{FF2B5EF4-FFF2-40B4-BE49-F238E27FC236}">
                <a16:creationId xmlns:a16="http://schemas.microsoft.com/office/drawing/2014/main" id="{C03E4741-AD53-B40B-8813-83D00026F45F}"/>
              </a:ext>
            </a:extLst>
          </p:cNvPr>
          <p:cNvPicPr>
            <a:picLocks noChangeAspect="1"/>
          </p:cNvPicPr>
          <p:nvPr/>
        </p:nvPicPr>
        <p:blipFill>
          <a:blip r:embed="rId3"/>
          <a:stretch>
            <a:fillRect/>
          </a:stretch>
        </p:blipFill>
        <p:spPr>
          <a:xfrm>
            <a:off x="104775" y="983556"/>
            <a:ext cx="8934450" cy="3564631"/>
          </a:xfrm>
          <a:prstGeom prst="rect">
            <a:avLst/>
          </a:prstGeom>
        </p:spPr>
      </p:pic>
      <p:sp>
        <p:nvSpPr>
          <p:cNvPr id="6" name="Oval 5">
            <a:extLst>
              <a:ext uri="{FF2B5EF4-FFF2-40B4-BE49-F238E27FC236}">
                <a16:creationId xmlns:a16="http://schemas.microsoft.com/office/drawing/2014/main" id="{B25CF42C-83E7-7852-3A93-798F06310FF0}"/>
              </a:ext>
            </a:extLst>
          </p:cNvPr>
          <p:cNvSpPr/>
          <p:nvPr/>
        </p:nvSpPr>
        <p:spPr>
          <a:xfrm>
            <a:off x="0" y="1851853"/>
            <a:ext cx="1736592" cy="1175656"/>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91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AE72C-995E-91BB-5CB4-E850FB55BAE5}"/>
              </a:ext>
            </a:extLst>
          </p:cNvPr>
          <p:cNvPicPr>
            <a:picLocks noGrp="1" noChangeAspect="1"/>
          </p:cNvPicPr>
          <p:nvPr>
            <p:ph idx="1"/>
          </p:nvPr>
        </p:nvPicPr>
        <p:blipFill>
          <a:blip r:embed="rId3"/>
          <a:stretch>
            <a:fillRect/>
          </a:stretch>
        </p:blipFill>
        <p:spPr>
          <a:xfrm>
            <a:off x="227013" y="1251318"/>
            <a:ext cx="8675687" cy="3291739"/>
          </a:xfrm>
        </p:spPr>
      </p:pic>
      <p:sp>
        <p:nvSpPr>
          <p:cNvPr id="3" name="Title 2">
            <a:extLst>
              <a:ext uri="{FF2B5EF4-FFF2-40B4-BE49-F238E27FC236}">
                <a16:creationId xmlns:a16="http://schemas.microsoft.com/office/drawing/2014/main" id="{5B740500-E1A7-F5C9-6327-4CAC50535C32}"/>
              </a:ext>
            </a:extLst>
          </p:cNvPr>
          <p:cNvSpPr>
            <a:spLocks noGrp="1"/>
          </p:cNvSpPr>
          <p:nvPr>
            <p:ph type="title"/>
          </p:nvPr>
        </p:nvSpPr>
        <p:spPr/>
        <p:txBody>
          <a:bodyPr>
            <a:noAutofit/>
          </a:bodyPr>
          <a:lstStyle/>
          <a:p>
            <a:r>
              <a:rPr lang="en-US" sz="2000" dirty="0"/>
              <a:t>NIST </a:t>
            </a:r>
            <a:r>
              <a:rPr lang="en-US" sz="2000" dirty="0" err="1"/>
              <a:t>CyberSecurity</a:t>
            </a:r>
            <a:r>
              <a:rPr lang="en-US" sz="2000" dirty="0"/>
              <a:t> Framework - Identity Management, Authentication and Access Control</a:t>
            </a:r>
          </a:p>
        </p:txBody>
      </p:sp>
      <p:sp>
        <p:nvSpPr>
          <p:cNvPr id="6" name="Oval 5">
            <a:extLst>
              <a:ext uri="{FF2B5EF4-FFF2-40B4-BE49-F238E27FC236}">
                <a16:creationId xmlns:a16="http://schemas.microsoft.com/office/drawing/2014/main" id="{1F5621C4-DF93-D58E-7731-5FFCD9804656}"/>
              </a:ext>
            </a:extLst>
          </p:cNvPr>
          <p:cNvSpPr/>
          <p:nvPr/>
        </p:nvSpPr>
        <p:spPr>
          <a:xfrm>
            <a:off x="145996" y="2067005"/>
            <a:ext cx="1275551" cy="297737"/>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86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114714-6B60-0F56-548C-9246108B6159}"/>
              </a:ext>
            </a:extLst>
          </p:cNvPr>
          <p:cNvSpPr>
            <a:spLocks noGrp="1"/>
          </p:cNvSpPr>
          <p:nvPr>
            <p:ph idx="1"/>
          </p:nvPr>
        </p:nvSpPr>
        <p:spPr/>
        <p:txBody>
          <a:bodyPr vert="horz" lIns="91440" tIns="45720" rIns="91440" bIns="45720" rtlCol="0" anchor="t">
            <a:normAutofit/>
          </a:bodyPr>
          <a:lstStyle/>
          <a:p>
            <a:r>
              <a:rPr lang="en-US" dirty="0"/>
              <a:t>NCCOE Cyber Security Framework for EV/XFC sites the need for</a:t>
            </a:r>
          </a:p>
          <a:p>
            <a:pPr lvl="1"/>
            <a:r>
              <a:rPr lang="en-US" dirty="0"/>
              <a:t>User, device, machine credential life cycle management </a:t>
            </a:r>
          </a:p>
          <a:p>
            <a:pPr lvl="1"/>
            <a:r>
              <a:rPr lang="en-US" dirty="0"/>
              <a:t>Identity proofing</a:t>
            </a:r>
          </a:p>
          <a:p>
            <a:pPr lvl="1"/>
            <a:r>
              <a:rPr lang="en-US" dirty="0"/>
              <a:t>Access control via authenticated devices</a:t>
            </a:r>
          </a:p>
          <a:p>
            <a:pPr lvl="1"/>
            <a:endParaRPr lang="en-US" dirty="0"/>
          </a:p>
          <a:p>
            <a:pPr lvl="1"/>
            <a:endParaRPr lang="en-US" dirty="0"/>
          </a:p>
          <a:p>
            <a:pPr marL="173037" lvl="1" indent="0">
              <a:buNone/>
            </a:pPr>
            <a:r>
              <a:rPr lang="en-US" dirty="0"/>
              <a:t>WEQ-012 address the above three requirements</a:t>
            </a:r>
          </a:p>
        </p:txBody>
      </p:sp>
      <p:sp>
        <p:nvSpPr>
          <p:cNvPr id="3" name="Title 2">
            <a:extLst>
              <a:ext uri="{FF2B5EF4-FFF2-40B4-BE49-F238E27FC236}">
                <a16:creationId xmlns:a16="http://schemas.microsoft.com/office/drawing/2014/main" id="{04F79459-3239-8959-832B-684B3C06A383}"/>
              </a:ext>
            </a:extLst>
          </p:cNvPr>
          <p:cNvSpPr>
            <a:spLocks noGrp="1"/>
          </p:cNvSpPr>
          <p:nvPr>
            <p:ph type="title"/>
          </p:nvPr>
        </p:nvSpPr>
        <p:spPr/>
        <p:txBody>
          <a:bodyPr>
            <a:normAutofit fontScale="90000"/>
          </a:bodyPr>
          <a:lstStyle/>
          <a:p>
            <a:r>
              <a:rPr lang="en-US" dirty="0"/>
              <a:t>Summary</a:t>
            </a:r>
          </a:p>
        </p:txBody>
      </p:sp>
    </p:spTree>
    <p:extLst>
      <p:ext uri="{BB962C8B-B14F-4D97-AF65-F5344CB8AC3E}">
        <p14:creationId xmlns:p14="http://schemas.microsoft.com/office/powerpoint/2010/main" val="365060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a:xfrm>
            <a:off x="226285" y="1152605"/>
            <a:ext cx="5083382" cy="3442017"/>
          </a:xfrm>
        </p:spPr>
        <p:txBody>
          <a:bodyPr>
            <a:normAutofit fontScale="85000" lnSpcReduction="20000"/>
          </a:bodyPr>
          <a:lstStyle/>
          <a:p>
            <a:r>
              <a:rPr lang="en-US"/>
              <a:t>There are approximately 2M electric vehicles (EV) in operation</a:t>
            </a:r>
          </a:p>
          <a:p>
            <a:r>
              <a:rPr lang="en-US"/>
              <a:t>The number of EV is projected to be 24.6M by 2030 </a:t>
            </a:r>
          </a:p>
          <a:p>
            <a:r>
              <a:rPr lang="en-US"/>
              <a:t>The EV infrastructure was prominently integrated into the Infrastructure Investment and Jobs Act and is also expected to grow.</a:t>
            </a:r>
          </a:p>
          <a:p>
            <a:r>
              <a:rPr lang="en-US"/>
              <a:t>As of 2023, there were over 48,000 public charging stations in the US, and a commitment by the Infrastructure Investment and Jobs Act is in place to increase this number to </a:t>
            </a:r>
            <a:r>
              <a:rPr lang="en-US" b="1"/>
              <a:t>500,000 by 2030</a:t>
            </a:r>
            <a:r>
              <a:rPr lang="en-US"/>
              <a:t>. </a:t>
            </a:r>
          </a:p>
          <a:p>
            <a:r>
              <a:rPr lang="en-US"/>
              <a:t>The U.S. EV charging infrastructure market size was valued at $3.15B in 2022 and is expected to grow to </a:t>
            </a:r>
            <a:r>
              <a:rPr lang="en-US" b="1"/>
              <a:t>$24B by 2030. </a:t>
            </a:r>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p:txBody>
          <a:bodyPr>
            <a:normAutofit fontScale="90000"/>
          </a:bodyPr>
          <a:lstStyle/>
          <a:p>
            <a:r>
              <a:rPr lang="en-US"/>
              <a:t>U.S. EV Market overview</a:t>
            </a:r>
          </a:p>
        </p:txBody>
      </p:sp>
      <p:pic>
        <p:nvPicPr>
          <p:cNvPr id="4" name="Picture 3">
            <a:extLst>
              <a:ext uri="{FF2B5EF4-FFF2-40B4-BE49-F238E27FC236}">
                <a16:creationId xmlns:a16="http://schemas.microsoft.com/office/drawing/2014/main" id="{8852C0A0-4249-30FC-7162-BDCD7F932D1D}"/>
              </a:ext>
            </a:extLst>
          </p:cNvPr>
          <p:cNvPicPr>
            <a:picLocks noChangeAspect="1"/>
          </p:cNvPicPr>
          <p:nvPr/>
        </p:nvPicPr>
        <p:blipFill>
          <a:blip r:embed="rId3"/>
          <a:stretch>
            <a:fillRect/>
          </a:stretch>
        </p:blipFill>
        <p:spPr>
          <a:xfrm>
            <a:off x="5470291" y="1447024"/>
            <a:ext cx="3368218" cy="1470292"/>
          </a:xfrm>
          <a:prstGeom prst="rect">
            <a:avLst/>
          </a:prstGeom>
        </p:spPr>
      </p:pic>
    </p:spTree>
    <p:extLst>
      <p:ext uri="{BB962C8B-B14F-4D97-AF65-F5344CB8AC3E}">
        <p14:creationId xmlns:p14="http://schemas.microsoft.com/office/powerpoint/2010/main" val="361448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a:xfrm>
            <a:off x="226284" y="1091133"/>
            <a:ext cx="8648775" cy="3503490"/>
          </a:xfrm>
        </p:spPr>
        <p:txBody>
          <a:bodyPr>
            <a:normAutofit lnSpcReduction="10000"/>
          </a:bodyPr>
          <a:lstStyle/>
          <a:p>
            <a:r>
              <a:rPr lang="en-US" dirty="0"/>
              <a:t>Given the current value, expected growth, potential for cyber related attacks, and the criticality of the transportation and energy sectors, the Department of Energy (DOE) in collaboration with the Electric Power Research Institute (EPRI) studied the Electric Vehicle/Extreme Fast Charging ecosystem (EV/XFC ecosystem). </a:t>
            </a:r>
          </a:p>
          <a:p>
            <a:r>
              <a:rPr lang="en-US" dirty="0"/>
              <a:t>Recognizing the need for relevant parties to assess their cybersecurity posture as a part of risk management, the DOE commissioned NIST to apply the Cyber Security Framework (CSF) to the EV/XFC ecosystem.</a:t>
            </a:r>
          </a:p>
          <a:p>
            <a:r>
              <a:rPr lang="en-US" b="1" i="0" dirty="0">
                <a:solidFill>
                  <a:srgbClr val="000000"/>
                </a:solidFill>
                <a:effectLst/>
                <a:latin typeface="helvetica" panose="020B0604020202020204" pitchFamily="34" charset="0"/>
              </a:rPr>
              <a:t>Now Available — Final NIST IR 8473, </a:t>
            </a:r>
            <a:r>
              <a:rPr lang="en-US" b="1" i="1" dirty="0">
                <a:solidFill>
                  <a:srgbClr val="000000"/>
                </a:solidFill>
                <a:effectLst/>
                <a:latin typeface="helvetica" panose="020B0604020202020204" pitchFamily="34" charset="0"/>
              </a:rPr>
              <a:t>Cybersecurity Framework Profile for Electric Vehicle Extreme Fast Charging Infrastructure</a:t>
            </a:r>
          </a:p>
          <a:p>
            <a:pPr marL="173037" lvl="1" indent="0">
              <a:buNone/>
            </a:pPr>
            <a:r>
              <a:rPr lang="en-US" b="0" i="1" u="sng" dirty="0">
                <a:solidFill>
                  <a:srgbClr val="1F89C1"/>
                </a:solidFill>
                <a:effectLst/>
                <a:latin typeface="helvetica" panose="020B0604020202020204" pitchFamily="34" charset="0"/>
              </a:rPr>
              <a:t>https://nvlpubs.nist.gov/nistpubs/ir/2023/NIST.IR.8473.pdf</a:t>
            </a:r>
            <a:endParaRPr lang="en-US" dirty="0"/>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p:txBody>
          <a:bodyPr>
            <a:normAutofit fontScale="90000"/>
          </a:bodyPr>
          <a:lstStyle/>
          <a:p>
            <a:r>
              <a:rPr lang="en-US"/>
              <a:t>Overview</a:t>
            </a:r>
          </a:p>
        </p:txBody>
      </p:sp>
    </p:spTree>
    <p:extLst>
      <p:ext uri="{BB962C8B-B14F-4D97-AF65-F5344CB8AC3E}">
        <p14:creationId xmlns:p14="http://schemas.microsoft.com/office/powerpoint/2010/main" val="162296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p:txBody>
          <a:bodyPr>
            <a:normAutofit fontScale="70000" lnSpcReduction="20000"/>
          </a:bodyPr>
          <a:lstStyle/>
          <a:p>
            <a:pPr marL="0" indent="0">
              <a:buNone/>
            </a:pPr>
            <a:r>
              <a:rPr lang="en-US"/>
              <a:t>The EV/XFC ecosystem relies on multiple connected domains</a:t>
            </a:r>
          </a:p>
          <a:p>
            <a:pPr marL="457200" indent="-457200">
              <a:buFont typeface="+mj-lt"/>
              <a:buAutoNum type="arabicPeriod"/>
            </a:pPr>
            <a:r>
              <a:rPr lang="en-US"/>
              <a:t>Electric Vehicles (EV)</a:t>
            </a:r>
          </a:p>
          <a:p>
            <a:pPr marL="457200" indent="-457200">
              <a:buFont typeface="+mj-lt"/>
              <a:buAutoNum type="arabicPeriod"/>
            </a:pPr>
            <a:r>
              <a:rPr lang="en-US"/>
              <a:t>Electric Vehicle Supply Equipment (EVSE)</a:t>
            </a:r>
          </a:p>
          <a:p>
            <a:pPr marL="631825" lvl="1" indent="-457200"/>
            <a:r>
              <a:rPr lang="en-US"/>
              <a:t>electrical conductors, related equipment such as Battery Energy Storage Systems (BESS), software, and communications protocols that deliver energy efficiently and safely to the vehicle.</a:t>
            </a:r>
          </a:p>
          <a:p>
            <a:pPr marL="457200" indent="-457200">
              <a:buFont typeface="+mj-lt"/>
              <a:buAutoNum type="arabicPeriod"/>
            </a:pPr>
            <a:r>
              <a:rPr lang="en-US"/>
              <a:t>Cloud/Third-Party Organization</a:t>
            </a:r>
          </a:p>
          <a:p>
            <a:pPr marL="631825" lvl="1" indent="-457200"/>
            <a:r>
              <a:rPr lang="en-US"/>
              <a:t>consists of independently owned and operated domains, and most charging stations are operated by a charging network with business models that blend station, electricity, and vehicle charging sales together. Third parties are individuals or entities that facilitate transactions but are not one of the primary parties within the exchange. The EV/XFC ecosystem typically uses cloud service providers for these transactions because they are suitable for sensitive data exchanges that involve financial information, personally identifiable information, and other potentially sensitive data. </a:t>
            </a:r>
          </a:p>
          <a:p>
            <a:pPr marL="457200" indent="-457200">
              <a:buFont typeface="+mj-lt"/>
              <a:buAutoNum type="arabicPeriod"/>
            </a:pPr>
            <a:r>
              <a:rPr lang="en-US"/>
              <a:t>Utilities/Building Systems</a:t>
            </a:r>
          </a:p>
          <a:p>
            <a:pPr marL="631825" lvl="1" indent="-457200"/>
            <a:r>
              <a:rPr lang="en-US"/>
              <a:t>Utilities provide the power necessary to fuel the EV/XFC 280 ecosystem. Building and facility management systems may be present in installations where energy management is required, such as EVSE installed at shopping centers, as well as where distributed energy resources (DER) may be present or where physical security control is required.</a:t>
            </a:r>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p:txBody>
          <a:bodyPr>
            <a:normAutofit fontScale="90000"/>
          </a:bodyPr>
          <a:lstStyle/>
          <a:p>
            <a:r>
              <a:rPr lang="en-US"/>
              <a:t>EV/XFC ecosystem</a:t>
            </a:r>
          </a:p>
        </p:txBody>
      </p:sp>
    </p:spTree>
    <p:extLst>
      <p:ext uri="{BB962C8B-B14F-4D97-AF65-F5344CB8AC3E}">
        <p14:creationId xmlns:p14="http://schemas.microsoft.com/office/powerpoint/2010/main" val="349117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p:txBody>
          <a:bodyPr>
            <a:normAutofit fontScale="90000"/>
          </a:bodyPr>
          <a:lstStyle/>
          <a:p>
            <a:r>
              <a:rPr lang="en-US"/>
              <a:t>EV/XFC ecosystem</a:t>
            </a:r>
          </a:p>
        </p:txBody>
      </p:sp>
      <p:pic>
        <p:nvPicPr>
          <p:cNvPr id="5" name="Picture 4">
            <a:extLst>
              <a:ext uri="{FF2B5EF4-FFF2-40B4-BE49-F238E27FC236}">
                <a16:creationId xmlns:a16="http://schemas.microsoft.com/office/drawing/2014/main" id="{C125E554-82C7-CB08-5615-997E8B194D86}"/>
              </a:ext>
            </a:extLst>
          </p:cNvPr>
          <p:cNvPicPr>
            <a:picLocks noChangeAspect="1"/>
          </p:cNvPicPr>
          <p:nvPr/>
        </p:nvPicPr>
        <p:blipFill>
          <a:blip r:embed="rId2"/>
          <a:stretch>
            <a:fillRect/>
          </a:stretch>
        </p:blipFill>
        <p:spPr>
          <a:xfrm>
            <a:off x="240699" y="1142563"/>
            <a:ext cx="7653297" cy="3509648"/>
          </a:xfrm>
          <a:prstGeom prst="rect">
            <a:avLst/>
          </a:prstGeom>
        </p:spPr>
      </p:pic>
    </p:spTree>
    <p:extLst>
      <p:ext uri="{BB962C8B-B14F-4D97-AF65-F5344CB8AC3E}">
        <p14:creationId xmlns:p14="http://schemas.microsoft.com/office/powerpoint/2010/main" val="218484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BAAE0-A274-5CE3-0F77-6B0B5A1B3BBB}"/>
              </a:ext>
            </a:extLst>
          </p:cNvPr>
          <p:cNvSpPr>
            <a:spLocks noGrp="1"/>
          </p:cNvSpPr>
          <p:nvPr>
            <p:ph idx="1"/>
          </p:nvPr>
        </p:nvSpPr>
        <p:spPr/>
        <p:txBody>
          <a:bodyPr/>
          <a:lstStyle/>
          <a:p>
            <a:pPr marL="457200" indent="-457200">
              <a:buFont typeface="+mj-lt"/>
              <a:buAutoNum type="arabicPeriod"/>
            </a:pPr>
            <a:r>
              <a:rPr lang="en-US"/>
              <a:t>Deliver Reliable Performance through Secure Communications</a:t>
            </a:r>
          </a:p>
          <a:p>
            <a:pPr marL="457200" indent="-457200">
              <a:buFont typeface="+mj-lt"/>
              <a:buAutoNum type="arabicPeriod"/>
            </a:pPr>
            <a:r>
              <a:rPr lang="en-US"/>
              <a:t>Maintain Resilience of the XFC Infrastructure</a:t>
            </a:r>
          </a:p>
          <a:p>
            <a:pPr marL="457200" indent="-457200">
              <a:buFont typeface="+mj-lt"/>
              <a:buAutoNum type="arabicPeriod"/>
            </a:pPr>
            <a:r>
              <a:rPr lang="en-US" sz="2000"/>
              <a:t>Build and Maintain Trustworthy Relationships with Partners and Customers</a:t>
            </a:r>
          </a:p>
          <a:p>
            <a:pPr marL="457200" indent="-457200">
              <a:buFont typeface="+mj-lt"/>
              <a:buAutoNum type="arabicPeriod"/>
            </a:pPr>
            <a:r>
              <a:rPr lang="en-US" sz="2000"/>
              <a:t>Maintain Continuity of Operations</a:t>
            </a:r>
          </a:p>
          <a:p>
            <a:pPr marL="457200" indent="-457200">
              <a:buFont typeface="+mj-lt"/>
              <a:buAutoNum type="arabicPeriod"/>
            </a:pPr>
            <a:endParaRPr lang="en-US"/>
          </a:p>
          <a:p>
            <a:pPr marL="457200" indent="-457200">
              <a:buFont typeface="+mj-lt"/>
              <a:buAutoNum type="arabicPeriod"/>
            </a:pPr>
            <a:endParaRPr lang="en-US"/>
          </a:p>
          <a:p>
            <a:pPr marL="457200" indent="-457200">
              <a:buFont typeface="+mj-lt"/>
              <a:buAutoNum type="arabicPeriod"/>
            </a:pPr>
            <a:endParaRPr lang="en-US"/>
          </a:p>
        </p:txBody>
      </p:sp>
      <p:sp>
        <p:nvSpPr>
          <p:cNvPr id="3" name="Title 2">
            <a:extLst>
              <a:ext uri="{FF2B5EF4-FFF2-40B4-BE49-F238E27FC236}">
                <a16:creationId xmlns:a16="http://schemas.microsoft.com/office/drawing/2014/main" id="{2C2C4251-1292-9354-2018-870C918536C4}"/>
              </a:ext>
            </a:extLst>
          </p:cNvPr>
          <p:cNvSpPr>
            <a:spLocks noGrp="1"/>
          </p:cNvSpPr>
          <p:nvPr>
            <p:ph type="title"/>
          </p:nvPr>
        </p:nvSpPr>
        <p:spPr/>
        <p:txBody>
          <a:bodyPr>
            <a:normAutofit fontScale="90000"/>
          </a:bodyPr>
          <a:lstStyle/>
          <a:p>
            <a:r>
              <a:rPr lang="en-US"/>
              <a:t>Objectives</a:t>
            </a:r>
          </a:p>
        </p:txBody>
      </p:sp>
    </p:spTree>
    <p:extLst>
      <p:ext uri="{BB962C8B-B14F-4D97-AF65-F5344CB8AC3E}">
        <p14:creationId xmlns:p14="http://schemas.microsoft.com/office/powerpoint/2010/main" val="195685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p:txBody>
          <a:bodyPr>
            <a:normAutofit fontScale="85000" lnSpcReduction="20000"/>
          </a:bodyPr>
          <a:lstStyle/>
          <a:p>
            <a:r>
              <a:rPr lang="en-US"/>
              <a:t>All users in the EV/XFC ecosystem should have reliable access to services. A loss of cybersecurity may impact physical security; therefore, organizations must implement safeguards to ensure the resilience of the EV/XFC ecosystem.</a:t>
            </a:r>
          </a:p>
          <a:p>
            <a:pPr lvl="1"/>
            <a:r>
              <a:rPr lang="en-US" b="1"/>
              <a:t>EV</a:t>
            </a:r>
            <a:r>
              <a:rPr lang="en-US"/>
              <a:t>. EV owners want assurance that their vehicle is protected before they are willing to participate in the charging ecosystem. Batteries are a significant expense, and a compromised XFC ecosystem could potentially lead to physical damage to the battery. Thus, implemented safeguards will ease the minds of users and encourage them to use the charging stations.</a:t>
            </a:r>
          </a:p>
          <a:p>
            <a:pPr lvl="1"/>
            <a:r>
              <a:rPr lang="en-US" b="1"/>
              <a:t>XFC/EVSE</a:t>
            </a:r>
            <a:r>
              <a:rPr lang="en-US"/>
              <a:t>. Due to the unique position of charging stations in the ecosystem, its geographical dispersion, and its general lack of physical security, charging stations have become an appealing target for threat actors. EVSE infrastructures should be protected, both cyber and physical, to prevent attacks like ransomware or damage to the charging infrastructure itself. </a:t>
            </a:r>
          </a:p>
          <a:p>
            <a:pPr lvl="1"/>
            <a:r>
              <a:rPr lang="en-US" b="1"/>
              <a:t>Cloud/Third-Party</a:t>
            </a:r>
            <a:r>
              <a:rPr lang="en-US"/>
              <a:t>. The cloud/third-party environment facilitates connectivity between domains of the infrastructure. It should be protected to maintain operations.</a:t>
            </a:r>
          </a:p>
          <a:p>
            <a:pPr lvl="1"/>
            <a:r>
              <a:rPr lang="en-US" b="1"/>
              <a:t>Utility/Building Management Systems</a:t>
            </a:r>
            <a:r>
              <a:rPr lang="en-US"/>
              <a:t>. Utilities should have protection systems in place to prevent manipulation of utility components to maintain safe operations. </a:t>
            </a:r>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p:txBody>
          <a:bodyPr>
            <a:normAutofit fontScale="90000"/>
          </a:bodyPr>
          <a:lstStyle/>
          <a:p>
            <a:r>
              <a:rPr lang="en-US"/>
              <a:t>Objective 2: Maintain Resilience of the XFC Infrastructure</a:t>
            </a:r>
          </a:p>
        </p:txBody>
      </p:sp>
    </p:spTree>
    <p:extLst>
      <p:ext uri="{BB962C8B-B14F-4D97-AF65-F5344CB8AC3E}">
        <p14:creationId xmlns:p14="http://schemas.microsoft.com/office/powerpoint/2010/main" val="175606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p:txBody>
          <a:bodyPr>
            <a:normAutofit fontScale="70000" lnSpcReduction="20000"/>
          </a:bodyPr>
          <a:lstStyle/>
          <a:p>
            <a:r>
              <a:rPr lang="en-US"/>
              <a:t>Communicating across the XFC infrastructure is critical to the performance in the EV/XFC ecosystem and the success of the EV industry. Because of this in tandem dependency, the communications should be reliable and secure to fulfill the ecosystem’s mission needs</a:t>
            </a:r>
          </a:p>
          <a:p>
            <a:pPr lvl="1"/>
            <a:r>
              <a:rPr lang="en-US" b="1"/>
              <a:t>EV</a:t>
            </a:r>
            <a:r>
              <a:rPr lang="en-US"/>
              <a:t>. Communication between the EV (battery management system) and the charging station is necessary to facilitate the EV battery charging process. The EV connects to cloud/third-party applications to manage the transactions and collect data. EV user systems (e.g., infotainment) also may communicate with other vehicle systems, such as the charge controller and battery management systems. The interface between these applications presents a potential attack surface for malicious actors to cause damage. </a:t>
            </a:r>
          </a:p>
          <a:p>
            <a:pPr lvl="1"/>
            <a:r>
              <a:rPr lang="en-US" b="1"/>
              <a:t>XFC/EVSE</a:t>
            </a:r>
            <a:r>
              <a:rPr lang="en-US"/>
              <a:t>. The charging station requires secure communication to the cloud to facilitate financial transactions, provide authorization to charge, collect maintenance logs, and receive updates. Additionally, the charging station draws power from the metered utility. </a:t>
            </a:r>
          </a:p>
          <a:p>
            <a:pPr lvl="1"/>
            <a:r>
              <a:rPr lang="en-US" b="1"/>
              <a:t>Cloud/Third-Party</a:t>
            </a:r>
            <a:r>
              <a:rPr lang="en-US"/>
              <a:t>. Cloud service providers require reliable secure connections to the EV, charging station, and the utility to facilitate the charging process. Secure reliable communications allow for validation of financial transactions, protect personal information, and allow for maintenance updates and logs to be transmitted quickly and economically.</a:t>
            </a:r>
          </a:p>
          <a:p>
            <a:pPr lvl="1"/>
            <a:r>
              <a:rPr lang="en-US" b="1"/>
              <a:t>Utility/Building Management Systems</a:t>
            </a:r>
            <a:r>
              <a:rPr lang="en-US"/>
              <a:t>. Utilities provide power to the charging station. Coordination between the XFC chargers and utilities are required for various smart grid applications such as peak shaving/load shifting or forecasting. Where this communication exists, it must be reliable and secure</a:t>
            </a:r>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a:xfrm>
            <a:off x="226284" y="412328"/>
            <a:ext cx="7097163" cy="530022"/>
          </a:xfrm>
        </p:spPr>
        <p:txBody>
          <a:bodyPr>
            <a:normAutofit fontScale="90000"/>
          </a:bodyPr>
          <a:lstStyle/>
          <a:p>
            <a:r>
              <a:rPr lang="en-US"/>
              <a:t>Objective 1: Deliver Reliable Performance through Secure Communications</a:t>
            </a:r>
            <a:br>
              <a:rPr lang="en-US"/>
            </a:br>
            <a:endParaRPr lang="en-US"/>
          </a:p>
        </p:txBody>
      </p:sp>
    </p:spTree>
    <p:extLst>
      <p:ext uri="{BB962C8B-B14F-4D97-AF65-F5344CB8AC3E}">
        <p14:creationId xmlns:p14="http://schemas.microsoft.com/office/powerpoint/2010/main" val="322198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D105-9B33-1D22-E528-5277B110DA6E}"/>
              </a:ext>
            </a:extLst>
          </p:cNvPr>
          <p:cNvSpPr>
            <a:spLocks noGrp="1"/>
          </p:cNvSpPr>
          <p:nvPr>
            <p:ph idx="1"/>
          </p:nvPr>
        </p:nvSpPr>
        <p:spPr/>
        <p:txBody>
          <a:bodyPr>
            <a:normAutofit fontScale="92500" lnSpcReduction="20000"/>
          </a:bodyPr>
          <a:lstStyle/>
          <a:p>
            <a:r>
              <a:rPr lang="en-US" b="1"/>
              <a:t>EV/XFC </a:t>
            </a:r>
            <a:r>
              <a:rPr lang="en-US"/>
              <a:t>cybersecurity requires collection and use of partner and customer data from many sources. </a:t>
            </a:r>
          </a:p>
          <a:p>
            <a:r>
              <a:rPr lang="en-US"/>
              <a:t>Building and maintaining relationships with relevant parties demands organizations consider and mitigate against risks throughout the information lifecycle. </a:t>
            </a:r>
          </a:p>
          <a:p>
            <a:r>
              <a:rPr lang="en-US"/>
              <a:t>Protecting the confidentiality of sensitive information (e.g., system status information) ensures confidence in the organization and establishes trust among partners and with customers. </a:t>
            </a:r>
          </a:p>
          <a:p>
            <a:r>
              <a:rPr lang="en-US"/>
              <a:t>Personal information should also be protected (e.g., credit card information, individual XFC usage patterns) to ensure that user information is not correlated for inappropriate use, resulting in a loss of trust from users.</a:t>
            </a:r>
          </a:p>
          <a:p>
            <a:r>
              <a:rPr lang="en-US"/>
              <a:t> Cybersecurity disruptions to systems can impact product quality, leading partners, and customers to question the trustworthiness of the organization</a:t>
            </a:r>
          </a:p>
        </p:txBody>
      </p:sp>
      <p:sp>
        <p:nvSpPr>
          <p:cNvPr id="2" name="Title 1">
            <a:extLst>
              <a:ext uri="{FF2B5EF4-FFF2-40B4-BE49-F238E27FC236}">
                <a16:creationId xmlns:a16="http://schemas.microsoft.com/office/drawing/2014/main" id="{65232F47-E8C5-A03B-61B3-AEC23F06304C}"/>
              </a:ext>
            </a:extLst>
          </p:cNvPr>
          <p:cNvSpPr>
            <a:spLocks noGrp="1"/>
          </p:cNvSpPr>
          <p:nvPr>
            <p:ph type="title"/>
          </p:nvPr>
        </p:nvSpPr>
        <p:spPr/>
        <p:txBody>
          <a:bodyPr>
            <a:noAutofit/>
          </a:bodyPr>
          <a:lstStyle/>
          <a:p>
            <a:r>
              <a:rPr lang="en-US" sz="2800"/>
              <a:t>Objective 3: Build and Maintain Trustworthy Relationships with Partners and Customers </a:t>
            </a:r>
          </a:p>
        </p:txBody>
      </p:sp>
    </p:spTree>
    <p:extLst>
      <p:ext uri="{BB962C8B-B14F-4D97-AF65-F5344CB8AC3E}">
        <p14:creationId xmlns:p14="http://schemas.microsoft.com/office/powerpoint/2010/main" val="1834631516"/>
      </p:ext>
    </p:extLst>
  </p:cSld>
  <p:clrMapOvr>
    <a:masterClrMapping/>
  </p:clrMapOvr>
</p:sld>
</file>

<file path=ppt/theme/theme1.xml><?xml version="1.0" encoding="utf-8"?>
<a:theme xmlns:a="http://schemas.openxmlformats.org/drawingml/2006/main" name="Office Theme">
  <a:themeElements>
    <a:clrScheme name="GlobalSign">
      <a:dk1>
        <a:sysClr val="windowText" lastClr="000000"/>
      </a:dk1>
      <a:lt1>
        <a:sysClr val="window" lastClr="FFFFFF"/>
      </a:lt1>
      <a:dk2>
        <a:srgbClr val="000000"/>
      </a:dk2>
      <a:lt2>
        <a:srgbClr val="FFFFFF"/>
      </a:lt2>
      <a:accent1>
        <a:srgbClr val="0E69B3"/>
      </a:accent1>
      <a:accent2>
        <a:srgbClr val="185687"/>
      </a:accent2>
      <a:accent3>
        <a:srgbClr val="0E7FC0"/>
      </a:accent3>
      <a:accent4>
        <a:srgbClr val="E2712A"/>
      </a:accent4>
      <a:accent5>
        <a:srgbClr val="96CA3F"/>
      </a:accent5>
      <a:accent6>
        <a:srgbClr val="0E69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1591</TotalTime>
  <Words>1623</Words>
  <Application>Microsoft Office PowerPoint</Application>
  <PresentationFormat>On-screen Show (16:9)</PresentationFormat>
  <Paragraphs>77</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helvetica</vt:lpstr>
      <vt:lpstr>HelveticaNeue ThinCond</vt:lpstr>
      <vt:lpstr>Merriweather</vt:lpstr>
      <vt:lpstr>Verdana</vt:lpstr>
      <vt:lpstr>Office Theme</vt:lpstr>
      <vt:lpstr>PowerPoint Presentation</vt:lpstr>
      <vt:lpstr>U.S. EV Market overview</vt:lpstr>
      <vt:lpstr>Overview</vt:lpstr>
      <vt:lpstr>EV/XFC ecosystem</vt:lpstr>
      <vt:lpstr>EV/XFC ecosystem</vt:lpstr>
      <vt:lpstr>Objectives</vt:lpstr>
      <vt:lpstr>Objective 2: Maintain Resilience of the XFC Infrastructure</vt:lpstr>
      <vt:lpstr>Objective 1: Deliver Reliable Performance through Secure Communications </vt:lpstr>
      <vt:lpstr>Objective 3: Build and Maintain Trustworthy Relationships with Partners and Customers </vt:lpstr>
      <vt:lpstr>Objective 4: Maintain Continuity of Operations </vt:lpstr>
      <vt:lpstr>NIST CyberSecurity Framework - Identity Management, Authentication and Access Control</vt:lpstr>
      <vt:lpstr>NIST CyberSecurity Framework - Identity Management, Authentication and Access Control</vt:lpstr>
      <vt:lpstr>NIST CyberSecurity Framework - Identity Management, Authentication and Access Control</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Christian Simko</dc:creator>
  <cp:keywords/>
  <dc:description/>
  <cp:lastModifiedBy>Caroline Trum</cp:lastModifiedBy>
  <cp:revision>4</cp:revision>
  <cp:lastPrinted>2006-12-08T20:02:36Z</cp:lastPrinted>
  <dcterms:created xsi:type="dcterms:W3CDTF">2009-04-14T21:57:04Z</dcterms:created>
  <dcterms:modified xsi:type="dcterms:W3CDTF">2023-10-17T20:31:33Z</dcterms:modified>
  <cp:category/>
</cp:coreProperties>
</file>