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e Trum" initials="CT" lastIdx="1" clrIdx="0">
    <p:extLst>
      <p:ext uri="{19B8F6BF-5375-455C-9EA6-DF929625EA0E}">
        <p15:presenceInfo xmlns:p15="http://schemas.microsoft.com/office/powerpoint/2012/main" userId="Caroline Tru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31" autoAdjust="0"/>
    <p:restoredTop sz="63415" autoAdjust="0"/>
  </p:normalViewPr>
  <p:slideViewPr>
    <p:cSldViewPr snapToGrid="0">
      <p:cViewPr varScale="1">
        <p:scale>
          <a:sx n="58" d="100"/>
          <a:sy n="58" d="100"/>
        </p:scale>
        <p:origin x="562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12409-4EB1-489A-99A8-729936E02C17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AF0C3-B7F9-482D-B887-64760AE4F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60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0AF0C3-B7F9-482D-B887-64760AE4F6B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34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51C18-96A2-398F-A0AA-B4C9F78EC5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D4F514-8DE3-9FA9-CAD0-6001B6774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D5A64-5C1E-5189-782B-779E42F2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954-4ECB-4224-A409-0BA2825B78E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DF05F-B114-04BE-6203-7706B454E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37D20-5FCF-AB16-9E6F-BB8C1F1B4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2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D1ABD-1847-E936-D3CF-D575C8B62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1F38F2-5641-8262-9584-FC940AB059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BA7C8-7687-87E7-A124-04A84568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954-4ECB-4224-A409-0BA2825B78E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7FAAA-E0F3-DDA0-EAEB-056611B5F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6178E-6EBE-8BD8-36FD-D53DB8282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54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DC8EAD-94F9-A5F8-E951-D12F246CE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8676E2-51EA-8E9A-F5C2-18C4301EFA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EA7EA-AE08-F0D8-649F-AFA481DE9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954-4ECB-4224-A409-0BA2825B78E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3D6EA-9CBD-AC24-2F7E-7B881A122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9392E-532A-3587-58D9-307B23289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61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0EE11-5976-240C-1738-D48C2ACDA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D8289-205B-41C2-33DD-252EFB90E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1EDA9-5A80-F059-69BF-7FAA50968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954-4ECB-4224-A409-0BA2825B78E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064EB-FAC4-CA9B-9657-6BF1E0DF6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FF522-2BB5-7092-DE8E-B35831C97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5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B3C3A-A50C-763C-B801-57CA976D2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42AD0A-4D3F-0225-B7AD-5CCA546CB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063C9-09B5-7B6F-C6CD-4113BAD42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954-4ECB-4224-A409-0BA2825B78E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24947-9BD9-5400-71C6-F1F47AE63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180A7-3712-9BA8-94BF-2E1D01BF8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9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34D16-3863-BB7B-30DD-8CAD4050C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18FC2-724F-623A-BA41-637A2A2B32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1B6100-A239-3637-401B-A63D358F8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60B647-9955-9825-A1E3-2808134B3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954-4ECB-4224-A409-0BA2825B78E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42B063-ACF3-249D-B408-CEF8DEC83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BA0528-6BB3-41D4-BE05-A46803FB1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84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FD02F-84C0-5DFC-DA14-BD199AF56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750C1B-22BD-52A7-4F45-1FBA5496C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CB087F-3832-6B9E-7495-223E7633A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4034C5-19A1-3C39-FEDA-0AE252A008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2D887A-4A21-A80B-FBC6-D7F4E7057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D66FB4-8BC1-EFC3-99B6-4D2A0257F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954-4ECB-4224-A409-0BA2825B78E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D58BE4-2A36-776E-C6AE-BA3ED7221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200C3B-6EAC-A265-24F2-01653DD80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921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58A08-576C-53D7-1A36-370EB6398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2A2C79-8BA3-E5AB-4B9C-B64581E95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954-4ECB-4224-A409-0BA2825B78E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94524A-A273-5DC5-705F-8D0D4A888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6A3810-50E3-364A-AD55-2EF9E062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1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F5B5DB-6449-67D4-C440-6815256FB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954-4ECB-4224-A409-0BA2825B78E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E48D14-9FA6-F385-331B-8687456DC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9CFF8C-C2DD-6AA5-001C-D5F65AE05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7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608AD-0D11-19B3-E2CD-A5CCD3356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E5585-6683-C244-0485-1204AC575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E3361D-9BBE-2DC9-3C91-7648DDF9DA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DA3C9B-19A5-03D0-88C0-369AEB671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954-4ECB-4224-A409-0BA2825B78E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D528D-5A00-2002-7A19-086305747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634982-3328-4753-FBC5-B17224327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330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D650E-ED0B-0E44-76AE-915DA5626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FCE2D4-089D-0D34-D913-AA62938785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688B99-DCE5-6F5B-2BA8-A46D6BE14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DE4FA-186D-13FB-BDBF-901E1B92E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4954-4ECB-4224-A409-0BA2825B78E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FB2D23-1C71-9B00-EA59-04E9E495D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EBD4CA-8F1A-644C-BAE7-77B956C61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7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7EC832-99B8-D42E-BA0D-F149834C9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FC86CC-B561-8EED-5CEA-922B5CF3B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CAB29-AFB6-A61B-D800-E2F8678C7C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24954-4ECB-4224-A409-0BA2825B78E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712C5-F133-4468-6A45-0411FAFE8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6C429-5040-61EF-AEEB-567E88D6A8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55515-F0C7-4888-B298-5F3DB8484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27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76F81DE-2068-BE85-A650-1DA4DADAE4B9}"/>
              </a:ext>
            </a:extLst>
          </p:cNvPr>
          <p:cNvSpPr/>
          <p:nvPr/>
        </p:nvSpPr>
        <p:spPr>
          <a:xfrm>
            <a:off x="682387" y="816592"/>
            <a:ext cx="2784143" cy="133748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Bulk Grid </a:t>
            </a:r>
            <a:r>
              <a:rPr lang="en-US" dirty="0">
                <a:solidFill>
                  <a:schemeClr val="tx1"/>
                </a:solidFill>
              </a:rPr>
              <a:t>Operator (e.g. ISO/RTO)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E3E0C9-A3E0-087D-21CA-7C2432E7BFB2}"/>
              </a:ext>
            </a:extLst>
          </p:cNvPr>
          <p:cNvSpPr/>
          <p:nvPr/>
        </p:nvSpPr>
        <p:spPr>
          <a:xfrm>
            <a:off x="682387" y="4141698"/>
            <a:ext cx="2784143" cy="1337480"/>
          </a:xfrm>
          <a:prstGeom prst="rect">
            <a:avLst/>
          </a:prstGeom>
          <a:solidFill>
            <a:srgbClr val="7030A0">
              <a:alpha val="25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Distribution System Operator (e.g. Utility)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A52414F-9EAC-112D-D59A-02F2A98D0607}"/>
              </a:ext>
            </a:extLst>
          </p:cNvPr>
          <p:cNvSpPr/>
          <p:nvPr/>
        </p:nvSpPr>
        <p:spPr>
          <a:xfrm>
            <a:off x="4874525" y="2094931"/>
            <a:ext cx="2442949" cy="1940257"/>
          </a:xfrm>
          <a:prstGeom prst="ellipse">
            <a:avLst/>
          </a:prstGeom>
          <a:solidFill>
            <a:schemeClr val="accent6">
              <a:alpha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DER Aggregator</a:t>
            </a:r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65CED133-CF59-43D6-8A58-3E921387E027}"/>
              </a:ext>
            </a:extLst>
          </p:cNvPr>
          <p:cNvSpPr/>
          <p:nvPr/>
        </p:nvSpPr>
        <p:spPr>
          <a:xfrm>
            <a:off x="8725472" y="689212"/>
            <a:ext cx="1187355" cy="1105469"/>
          </a:xfrm>
          <a:prstGeom prst="triangle">
            <a:avLst/>
          </a:prstGeom>
          <a:solidFill>
            <a:schemeClr val="accent2">
              <a:alpha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DER</a:t>
            </a: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2266A286-81A1-B827-2228-824196CBB79D}"/>
              </a:ext>
            </a:extLst>
          </p:cNvPr>
          <p:cNvSpPr/>
          <p:nvPr/>
        </p:nvSpPr>
        <p:spPr>
          <a:xfrm>
            <a:off x="10302918" y="3953721"/>
            <a:ext cx="1187355" cy="1105469"/>
          </a:xfrm>
          <a:prstGeom prst="triangle">
            <a:avLst/>
          </a:prstGeom>
          <a:solidFill>
            <a:schemeClr val="accent2">
              <a:alpha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DER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3E4F80EF-5C1A-5BE1-D057-C70892DFD152}"/>
              </a:ext>
            </a:extLst>
          </p:cNvPr>
          <p:cNvSpPr/>
          <p:nvPr/>
        </p:nvSpPr>
        <p:spPr>
          <a:xfrm>
            <a:off x="10633880" y="2547012"/>
            <a:ext cx="1187355" cy="1105469"/>
          </a:xfrm>
          <a:prstGeom prst="triangle">
            <a:avLst/>
          </a:prstGeom>
          <a:solidFill>
            <a:schemeClr val="accent2">
              <a:alpha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DER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DE9E74A6-A565-BF48-240E-B3FA361ABB1E}"/>
              </a:ext>
            </a:extLst>
          </p:cNvPr>
          <p:cNvSpPr/>
          <p:nvPr/>
        </p:nvSpPr>
        <p:spPr>
          <a:xfrm>
            <a:off x="8725471" y="4703928"/>
            <a:ext cx="1187355" cy="1105469"/>
          </a:xfrm>
          <a:prstGeom prst="triangle">
            <a:avLst/>
          </a:prstGeom>
          <a:solidFill>
            <a:schemeClr val="accent2">
              <a:alpha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DER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3B4471AD-565B-22DC-75AB-579A8BBA2174}"/>
              </a:ext>
            </a:extLst>
          </p:cNvPr>
          <p:cNvSpPr/>
          <p:nvPr/>
        </p:nvSpPr>
        <p:spPr>
          <a:xfrm>
            <a:off x="9932128" y="1417432"/>
            <a:ext cx="1187355" cy="1105469"/>
          </a:xfrm>
          <a:prstGeom prst="triangle">
            <a:avLst/>
          </a:prstGeom>
          <a:solidFill>
            <a:schemeClr val="accent2">
              <a:alpha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DER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06B1B29-D2A5-45AE-05B8-43AC2C1A8E19}"/>
              </a:ext>
            </a:extLst>
          </p:cNvPr>
          <p:cNvCxnSpPr>
            <a:cxnSpLocks/>
          </p:cNvCxnSpPr>
          <p:nvPr/>
        </p:nvCxnSpPr>
        <p:spPr>
          <a:xfrm flipH="1">
            <a:off x="4268336" y="361666"/>
            <a:ext cx="17061" cy="5882185"/>
          </a:xfrm>
          <a:prstGeom prst="line">
            <a:avLst/>
          </a:prstGeom>
          <a:ln w="44450">
            <a:solidFill>
              <a:schemeClr val="dk1">
                <a:alpha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A97E033-77E2-483C-600B-DBC6F6CF9761}"/>
              </a:ext>
            </a:extLst>
          </p:cNvPr>
          <p:cNvCxnSpPr>
            <a:cxnSpLocks/>
          </p:cNvCxnSpPr>
          <p:nvPr/>
        </p:nvCxnSpPr>
        <p:spPr>
          <a:xfrm flipH="1">
            <a:off x="8044785" y="361666"/>
            <a:ext cx="17061" cy="5882185"/>
          </a:xfrm>
          <a:prstGeom prst="line">
            <a:avLst/>
          </a:prstGeom>
          <a:ln w="44450">
            <a:solidFill>
              <a:schemeClr val="dk1">
                <a:alpha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88F5933-3396-8FC6-6876-5D8B7CA696E7}"/>
              </a:ext>
            </a:extLst>
          </p:cNvPr>
          <p:cNvCxnSpPr>
            <a:cxnSpLocks/>
          </p:cNvCxnSpPr>
          <p:nvPr/>
        </p:nvCxnSpPr>
        <p:spPr>
          <a:xfrm>
            <a:off x="3619083" y="1601338"/>
            <a:ext cx="1480319" cy="79095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E15D580-1BCB-4AAE-0347-ECE4FF7CEB80}"/>
              </a:ext>
            </a:extLst>
          </p:cNvPr>
          <p:cNvCxnSpPr>
            <a:cxnSpLocks/>
          </p:cNvCxnSpPr>
          <p:nvPr/>
        </p:nvCxnSpPr>
        <p:spPr>
          <a:xfrm flipH="1" flipV="1">
            <a:off x="3466530" y="1902729"/>
            <a:ext cx="1435883" cy="762634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D1EF8E8-AD9A-FE4A-F914-6B108411E6B0}"/>
              </a:ext>
            </a:extLst>
          </p:cNvPr>
          <p:cNvCxnSpPr>
            <a:cxnSpLocks/>
          </p:cNvCxnSpPr>
          <p:nvPr/>
        </p:nvCxnSpPr>
        <p:spPr>
          <a:xfrm flipH="1">
            <a:off x="3618747" y="3956777"/>
            <a:ext cx="1574925" cy="720933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CD41716-81AD-803B-1FDB-9158657FB3BA}"/>
              </a:ext>
            </a:extLst>
          </p:cNvPr>
          <p:cNvCxnSpPr>
            <a:cxnSpLocks/>
          </p:cNvCxnSpPr>
          <p:nvPr/>
        </p:nvCxnSpPr>
        <p:spPr>
          <a:xfrm flipV="1">
            <a:off x="7317474" y="2018268"/>
            <a:ext cx="2745881" cy="474307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36DB5B1-0685-1AE6-7FC7-441624F050D7}"/>
              </a:ext>
            </a:extLst>
          </p:cNvPr>
          <p:cNvCxnSpPr>
            <a:cxnSpLocks/>
          </p:cNvCxnSpPr>
          <p:nvPr/>
        </p:nvCxnSpPr>
        <p:spPr>
          <a:xfrm flipV="1">
            <a:off x="7445481" y="3016250"/>
            <a:ext cx="3343169" cy="83496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C5C3B31-2568-B85C-B250-753E75A62A34}"/>
              </a:ext>
            </a:extLst>
          </p:cNvPr>
          <p:cNvCxnSpPr>
            <a:cxnSpLocks/>
          </p:cNvCxnSpPr>
          <p:nvPr/>
        </p:nvCxnSpPr>
        <p:spPr>
          <a:xfrm>
            <a:off x="7317474" y="3588148"/>
            <a:ext cx="3208331" cy="838538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B505C80-3B9B-B2B0-ACE9-8E603B384BE0}"/>
              </a:ext>
            </a:extLst>
          </p:cNvPr>
          <p:cNvCxnSpPr>
            <a:cxnSpLocks/>
          </p:cNvCxnSpPr>
          <p:nvPr/>
        </p:nvCxnSpPr>
        <p:spPr>
          <a:xfrm flipV="1">
            <a:off x="3573487" y="3652481"/>
            <a:ext cx="1448378" cy="642641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7B86817-6668-5404-690A-0D3D5F59398B}"/>
              </a:ext>
            </a:extLst>
          </p:cNvPr>
          <p:cNvCxnSpPr>
            <a:cxnSpLocks/>
          </p:cNvCxnSpPr>
          <p:nvPr/>
        </p:nvCxnSpPr>
        <p:spPr>
          <a:xfrm flipV="1">
            <a:off x="3637934" y="944582"/>
            <a:ext cx="5096302" cy="917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74C6FF1-87FF-494E-702F-698E929FD6F5}"/>
              </a:ext>
            </a:extLst>
          </p:cNvPr>
          <p:cNvCxnSpPr>
            <a:cxnSpLocks/>
          </p:cNvCxnSpPr>
          <p:nvPr/>
        </p:nvCxnSpPr>
        <p:spPr>
          <a:xfrm>
            <a:off x="3619083" y="5063320"/>
            <a:ext cx="5106389" cy="0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3180CE5-C3BD-97B3-1E14-CE4DA24B50DD}"/>
              </a:ext>
            </a:extLst>
          </p:cNvPr>
          <p:cNvCxnSpPr>
            <a:cxnSpLocks/>
          </p:cNvCxnSpPr>
          <p:nvPr/>
        </p:nvCxnSpPr>
        <p:spPr>
          <a:xfrm flipH="1">
            <a:off x="3562724" y="1237634"/>
            <a:ext cx="5092326" cy="4312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56A47C8F-3747-4AC4-D0C0-733738989DF1}"/>
              </a:ext>
            </a:extLst>
          </p:cNvPr>
          <p:cNvCxnSpPr>
            <a:cxnSpLocks/>
          </p:cNvCxnSpPr>
          <p:nvPr/>
        </p:nvCxnSpPr>
        <p:spPr>
          <a:xfrm flipH="1">
            <a:off x="3562724" y="5321098"/>
            <a:ext cx="5092326" cy="4312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67BD0615-4EE1-8351-43E1-790562716996}"/>
              </a:ext>
            </a:extLst>
          </p:cNvPr>
          <p:cNvCxnSpPr>
            <a:cxnSpLocks/>
          </p:cNvCxnSpPr>
          <p:nvPr/>
        </p:nvCxnSpPr>
        <p:spPr>
          <a:xfrm flipH="1">
            <a:off x="7378932" y="2336912"/>
            <a:ext cx="2543545" cy="439539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BE593E9-58ED-AB98-6734-A73F866F033D}"/>
              </a:ext>
            </a:extLst>
          </p:cNvPr>
          <p:cNvCxnSpPr>
            <a:cxnSpLocks/>
          </p:cNvCxnSpPr>
          <p:nvPr/>
        </p:nvCxnSpPr>
        <p:spPr>
          <a:xfrm flipH="1">
            <a:off x="7445481" y="3320311"/>
            <a:ext cx="3241032" cy="925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71AB2891-D08F-0D89-ADCE-C32650990F08}"/>
              </a:ext>
            </a:extLst>
          </p:cNvPr>
          <p:cNvCxnSpPr>
            <a:cxnSpLocks/>
          </p:cNvCxnSpPr>
          <p:nvPr/>
        </p:nvCxnSpPr>
        <p:spPr>
          <a:xfrm flipH="1" flipV="1">
            <a:off x="7101670" y="3867944"/>
            <a:ext cx="3201248" cy="835984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8A158B26-3DBA-CC5F-120D-8F3802DF4ECB}"/>
              </a:ext>
            </a:extLst>
          </p:cNvPr>
          <p:cNvSpPr/>
          <p:nvPr/>
        </p:nvSpPr>
        <p:spPr>
          <a:xfrm>
            <a:off x="1899542" y="3718559"/>
            <a:ext cx="2495296" cy="3880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Communication Path B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C065DB0-85ED-4D6C-3EED-DE9C724B026E}"/>
              </a:ext>
            </a:extLst>
          </p:cNvPr>
          <p:cNvSpPr/>
          <p:nvPr/>
        </p:nvSpPr>
        <p:spPr>
          <a:xfrm>
            <a:off x="1919230" y="2609842"/>
            <a:ext cx="2495296" cy="3880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Communication Path A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CE7C032-163E-2042-F33C-C983CFDAA13B}"/>
              </a:ext>
            </a:extLst>
          </p:cNvPr>
          <p:cNvSpPr/>
          <p:nvPr/>
        </p:nvSpPr>
        <p:spPr>
          <a:xfrm>
            <a:off x="4740769" y="486518"/>
            <a:ext cx="2495296" cy="3880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Communication Path C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8F5033F0-4898-0062-F2FE-00A51F3F257D}"/>
              </a:ext>
            </a:extLst>
          </p:cNvPr>
          <p:cNvSpPr/>
          <p:nvPr/>
        </p:nvSpPr>
        <p:spPr>
          <a:xfrm>
            <a:off x="4848351" y="5471530"/>
            <a:ext cx="2495296" cy="3880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Communication Path D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080A3763-2B78-9092-9812-52D59123B4A1}"/>
              </a:ext>
            </a:extLst>
          </p:cNvPr>
          <p:cNvSpPr/>
          <p:nvPr/>
        </p:nvSpPr>
        <p:spPr>
          <a:xfrm>
            <a:off x="8169921" y="3389360"/>
            <a:ext cx="2495296" cy="3880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Communication Path E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1F6B40D3-4108-8570-CAAB-9F521EB77F85}"/>
              </a:ext>
            </a:extLst>
          </p:cNvPr>
          <p:cNvCxnSpPr>
            <a:cxnSpLocks/>
          </p:cNvCxnSpPr>
          <p:nvPr/>
        </p:nvCxnSpPr>
        <p:spPr>
          <a:xfrm>
            <a:off x="1191919" y="2336912"/>
            <a:ext cx="0" cy="157568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00ED142-B534-1AAD-7392-78233375E46A}"/>
              </a:ext>
            </a:extLst>
          </p:cNvPr>
          <p:cNvCxnSpPr>
            <a:cxnSpLocks/>
          </p:cNvCxnSpPr>
          <p:nvPr/>
        </p:nvCxnSpPr>
        <p:spPr>
          <a:xfrm flipV="1">
            <a:off x="1667409" y="2270992"/>
            <a:ext cx="0" cy="1580403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F9A7907-8E36-D34F-432C-64F551654FDF}"/>
              </a:ext>
            </a:extLst>
          </p:cNvPr>
          <p:cNvSpPr/>
          <p:nvPr/>
        </p:nvSpPr>
        <p:spPr>
          <a:xfrm>
            <a:off x="1268658" y="3037324"/>
            <a:ext cx="2495296" cy="3880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Communication Path F</a:t>
            </a:r>
          </a:p>
        </p:txBody>
      </p:sp>
    </p:spTree>
    <p:extLst>
      <p:ext uri="{BB962C8B-B14F-4D97-AF65-F5344CB8AC3E}">
        <p14:creationId xmlns:p14="http://schemas.microsoft.com/office/powerpoint/2010/main" val="3599797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48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Trum</dc:creator>
  <cp:lastModifiedBy>Caroline Trum</cp:lastModifiedBy>
  <cp:revision>6</cp:revision>
  <dcterms:created xsi:type="dcterms:W3CDTF">2023-11-06T23:59:30Z</dcterms:created>
  <dcterms:modified xsi:type="dcterms:W3CDTF">2024-10-29T15:57:08Z</dcterms:modified>
</cp:coreProperties>
</file>