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sldIdLst>
    <p:sldId id="257" r:id="rId2"/>
    <p:sldId id="278" r:id="rId3"/>
    <p:sldId id="283" r:id="rId4"/>
    <p:sldId id="288" r:id="rId5"/>
    <p:sldId id="298" r:id="rId6"/>
    <p:sldId id="289" r:id="rId7"/>
    <p:sldId id="299" r:id="rId8"/>
    <p:sldId id="290" r:id="rId9"/>
    <p:sldId id="291" r:id="rId10"/>
    <p:sldId id="304" r:id="rId11"/>
    <p:sldId id="306" r:id="rId12"/>
    <p:sldId id="300" r:id="rId13"/>
    <p:sldId id="301" r:id="rId14"/>
    <p:sldId id="302" r:id="rId15"/>
    <p:sldId id="305" r:id="rId16"/>
    <p:sldId id="303" r:id="rId17"/>
    <p:sldId id="292" r:id="rId18"/>
    <p:sldId id="281" r:id="rId19"/>
    <p:sldId id="286" r:id="rId20"/>
    <p:sldId id="282" r:id="rId2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3" roundtripDataSignature="AMtx7mjUygDLJSs3uTmSRN1nhxm/ej1v6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D3DB897-79AC-460E-887B-B4F1A2E6FEB8}">
  <a:tblStyle styleId="{1D3DB897-79AC-460E-887B-B4F1A2E6FEB8}"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09" autoAdjust="0"/>
    <p:restoredTop sz="96281" autoAdjust="0"/>
  </p:normalViewPr>
  <p:slideViewPr>
    <p:cSldViewPr snapToGrid="0">
      <p:cViewPr varScale="1">
        <p:scale>
          <a:sx n="72" d="100"/>
          <a:sy n="72" d="100"/>
        </p:scale>
        <p:origin x="53" y="101"/>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customschemas.google.com/relationships/presentationmetadata" Target="metadata"/><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4" name="Google Shape;244;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45" name="Google Shape;245;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1</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WEQ-000: NAESB glossary</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4</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0096722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5</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4875338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7"/>
        <p:cNvGrpSpPr/>
        <p:nvPr/>
      </p:nvGrpSpPr>
      <p:grpSpPr>
        <a:xfrm>
          <a:off x="0" y="0"/>
          <a:ext cx="0" cy="0"/>
          <a:chOff x="0" y="0"/>
          <a:chExt cx="0" cy="0"/>
        </a:xfrm>
      </p:grpSpPr>
      <p:sp>
        <p:nvSpPr>
          <p:cNvPr id="18" name="Google Shape;18;p18"/>
          <p:cNvSpPr/>
          <p:nvPr/>
        </p:nvSpPr>
        <p:spPr>
          <a:xfrm>
            <a:off x="3" y="0"/>
            <a:ext cx="12191999" cy="6856214"/>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9" name="Google Shape;19;p18"/>
          <p:cNvPicPr preferRelativeResize="0"/>
          <p:nvPr/>
        </p:nvPicPr>
        <p:blipFill rotWithShape="1">
          <a:blip r:embed="rId2">
            <a:alphaModFix/>
          </a:blip>
          <a:srcRect/>
          <a:stretch/>
        </p:blipFill>
        <p:spPr>
          <a:xfrm>
            <a:off x="3051" y="826"/>
            <a:ext cx="12185901" cy="6854569"/>
          </a:xfrm>
          <a:prstGeom prst="rect">
            <a:avLst/>
          </a:prstGeom>
          <a:noFill/>
          <a:ln>
            <a:noFill/>
          </a:ln>
        </p:spPr>
      </p:pic>
      <p:sp>
        <p:nvSpPr>
          <p:cNvPr id="20" name="Google Shape;20;p18"/>
          <p:cNvSpPr txBox="1">
            <a:spLocks noGrp="1"/>
          </p:cNvSpPr>
          <p:nvPr>
            <p:ph type="ctrTitle"/>
          </p:nvPr>
        </p:nvSpPr>
        <p:spPr>
          <a:xfrm>
            <a:off x="4" y="2048249"/>
            <a:ext cx="11815505" cy="2202515"/>
          </a:xfrm>
          <a:prstGeom prst="rect">
            <a:avLst/>
          </a:prstGeom>
          <a:noFill/>
          <a:ln>
            <a:noFill/>
          </a:ln>
        </p:spPr>
        <p:txBody>
          <a:bodyPr spcFirstLastPara="1" wrap="square" lIns="274300" tIns="274300" rIns="274300" bIns="274300" anchor="b" anchorCtr="0">
            <a:noAutofit/>
          </a:bodyPr>
          <a:lstStyle>
            <a:lvl1pPr lvl="0" algn="l">
              <a:spcBef>
                <a:spcPts val="0"/>
              </a:spcBef>
              <a:spcAft>
                <a:spcPts val="0"/>
              </a:spcAft>
              <a:buClr>
                <a:srgbClr val="707276"/>
              </a:buClr>
              <a:buSzPts val="3600"/>
              <a:buFont typeface="Arial"/>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18"/>
          <p:cNvSpPr txBox="1">
            <a:spLocks noGrp="1"/>
          </p:cNvSpPr>
          <p:nvPr>
            <p:ph type="ftr" idx="11"/>
          </p:nvPr>
        </p:nvSpPr>
        <p:spPr>
          <a:xfrm>
            <a:off x="4165600" y="6356355"/>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sz="900">
                <a:solidFill>
                  <a:srgbClr val="7F7F7F"/>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8"/>
          <p:cNvSpPr txBox="1">
            <a:spLocks noGrp="1"/>
          </p:cNvSpPr>
          <p:nvPr>
            <p:ph type="body" idx="1"/>
          </p:nvPr>
        </p:nvSpPr>
        <p:spPr>
          <a:xfrm>
            <a:off x="270447" y="5117898"/>
            <a:ext cx="11545063" cy="27432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Clr>
                <a:srgbClr val="7F7F7F"/>
              </a:buClr>
              <a:buSzPts val="1400"/>
              <a:buFont typeface="Arial"/>
              <a:buNone/>
              <a:defRPr sz="1400" b="0" i="0" u="none" strike="noStrike" cap="none">
                <a:solidFill>
                  <a:srgbClr val="7F7F7F"/>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3" name="Google Shape;23;p18"/>
          <p:cNvSpPr txBox="1">
            <a:spLocks noGrp="1"/>
          </p:cNvSpPr>
          <p:nvPr>
            <p:ph type="body" idx="2"/>
          </p:nvPr>
        </p:nvSpPr>
        <p:spPr>
          <a:xfrm>
            <a:off x="270448" y="5400575"/>
            <a:ext cx="11545061" cy="27432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Clr>
                <a:srgbClr val="7F7F7F"/>
              </a:buClr>
              <a:buSzPts val="1400"/>
              <a:buFont typeface="Arial"/>
              <a:buNone/>
              <a:defRPr sz="1400" b="0" i="0" u="none" strike="noStrike" cap="none">
                <a:solidFill>
                  <a:srgbClr val="7F7F7F"/>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4" name="Google Shape;24;p18"/>
          <p:cNvSpPr txBox="1">
            <a:spLocks noGrp="1"/>
          </p:cNvSpPr>
          <p:nvPr>
            <p:ph type="body" idx="3"/>
          </p:nvPr>
        </p:nvSpPr>
        <p:spPr>
          <a:xfrm>
            <a:off x="268074" y="4661324"/>
            <a:ext cx="11547436" cy="274320"/>
          </a:xfrm>
          <a:prstGeom prst="rect">
            <a:avLst/>
          </a:prstGeom>
          <a:noFill/>
          <a:ln>
            <a:noFill/>
          </a:ln>
        </p:spPr>
        <p:txBody>
          <a:bodyPr spcFirstLastPara="1" wrap="square" lIns="0" tIns="0" rIns="0" bIns="0" anchor="t" anchorCtr="0">
            <a:noAutofit/>
          </a:bodyPr>
          <a:lstStyle>
            <a:lvl1pPr marL="457200" marR="0" lvl="0" indent="-228600" algn="l" rtl="0">
              <a:spcBef>
                <a:spcPts val="0"/>
              </a:spcBef>
              <a:spcAft>
                <a:spcPts val="0"/>
              </a:spcAft>
              <a:buClr>
                <a:srgbClr val="7F7F7F"/>
              </a:buClr>
              <a:buSzPts val="2000"/>
              <a:buFont typeface="Arial"/>
              <a:buNone/>
              <a:defRPr sz="2000" b="1" i="0" u="none" strike="noStrike" cap="none">
                <a:solidFill>
                  <a:srgbClr val="7F7F7F"/>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cxnSp>
        <p:nvCxnSpPr>
          <p:cNvPr id="25" name="Google Shape;25;p18"/>
          <p:cNvCxnSpPr/>
          <p:nvPr/>
        </p:nvCxnSpPr>
        <p:spPr>
          <a:xfrm>
            <a:off x="11531549" y="6454975"/>
            <a:ext cx="0" cy="182880"/>
          </a:xfrm>
          <a:prstGeom prst="straightConnector1">
            <a:avLst/>
          </a:prstGeom>
          <a:noFill/>
          <a:ln w="12700" cap="flat" cmpd="sng">
            <a:solidFill>
              <a:srgbClr val="7F7F7F"/>
            </a:solidFill>
            <a:prstDash val="solid"/>
            <a:round/>
            <a:headEnd type="none" w="sm" len="sm"/>
            <a:tailEnd type="none" w="sm" len="sm"/>
          </a:ln>
        </p:spPr>
      </p:cxnSp>
      <p:sp>
        <p:nvSpPr>
          <p:cNvPr id="26" name="Google Shape;26;p18"/>
          <p:cNvSpPr txBox="1">
            <a:spLocks noGrp="1"/>
          </p:cNvSpPr>
          <p:nvPr>
            <p:ph type="dt" idx="10"/>
          </p:nvPr>
        </p:nvSpPr>
        <p:spPr>
          <a:xfrm>
            <a:off x="9308983" y="6381398"/>
            <a:ext cx="2178804"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4 Aug 2022</a:t>
            </a:r>
            <a:endParaRPr/>
          </a:p>
        </p:txBody>
      </p:sp>
      <p:sp>
        <p:nvSpPr>
          <p:cNvPr id="27" name="Google Shape;27;p18"/>
          <p:cNvSpPr txBox="1">
            <a:spLocks noGrp="1"/>
          </p:cNvSpPr>
          <p:nvPr>
            <p:ph type="sldNum" idx="12"/>
          </p:nvPr>
        </p:nvSpPr>
        <p:spPr>
          <a:xfrm>
            <a:off x="11531549" y="6363855"/>
            <a:ext cx="515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pic>
        <p:nvPicPr>
          <p:cNvPr id="28" name="Google Shape;28;p18"/>
          <p:cNvPicPr preferRelativeResize="0"/>
          <p:nvPr/>
        </p:nvPicPr>
        <p:blipFill rotWithShape="1">
          <a:blip r:embed="rId3">
            <a:alphaModFix/>
          </a:blip>
          <a:srcRect/>
          <a:stretch/>
        </p:blipFill>
        <p:spPr>
          <a:xfrm>
            <a:off x="9478851" y="291613"/>
            <a:ext cx="2241434" cy="608289"/>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p:cSld name="Title and Vertical Text">
    <p:spTree>
      <p:nvGrpSpPr>
        <p:cNvPr id="1" name="Shape 104"/>
        <p:cNvGrpSpPr/>
        <p:nvPr/>
      </p:nvGrpSpPr>
      <p:grpSpPr>
        <a:xfrm>
          <a:off x="0" y="0"/>
          <a:ext cx="0" cy="0"/>
          <a:chOff x="0" y="0"/>
          <a:chExt cx="0" cy="0"/>
        </a:xfrm>
      </p:grpSpPr>
      <p:sp>
        <p:nvSpPr>
          <p:cNvPr id="105" name="Google Shape;105;p29"/>
          <p:cNvSpPr txBox="1">
            <a:spLocks noGrp="1"/>
          </p:cNvSpPr>
          <p:nvPr>
            <p:ph type="ftr" idx="11"/>
          </p:nvPr>
        </p:nvSpPr>
        <p:spPr>
          <a:xfrm>
            <a:off x="4165600" y="6356355"/>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29"/>
          <p:cNvSpPr txBox="1">
            <a:spLocks noGrp="1"/>
          </p:cNvSpPr>
          <p:nvPr>
            <p:ph type="title"/>
          </p:nvPr>
        </p:nvSpPr>
        <p:spPr>
          <a:xfrm>
            <a:off x="269006" y="274642"/>
            <a:ext cx="8899516" cy="808597"/>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70727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7" name="Google Shape;107;p29"/>
          <p:cNvSpPr>
            <a:spLocks noGrp="1"/>
          </p:cNvSpPr>
          <p:nvPr>
            <p:ph type="pic" idx="2"/>
          </p:nvPr>
        </p:nvSpPr>
        <p:spPr>
          <a:xfrm>
            <a:off x="274392" y="1615440"/>
            <a:ext cx="11635611" cy="4307840"/>
          </a:xfrm>
          <a:prstGeom prst="rect">
            <a:avLst/>
          </a:prstGeom>
          <a:noFill/>
          <a:ln>
            <a:noFill/>
          </a:ln>
        </p:spPr>
        <p:txBody>
          <a:bodyPr spcFirstLastPara="1" wrap="square" lIns="0" tIns="0" rIns="0" bIns="0" anchor="ctr" anchorCtr="0">
            <a:noAutofit/>
          </a:bodyPr>
          <a:lstStyle>
            <a:lvl1pPr marR="0" lvl="0" algn="ctr" rtl="0">
              <a:spcBef>
                <a:spcPts val="360"/>
              </a:spcBef>
              <a:spcAft>
                <a:spcPts val="0"/>
              </a:spcAft>
              <a:buClr>
                <a:schemeClr val="dk1"/>
              </a:buClr>
              <a:buSzPts val="1800"/>
              <a:buFont typeface="Arial"/>
              <a:buNone/>
              <a:defRPr sz="1800" b="0" i="1"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108"/>
        <p:cNvGrpSpPr/>
        <p:nvPr/>
      </p:nvGrpSpPr>
      <p:grpSpPr>
        <a:xfrm>
          <a:off x="0" y="0"/>
          <a:ext cx="0" cy="0"/>
          <a:chOff x="0" y="0"/>
          <a:chExt cx="0" cy="0"/>
        </a:xfrm>
      </p:grpSpPr>
      <p:sp>
        <p:nvSpPr>
          <p:cNvPr id="109" name="Google Shape;109;p30"/>
          <p:cNvSpPr txBox="1">
            <a:spLocks noGrp="1"/>
          </p:cNvSpPr>
          <p:nvPr>
            <p:ph type="title"/>
          </p:nvPr>
        </p:nvSpPr>
        <p:spPr>
          <a:xfrm>
            <a:off x="274394" y="201168"/>
            <a:ext cx="9034591" cy="868680"/>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70727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0" name="Google Shape;110;p30"/>
          <p:cNvSpPr txBox="1">
            <a:spLocks noGrp="1"/>
          </p:cNvSpPr>
          <p:nvPr>
            <p:ph type="sldNum" idx="12"/>
          </p:nvPr>
        </p:nvSpPr>
        <p:spPr>
          <a:xfrm>
            <a:off x="11236618" y="6355899"/>
            <a:ext cx="69156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Blank" type="blank">
  <p:cSld name="BLANK">
    <p:spTree>
      <p:nvGrpSpPr>
        <p:cNvPr id="1" name="Shape 111"/>
        <p:cNvGrpSpPr/>
        <p:nvPr/>
      </p:nvGrpSpPr>
      <p:grpSpPr>
        <a:xfrm>
          <a:off x="0" y="0"/>
          <a:ext cx="0" cy="0"/>
          <a:chOff x="0" y="0"/>
          <a:chExt cx="0" cy="0"/>
        </a:xfrm>
      </p:grpSpPr>
      <p:sp>
        <p:nvSpPr>
          <p:cNvPr id="112" name="Google Shape;112;p31"/>
          <p:cNvSpPr txBox="1">
            <a:spLocks noGrp="1"/>
          </p:cNvSpPr>
          <p:nvPr>
            <p:ph type="dt" idx="10"/>
          </p:nvPr>
        </p:nvSpPr>
        <p:spPr>
          <a:xfrm>
            <a:off x="9308983" y="6381398"/>
            <a:ext cx="2178804"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4 Aug 2022</a:t>
            </a:r>
            <a:endParaRPr/>
          </a:p>
        </p:txBody>
      </p:sp>
      <p:sp>
        <p:nvSpPr>
          <p:cNvPr id="113" name="Google Shape;113;p31"/>
          <p:cNvSpPr txBox="1">
            <a:spLocks noGrp="1"/>
          </p:cNvSpPr>
          <p:nvPr>
            <p:ph type="ftr" idx="11"/>
          </p:nvPr>
        </p:nvSpPr>
        <p:spPr>
          <a:xfrm>
            <a:off x="4165600" y="6356355"/>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4" name="Google Shape;114;p31"/>
          <p:cNvSpPr txBox="1">
            <a:spLocks noGrp="1"/>
          </p:cNvSpPr>
          <p:nvPr>
            <p:ph type="sldNum" idx="12"/>
          </p:nvPr>
        </p:nvSpPr>
        <p:spPr>
          <a:xfrm>
            <a:off x="11531549" y="6363855"/>
            <a:ext cx="515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ONLY Slide" type="titleOnly">
  <p:cSld name="TITLE_ONLY">
    <p:spTree>
      <p:nvGrpSpPr>
        <p:cNvPr id="1" name="Shape 115"/>
        <p:cNvGrpSpPr/>
        <p:nvPr/>
      </p:nvGrpSpPr>
      <p:grpSpPr>
        <a:xfrm>
          <a:off x="0" y="0"/>
          <a:ext cx="0" cy="0"/>
          <a:chOff x="0" y="0"/>
          <a:chExt cx="0" cy="0"/>
        </a:xfrm>
      </p:grpSpPr>
      <p:sp>
        <p:nvSpPr>
          <p:cNvPr id="116" name="Google Shape;116;p32"/>
          <p:cNvSpPr txBox="1">
            <a:spLocks noGrp="1"/>
          </p:cNvSpPr>
          <p:nvPr>
            <p:ph type="title"/>
          </p:nvPr>
        </p:nvSpPr>
        <p:spPr>
          <a:xfrm>
            <a:off x="274394" y="201168"/>
            <a:ext cx="9034591" cy="868680"/>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376769"/>
              </a:buClr>
              <a:buSzPts val="2500"/>
              <a:buFont typeface="Arial"/>
              <a:buNone/>
              <a:defRPr>
                <a:solidFill>
                  <a:srgbClr val="376769"/>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CONTENT Slide">
  <p:cSld name="CONTENT Slide">
    <p:spTree>
      <p:nvGrpSpPr>
        <p:cNvPr id="1" name="Shape 117"/>
        <p:cNvGrpSpPr/>
        <p:nvPr/>
      </p:nvGrpSpPr>
      <p:grpSpPr>
        <a:xfrm>
          <a:off x="0" y="0"/>
          <a:ext cx="0" cy="0"/>
          <a:chOff x="0" y="0"/>
          <a:chExt cx="0" cy="0"/>
        </a:xfrm>
      </p:grpSpPr>
      <p:sp>
        <p:nvSpPr>
          <p:cNvPr id="118" name="Google Shape;118;p33"/>
          <p:cNvSpPr txBox="1">
            <a:spLocks noGrp="1"/>
          </p:cNvSpPr>
          <p:nvPr>
            <p:ph type="title"/>
          </p:nvPr>
        </p:nvSpPr>
        <p:spPr>
          <a:xfrm>
            <a:off x="914400" y="777240"/>
            <a:ext cx="10668000" cy="1143000"/>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376769"/>
              </a:buClr>
              <a:buSzPts val="2500"/>
              <a:buFont typeface="Arial"/>
              <a:buNone/>
              <a:defRPr>
                <a:solidFill>
                  <a:srgbClr val="376769"/>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9" name="Google Shape;119;p33"/>
          <p:cNvSpPr txBox="1">
            <a:spLocks noGrp="1"/>
          </p:cNvSpPr>
          <p:nvPr>
            <p:ph type="body" idx="1"/>
          </p:nvPr>
        </p:nvSpPr>
        <p:spPr>
          <a:xfrm>
            <a:off x="609600" y="2103120"/>
            <a:ext cx="10972800" cy="3931920"/>
          </a:xfrm>
          <a:prstGeom prst="rect">
            <a:avLst/>
          </a:prstGeom>
          <a:noFill/>
          <a:ln>
            <a:noFill/>
          </a:ln>
        </p:spPr>
        <p:txBody>
          <a:bodyPr spcFirstLastPara="1" wrap="square" lIns="0" tIns="0" rIns="91425" bIns="0" anchor="t" anchorCtr="0">
            <a:noAutofit/>
          </a:bodyPr>
          <a:lstStyle>
            <a:lvl1pPr marL="457200" marR="0" lvl="0" indent="-431800" algn="l" rtl="0">
              <a:spcBef>
                <a:spcPts val="640"/>
              </a:spcBef>
              <a:spcAft>
                <a:spcPts val="0"/>
              </a:spcAft>
              <a:buClr>
                <a:srgbClr val="99A005"/>
              </a:buClr>
              <a:buSzPts val="3200"/>
              <a:buFont typeface="Arial"/>
              <a:buChar char="•"/>
              <a:defRPr sz="3200" b="0" i="0" u="none" strike="noStrike" cap="none">
                <a:solidFill>
                  <a:srgbClr val="000000"/>
                </a:solidFill>
                <a:latin typeface="Calibri"/>
                <a:ea typeface="Calibri"/>
                <a:cs typeface="Calibri"/>
                <a:sym typeface="Calibri"/>
              </a:defRPr>
            </a:lvl1pPr>
            <a:lvl2pPr marL="914400" marR="0" lvl="1" indent="-406400" algn="l" rtl="0">
              <a:spcBef>
                <a:spcPts val="560"/>
              </a:spcBef>
              <a:spcAft>
                <a:spcPts val="0"/>
              </a:spcAft>
              <a:buClr>
                <a:srgbClr val="376769"/>
              </a:buClr>
              <a:buSzPts val="2800"/>
              <a:buFont typeface="Arial"/>
              <a:buChar char="–"/>
              <a:defRPr sz="2800" b="0" i="0" u="none" strike="noStrike" cap="none">
                <a:solidFill>
                  <a:srgbClr val="000000"/>
                </a:solidFill>
                <a:latin typeface="Calibri"/>
                <a:ea typeface="Calibri"/>
                <a:cs typeface="Calibri"/>
                <a:sym typeface="Calibri"/>
              </a:defRPr>
            </a:lvl2pPr>
            <a:lvl3pPr marL="1371600" marR="0" lvl="2" indent="-381000" algn="l" rtl="0">
              <a:spcBef>
                <a:spcPts val="480"/>
              </a:spcBef>
              <a:spcAft>
                <a:spcPts val="0"/>
              </a:spcAft>
              <a:buClr>
                <a:srgbClr val="99A005"/>
              </a:buClr>
              <a:buSzPts val="2400"/>
              <a:buFont typeface="Arial"/>
              <a:buChar char="•"/>
              <a:defRPr sz="2400" b="0" i="0" u="none" strike="noStrike" cap="none">
                <a:solidFill>
                  <a:srgbClr val="000000"/>
                </a:solidFill>
                <a:latin typeface="Calibri"/>
                <a:ea typeface="Calibri"/>
                <a:cs typeface="Calibri"/>
                <a:sym typeface="Calibri"/>
              </a:defRPr>
            </a:lvl3pPr>
            <a:lvl4pPr marL="1828800" marR="0" lvl="3" indent="-355600" algn="l" rtl="0">
              <a:spcBef>
                <a:spcPts val="400"/>
              </a:spcBef>
              <a:spcAft>
                <a:spcPts val="0"/>
              </a:spcAft>
              <a:buClr>
                <a:srgbClr val="376769"/>
              </a:buClr>
              <a:buSzPts val="2000"/>
              <a:buFont typeface="Arial"/>
              <a:buChar char="–"/>
              <a:defRPr sz="2000" b="0" i="0" u="none" strike="noStrike" cap="none">
                <a:solidFill>
                  <a:srgbClr val="000000"/>
                </a:solidFill>
                <a:latin typeface="Calibri"/>
                <a:ea typeface="Calibri"/>
                <a:cs typeface="Calibri"/>
                <a:sym typeface="Calibri"/>
              </a:defRPr>
            </a:lvl4pPr>
            <a:lvl5pPr marL="2286000" marR="0" lvl="4" indent="-355600" algn="l" rtl="0">
              <a:spcBef>
                <a:spcPts val="400"/>
              </a:spcBef>
              <a:spcAft>
                <a:spcPts val="0"/>
              </a:spcAft>
              <a:buClr>
                <a:srgbClr val="99A005"/>
              </a:buClr>
              <a:buSzPts val="2000"/>
              <a:buFont typeface="Arial"/>
              <a:buChar char="»"/>
              <a:defRPr sz="2000" b="0" i="0" u="none" strike="noStrike" cap="none">
                <a:solidFill>
                  <a:srgbClr val="000000"/>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 Content">
  <p:cSld name="Title + Content">
    <p:spTree>
      <p:nvGrpSpPr>
        <p:cNvPr id="1" name="Shape 120"/>
        <p:cNvGrpSpPr/>
        <p:nvPr/>
      </p:nvGrpSpPr>
      <p:grpSpPr>
        <a:xfrm>
          <a:off x="0" y="0"/>
          <a:ext cx="0" cy="0"/>
          <a:chOff x="0" y="0"/>
          <a:chExt cx="0" cy="0"/>
        </a:xfrm>
      </p:grpSpPr>
      <p:sp>
        <p:nvSpPr>
          <p:cNvPr id="121" name="Google Shape;121;p34"/>
          <p:cNvSpPr/>
          <p:nvPr/>
        </p:nvSpPr>
        <p:spPr>
          <a:xfrm>
            <a:off x="4191000" y="0"/>
            <a:ext cx="8001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125">
              <a:solidFill>
                <a:schemeClr val="lt1"/>
              </a:solidFill>
              <a:latin typeface="Calibri"/>
              <a:ea typeface="Calibri"/>
              <a:cs typeface="Calibri"/>
              <a:sym typeface="Calibri"/>
            </a:endParaRPr>
          </a:p>
        </p:txBody>
      </p:sp>
      <p:sp>
        <p:nvSpPr>
          <p:cNvPr id="122" name="Google Shape;122;p34"/>
          <p:cNvSpPr txBox="1">
            <a:spLocks noGrp="1"/>
          </p:cNvSpPr>
          <p:nvPr>
            <p:ph type="sldNum" idx="12"/>
          </p:nvPr>
        </p:nvSpPr>
        <p:spPr>
          <a:xfrm>
            <a:off x="11661915" y="6477000"/>
            <a:ext cx="377685" cy="381000"/>
          </a:xfrm>
          <a:prstGeom prst="rect">
            <a:avLst/>
          </a:prstGeom>
          <a:noFill/>
          <a:ln>
            <a:noFill/>
          </a:ln>
        </p:spPr>
        <p:txBody>
          <a:bodyPr spcFirstLastPara="1" wrap="square" lIns="0" tIns="0" rIns="0" bIns="0" anchor="ctr" anchorCtr="0">
            <a:noAutofit/>
          </a:bodyPr>
          <a:lstStyle>
            <a:lvl1pPr marL="0" lvl="0" indent="0" algn="r">
              <a:spcBef>
                <a:spcPts val="0"/>
              </a:spcBef>
              <a:buNone/>
              <a:defRPr sz="750">
                <a:solidFill>
                  <a:srgbClr val="B3B3B3"/>
                </a:solidFill>
                <a:latin typeface="Arial"/>
                <a:ea typeface="Arial"/>
                <a:cs typeface="Arial"/>
                <a:sym typeface="Arial"/>
              </a:defRPr>
            </a:lvl1pPr>
            <a:lvl2pPr marL="0" lvl="1" indent="0" algn="r">
              <a:spcBef>
                <a:spcPts val="0"/>
              </a:spcBef>
              <a:buNone/>
              <a:defRPr sz="750">
                <a:solidFill>
                  <a:srgbClr val="B3B3B3"/>
                </a:solidFill>
                <a:latin typeface="Arial"/>
                <a:ea typeface="Arial"/>
                <a:cs typeface="Arial"/>
                <a:sym typeface="Arial"/>
              </a:defRPr>
            </a:lvl2pPr>
            <a:lvl3pPr marL="0" lvl="2" indent="0" algn="r">
              <a:spcBef>
                <a:spcPts val="0"/>
              </a:spcBef>
              <a:buNone/>
              <a:defRPr sz="750">
                <a:solidFill>
                  <a:srgbClr val="B3B3B3"/>
                </a:solidFill>
                <a:latin typeface="Arial"/>
                <a:ea typeface="Arial"/>
                <a:cs typeface="Arial"/>
                <a:sym typeface="Arial"/>
              </a:defRPr>
            </a:lvl3pPr>
            <a:lvl4pPr marL="0" lvl="3" indent="0" algn="r">
              <a:spcBef>
                <a:spcPts val="0"/>
              </a:spcBef>
              <a:buNone/>
              <a:defRPr sz="750">
                <a:solidFill>
                  <a:srgbClr val="B3B3B3"/>
                </a:solidFill>
                <a:latin typeface="Arial"/>
                <a:ea typeface="Arial"/>
                <a:cs typeface="Arial"/>
                <a:sym typeface="Arial"/>
              </a:defRPr>
            </a:lvl4pPr>
            <a:lvl5pPr marL="0" lvl="4" indent="0" algn="r">
              <a:spcBef>
                <a:spcPts val="0"/>
              </a:spcBef>
              <a:buNone/>
              <a:defRPr sz="750">
                <a:solidFill>
                  <a:srgbClr val="B3B3B3"/>
                </a:solidFill>
                <a:latin typeface="Arial"/>
                <a:ea typeface="Arial"/>
                <a:cs typeface="Arial"/>
                <a:sym typeface="Arial"/>
              </a:defRPr>
            </a:lvl5pPr>
            <a:lvl6pPr marL="0" lvl="5" indent="0" algn="r">
              <a:spcBef>
                <a:spcPts val="0"/>
              </a:spcBef>
              <a:buNone/>
              <a:defRPr sz="750">
                <a:solidFill>
                  <a:srgbClr val="B3B3B3"/>
                </a:solidFill>
                <a:latin typeface="Arial"/>
                <a:ea typeface="Arial"/>
                <a:cs typeface="Arial"/>
                <a:sym typeface="Arial"/>
              </a:defRPr>
            </a:lvl6pPr>
            <a:lvl7pPr marL="0" lvl="6" indent="0" algn="r">
              <a:spcBef>
                <a:spcPts val="0"/>
              </a:spcBef>
              <a:buNone/>
              <a:defRPr sz="750">
                <a:solidFill>
                  <a:srgbClr val="B3B3B3"/>
                </a:solidFill>
                <a:latin typeface="Arial"/>
                <a:ea typeface="Arial"/>
                <a:cs typeface="Arial"/>
                <a:sym typeface="Arial"/>
              </a:defRPr>
            </a:lvl7pPr>
            <a:lvl8pPr marL="0" lvl="7" indent="0" algn="r">
              <a:spcBef>
                <a:spcPts val="0"/>
              </a:spcBef>
              <a:buNone/>
              <a:defRPr sz="750">
                <a:solidFill>
                  <a:srgbClr val="B3B3B3"/>
                </a:solidFill>
                <a:latin typeface="Arial"/>
                <a:ea typeface="Arial"/>
                <a:cs typeface="Arial"/>
                <a:sym typeface="Arial"/>
              </a:defRPr>
            </a:lvl8pPr>
            <a:lvl9pPr marL="0" lvl="8" indent="0" algn="r">
              <a:spcBef>
                <a:spcPts val="0"/>
              </a:spcBef>
              <a:buNone/>
              <a:defRPr sz="750">
                <a:solidFill>
                  <a:srgbClr val="B3B3B3"/>
                </a:solidFill>
                <a:latin typeface="Arial"/>
                <a:ea typeface="Arial"/>
                <a:cs typeface="Arial"/>
                <a:sym typeface="Arial"/>
              </a:defRPr>
            </a:lvl9pPr>
          </a:lstStyle>
          <a:p>
            <a:fld id="{00000000-1234-1234-1234-123412341234}" type="slidenum">
              <a:rPr lang="en-US" smtClean="0"/>
              <a:pPr/>
              <a:t>‹#›</a:t>
            </a:fld>
            <a:endParaRPr lang="en-US"/>
          </a:p>
        </p:txBody>
      </p:sp>
      <p:sp>
        <p:nvSpPr>
          <p:cNvPr id="123" name="Google Shape;123;p34"/>
          <p:cNvSpPr txBox="1">
            <a:spLocks noGrp="1"/>
          </p:cNvSpPr>
          <p:nvPr>
            <p:ph type="title"/>
          </p:nvPr>
        </p:nvSpPr>
        <p:spPr>
          <a:xfrm>
            <a:off x="2667000" y="225779"/>
            <a:ext cx="9144000" cy="1092483"/>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C8722E"/>
              </a:buClr>
              <a:buSzPts val="2250"/>
              <a:buFont typeface="Arial"/>
              <a:buNone/>
              <a:defRPr sz="2250" b="1">
                <a:solidFill>
                  <a:srgbClr val="C8722E"/>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4" name="Google Shape;124;p34"/>
          <p:cNvSpPr txBox="1">
            <a:spLocks noGrp="1"/>
          </p:cNvSpPr>
          <p:nvPr>
            <p:ph type="body" idx="1"/>
          </p:nvPr>
        </p:nvSpPr>
        <p:spPr>
          <a:xfrm>
            <a:off x="1143000" y="1714501"/>
            <a:ext cx="10668000" cy="4572001"/>
          </a:xfrm>
          <a:prstGeom prst="rect">
            <a:avLst/>
          </a:prstGeom>
          <a:noFill/>
          <a:ln>
            <a:noFill/>
          </a:ln>
        </p:spPr>
        <p:txBody>
          <a:bodyPr spcFirstLastPara="1" wrap="square" lIns="91425" tIns="45700" rIns="91425" bIns="45700" anchor="t" anchorCtr="0">
            <a:noAutofit/>
          </a:bodyPr>
          <a:lstStyle>
            <a:lvl1pPr marL="457200" marR="0" lvl="0" indent="-339725" algn="l" rtl="0">
              <a:spcBef>
                <a:spcPts val="350"/>
              </a:spcBef>
              <a:spcAft>
                <a:spcPts val="0"/>
              </a:spcAft>
              <a:buClr>
                <a:schemeClr val="dk1"/>
              </a:buClr>
              <a:buSzPts val="1750"/>
              <a:buFont typeface="Arial"/>
              <a:buChar char="•"/>
              <a:defRPr sz="1750" b="0" i="0" u="none" strike="noStrike" cap="none">
                <a:solidFill>
                  <a:schemeClr val="dk1"/>
                </a:solidFill>
                <a:latin typeface="Arial"/>
                <a:ea typeface="Arial"/>
                <a:cs typeface="Arial"/>
                <a:sym typeface="Arial"/>
              </a:defRPr>
            </a:lvl1pPr>
            <a:lvl2pPr marL="914400" marR="0" lvl="1" indent="-323850" algn="l" rtl="0">
              <a:spcBef>
                <a:spcPts val="300"/>
              </a:spcBef>
              <a:spcAft>
                <a:spcPts val="0"/>
              </a:spcAft>
              <a:buClr>
                <a:schemeClr val="dk1"/>
              </a:buClr>
              <a:buSzPts val="1500"/>
              <a:buFont typeface="Noto Sans Symbols"/>
              <a:buChar char="▪"/>
              <a:defRPr sz="1500" b="0" i="0" u="none" strike="noStrike" cap="none">
                <a:solidFill>
                  <a:schemeClr val="dk1"/>
                </a:solidFill>
                <a:latin typeface="Arial"/>
                <a:ea typeface="Arial"/>
                <a:cs typeface="Arial"/>
                <a:sym typeface="Arial"/>
              </a:defRPr>
            </a:lvl2pPr>
            <a:lvl3pPr marL="1371600" marR="0" lvl="2" indent="-307975" algn="l" rtl="0">
              <a:spcBef>
                <a:spcPts val="250"/>
              </a:spcBef>
              <a:spcAft>
                <a:spcPts val="0"/>
              </a:spcAft>
              <a:buClr>
                <a:schemeClr val="dk1"/>
              </a:buClr>
              <a:buSzPts val="1250"/>
              <a:buFont typeface="Noto Sans Symbols"/>
              <a:buChar char="✔"/>
              <a:defRPr sz="1250" b="0" i="0" u="none" strike="noStrike" cap="none">
                <a:solidFill>
                  <a:schemeClr val="dk1"/>
                </a:solidFill>
                <a:latin typeface="Arial"/>
                <a:ea typeface="Arial"/>
                <a:cs typeface="Arial"/>
                <a:sym typeface="Arial"/>
              </a:defRPr>
            </a:lvl3pPr>
            <a:lvl4pPr marL="1828800" marR="0" lvl="3" indent="-300037" algn="l" rtl="0">
              <a:spcBef>
                <a:spcPts val="225"/>
              </a:spcBef>
              <a:spcAft>
                <a:spcPts val="0"/>
              </a:spcAft>
              <a:buClr>
                <a:schemeClr val="dk1"/>
              </a:buClr>
              <a:buSzPts val="1125"/>
              <a:buFont typeface="Arial"/>
              <a:buChar char="–"/>
              <a:defRPr sz="1125" b="0" i="0" u="none" strike="noStrike" cap="none">
                <a:solidFill>
                  <a:schemeClr val="dk1"/>
                </a:solidFill>
                <a:latin typeface="Arial"/>
                <a:ea typeface="Arial"/>
                <a:cs typeface="Arial"/>
                <a:sym typeface="Arial"/>
              </a:defRPr>
            </a:lvl4pPr>
            <a:lvl5pPr marL="2286000" marR="0" lvl="4" indent="-292100" algn="l" rtl="0">
              <a:spcBef>
                <a:spcPts val="200"/>
              </a:spcBef>
              <a:spcAft>
                <a:spcPts val="0"/>
              </a:spcAft>
              <a:buClr>
                <a:schemeClr val="dk1"/>
              </a:buClr>
              <a:buSzPts val="1000"/>
              <a:buFont typeface="Noto Sans Symbols"/>
              <a:buChar char="▪"/>
              <a:defRPr sz="1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5" name="Google Shape;125;p34"/>
          <p:cNvSpPr txBox="1">
            <a:spLocks noGrp="1"/>
          </p:cNvSpPr>
          <p:nvPr>
            <p:ph type="dt" idx="10"/>
          </p:nvPr>
        </p:nvSpPr>
        <p:spPr>
          <a:xfrm>
            <a:off x="8919508" y="6495963"/>
            <a:ext cx="2590005" cy="36203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sz="75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4 Aug 2022</a:t>
            </a:r>
            <a:endParaRPr/>
          </a:p>
        </p:txBody>
      </p:sp>
      <p:sp>
        <p:nvSpPr>
          <p:cNvPr id="126" name="Google Shape;126;p34"/>
          <p:cNvSpPr txBox="1">
            <a:spLocks noGrp="1"/>
          </p:cNvSpPr>
          <p:nvPr>
            <p:ph type="ftr" idx="11"/>
          </p:nvPr>
        </p:nvSpPr>
        <p:spPr>
          <a:xfrm>
            <a:off x="774372" y="6477001"/>
            <a:ext cx="10006517"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sz="75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ED36E-1135-4333-93E8-2227FF5584F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3B94825-5ED4-4F02-BD0B-118CC73156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7F88909-EBE3-4134-96A8-46CF7DE6A8BE}"/>
              </a:ext>
            </a:extLst>
          </p:cNvPr>
          <p:cNvSpPr>
            <a:spLocks noGrp="1"/>
          </p:cNvSpPr>
          <p:nvPr>
            <p:ph type="dt" sz="half" idx="10"/>
          </p:nvPr>
        </p:nvSpPr>
        <p:spPr/>
        <p:txBody>
          <a:bodyPr/>
          <a:lstStyle/>
          <a:p>
            <a:fld id="{35BCA78F-D687-498B-B483-6E9BBE0AD8D7}" type="datetimeFigureOut">
              <a:rPr lang="en-US" smtClean="0"/>
              <a:t>8/4/2022</a:t>
            </a:fld>
            <a:endParaRPr lang="en-US"/>
          </a:p>
        </p:txBody>
      </p:sp>
      <p:sp>
        <p:nvSpPr>
          <p:cNvPr id="5" name="Footer Placeholder 4">
            <a:extLst>
              <a:ext uri="{FF2B5EF4-FFF2-40B4-BE49-F238E27FC236}">
                <a16:creationId xmlns:a16="http://schemas.microsoft.com/office/drawing/2014/main" id="{36932A45-1547-4509-A04A-BB91AD7A0C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CFAFC0-2D8F-4A48-8906-5D38DC157397}"/>
              </a:ext>
            </a:extLst>
          </p:cNvPr>
          <p:cNvSpPr>
            <a:spLocks noGrp="1"/>
          </p:cNvSpPr>
          <p:nvPr>
            <p:ph type="sldNum" sz="quarter" idx="12"/>
          </p:nvPr>
        </p:nvSpPr>
        <p:spPr/>
        <p:txBody>
          <a:bodyPr/>
          <a:lstStyle/>
          <a:p>
            <a:fld id="{7A49B2A1-1045-4361-A2DB-06073929E61B}" type="slidenum">
              <a:rPr lang="en-US" smtClean="0"/>
              <a:t>‹#›</a:t>
            </a:fld>
            <a:endParaRPr lang="en-US"/>
          </a:p>
        </p:txBody>
      </p:sp>
    </p:spTree>
    <p:extLst>
      <p:ext uri="{BB962C8B-B14F-4D97-AF65-F5344CB8AC3E}">
        <p14:creationId xmlns:p14="http://schemas.microsoft.com/office/powerpoint/2010/main" val="3253445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Main">
  <p:cSld name="Title and Content Main">
    <p:spTree>
      <p:nvGrpSpPr>
        <p:cNvPr id="1" name="Shape 37"/>
        <p:cNvGrpSpPr/>
        <p:nvPr/>
      </p:nvGrpSpPr>
      <p:grpSpPr>
        <a:xfrm>
          <a:off x="0" y="0"/>
          <a:ext cx="0" cy="0"/>
          <a:chOff x="0" y="0"/>
          <a:chExt cx="0" cy="0"/>
        </a:xfrm>
      </p:grpSpPr>
      <p:pic>
        <p:nvPicPr>
          <p:cNvPr id="38" name="Google Shape;38;p20"/>
          <p:cNvPicPr preferRelativeResize="0"/>
          <p:nvPr/>
        </p:nvPicPr>
        <p:blipFill rotWithShape="1">
          <a:blip r:embed="rId2">
            <a:alphaModFix/>
          </a:blip>
          <a:srcRect/>
          <a:stretch/>
        </p:blipFill>
        <p:spPr>
          <a:xfrm>
            <a:off x="3052" y="1715"/>
            <a:ext cx="12185897" cy="6854568"/>
          </a:xfrm>
          <a:prstGeom prst="rect">
            <a:avLst/>
          </a:prstGeom>
          <a:noFill/>
          <a:ln>
            <a:noFill/>
          </a:ln>
        </p:spPr>
      </p:pic>
      <p:sp>
        <p:nvSpPr>
          <p:cNvPr id="39" name="Google Shape;39;p20"/>
          <p:cNvSpPr txBox="1">
            <a:spLocks noGrp="1"/>
          </p:cNvSpPr>
          <p:nvPr>
            <p:ph type="ftr" idx="11"/>
          </p:nvPr>
        </p:nvSpPr>
        <p:spPr>
          <a:xfrm>
            <a:off x="4165600" y="6356355"/>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20"/>
          <p:cNvSpPr txBox="1">
            <a:spLocks noGrp="1"/>
          </p:cNvSpPr>
          <p:nvPr>
            <p:ph type="title"/>
          </p:nvPr>
        </p:nvSpPr>
        <p:spPr>
          <a:xfrm>
            <a:off x="269006" y="274642"/>
            <a:ext cx="8899516" cy="808597"/>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707276"/>
              </a:buClr>
              <a:buSzPts val="1800"/>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cxnSp>
        <p:nvCxnSpPr>
          <p:cNvPr id="41" name="Google Shape;41;p20"/>
          <p:cNvCxnSpPr/>
          <p:nvPr/>
        </p:nvCxnSpPr>
        <p:spPr>
          <a:xfrm>
            <a:off x="11531549" y="6454975"/>
            <a:ext cx="0" cy="182880"/>
          </a:xfrm>
          <a:prstGeom prst="straightConnector1">
            <a:avLst/>
          </a:prstGeom>
          <a:noFill/>
          <a:ln w="12700" cap="flat" cmpd="sng">
            <a:solidFill>
              <a:srgbClr val="7F7F7F"/>
            </a:solidFill>
            <a:prstDash val="solid"/>
            <a:round/>
            <a:headEnd type="none" w="sm" len="sm"/>
            <a:tailEnd type="none" w="sm" len="sm"/>
          </a:ln>
        </p:spPr>
      </p:cxnSp>
      <p:sp>
        <p:nvSpPr>
          <p:cNvPr id="42" name="Google Shape;42;p20"/>
          <p:cNvSpPr txBox="1">
            <a:spLocks noGrp="1"/>
          </p:cNvSpPr>
          <p:nvPr>
            <p:ph type="dt" idx="10"/>
          </p:nvPr>
        </p:nvSpPr>
        <p:spPr>
          <a:xfrm>
            <a:off x="9308983" y="6381398"/>
            <a:ext cx="2178804"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4 Aug 2022</a:t>
            </a:r>
            <a:endParaRPr/>
          </a:p>
        </p:txBody>
      </p:sp>
      <p:sp>
        <p:nvSpPr>
          <p:cNvPr id="43" name="Google Shape;43;p20"/>
          <p:cNvSpPr txBox="1">
            <a:spLocks noGrp="1"/>
          </p:cNvSpPr>
          <p:nvPr>
            <p:ph type="sldNum" idx="12"/>
          </p:nvPr>
        </p:nvSpPr>
        <p:spPr>
          <a:xfrm>
            <a:off x="11531549" y="6363855"/>
            <a:ext cx="515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pic>
        <p:nvPicPr>
          <p:cNvPr id="44" name="Google Shape;44;p20"/>
          <p:cNvPicPr preferRelativeResize="0"/>
          <p:nvPr/>
        </p:nvPicPr>
        <p:blipFill rotWithShape="1">
          <a:blip r:embed="rId3">
            <a:alphaModFix/>
          </a:blip>
          <a:srcRect/>
          <a:stretch/>
        </p:blipFill>
        <p:spPr>
          <a:xfrm>
            <a:off x="9753600" y="291613"/>
            <a:ext cx="1966685" cy="608289"/>
          </a:xfrm>
          <a:prstGeom prst="rect">
            <a:avLst/>
          </a:prstGeom>
          <a:noFill/>
          <a:ln>
            <a:noFill/>
          </a:ln>
        </p:spPr>
      </p:pic>
      <p:sp>
        <p:nvSpPr>
          <p:cNvPr id="45" name="Google Shape;45;p20"/>
          <p:cNvSpPr txBox="1">
            <a:spLocks noGrp="1"/>
          </p:cNvSpPr>
          <p:nvPr>
            <p:ph type="body" idx="1"/>
          </p:nvPr>
        </p:nvSpPr>
        <p:spPr>
          <a:xfrm>
            <a:off x="274394" y="1600205"/>
            <a:ext cx="11541116" cy="4525963"/>
          </a:xfrm>
          <a:prstGeom prst="rect">
            <a:avLst/>
          </a:prstGeom>
          <a:noFill/>
          <a:ln>
            <a:noFill/>
          </a:ln>
        </p:spPr>
        <p:txBody>
          <a:bodyPr spcFirstLastPara="1" wrap="square" lIns="0" tIns="0" rIns="0" bIns="0" anchor="t" anchorCtr="0">
            <a:noAutofit/>
          </a:bodyPr>
          <a:lstStyle>
            <a:lvl1pPr marL="457200" marR="0" lvl="0" indent="-342900" algn="l" rtl="0">
              <a:spcBef>
                <a:spcPts val="400"/>
              </a:spcBef>
              <a:spcAft>
                <a:spcPts val="0"/>
              </a:spcAft>
              <a:buClr>
                <a:schemeClr val="dk1"/>
              </a:buClr>
              <a:buSzPts val="1800"/>
              <a:buFont typeface="Merriweather Sans"/>
              <a:buChar char="►"/>
              <a:defRPr sz="20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50519" algn="l" rtl="0">
              <a:spcBef>
                <a:spcPts val="320"/>
              </a:spcBef>
              <a:spcAft>
                <a:spcPts val="0"/>
              </a:spcAft>
              <a:buClr>
                <a:schemeClr val="dk1"/>
              </a:buClr>
              <a:buSzPts val="1920"/>
              <a:buFont typeface="Merriweather Sans"/>
              <a:buChar char="•"/>
              <a:defRPr sz="1600" b="0" i="0" u="none" strike="noStrike" cap="none">
                <a:solidFill>
                  <a:schemeClr val="dk1"/>
                </a:solidFill>
                <a:latin typeface="Arial"/>
                <a:ea typeface="Arial"/>
                <a:cs typeface="Arial"/>
                <a:sym typeface="Arial"/>
              </a:defRPr>
            </a:lvl3pPr>
            <a:lvl4pPr marL="1828800" marR="0" lvl="3" indent="-304164" algn="l" rtl="0">
              <a:spcBef>
                <a:spcPts val="280"/>
              </a:spcBef>
              <a:spcAft>
                <a:spcPts val="0"/>
              </a:spcAft>
              <a:buClr>
                <a:schemeClr val="dk1"/>
              </a:buClr>
              <a:buSzPts val="1190"/>
              <a:buFont typeface="Noto Sans Symbols"/>
              <a:buChar char="◆"/>
              <a:defRPr sz="1400" b="0" i="0" u="none" strike="noStrike" cap="none">
                <a:solidFill>
                  <a:schemeClr val="dk1"/>
                </a:solidFill>
                <a:latin typeface="Arial"/>
                <a:ea typeface="Arial"/>
                <a:cs typeface="Arial"/>
                <a:sym typeface="Arial"/>
              </a:defRPr>
            </a:lvl4pPr>
            <a:lvl5pPr marL="2286000" marR="0" lvl="4" indent="-300989" algn="l" rtl="0">
              <a:spcBef>
                <a:spcPts val="240"/>
              </a:spcBef>
              <a:spcAft>
                <a:spcPts val="0"/>
              </a:spcAft>
              <a:buClr>
                <a:schemeClr val="dk1"/>
              </a:buClr>
              <a:buSzPts val="1140"/>
              <a:buFont typeface="Arial"/>
              <a:buChar char="►"/>
              <a:defRPr sz="12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Vertical Title and Text">
  <p:cSld name="Vertical Title and Text">
    <p:spTree>
      <p:nvGrpSpPr>
        <p:cNvPr id="1" name="Shape 55"/>
        <p:cNvGrpSpPr/>
        <p:nvPr/>
      </p:nvGrpSpPr>
      <p:grpSpPr>
        <a:xfrm>
          <a:off x="0" y="0"/>
          <a:ext cx="0" cy="0"/>
          <a:chOff x="0" y="0"/>
          <a:chExt cx="0" cy="0"/>
        </a:xfrm>
      </p:grpSpPr>
      <p:sp>
        <p:nvSpPr>
          <p:cNvPr id="56" name="Google Shape;56;p22"/>
          <p:cNvSpPr txBox="1">
            <a:spLocks noGrp="1"/>
          </p:cNvSpPr>
          <p:nvPr>
            <p:ph type="ftr" idx="11"/>
          </p:nvPr>
        </p:nvSpPr>
        <p:spPr>
          <a:xfrm>
            <a:off x="4165600" y="6356355"/>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2"/>
          <p:cNvSpPr txBox="1">
            <a:spLocks noGrp="1"/>
          </p:cNvSpPr>
          <p:nvPr>
            <p:ph type="title"/>
          </p:nvPr>
        </p:nvSpPr>
        <p:spPr>
          <a:xfrm>
            <a:off x="269006" y="274642"/>
            <a:ext cx="8899516" cy="808597"/>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707276"/>
              </a:buClr>
              <a:buSzPts val="1800"/>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58"/>
        <p:cNvGrpSpPr/>
        <p:nvPr/>
      </p:nvGrpSpPr>
      <p:grpSpPr>
        <a:xfrm>
          <a:off x="0" y="0"/>
          <a:ext cx="0" cy="0"/>
          <a:chOff x="0" y="0"/>
          <a:chExt cx="0" cy="0"/>
        </a:xfrm>
      </p:grpSpPr>
      <p:pic>
        <p:nvPicPr>
          <p:cNvPr id="59" name="Google Shape;59;p23"/>
          <p:cNvPicPr preferRelativeResize="0"/>
          <p:nvPr/>
        </p:nvPicPr>
        <p:blipFill rotWithShape="1">
          <a:blip r:embed="rId2">
            <a:alphaModFix/>
          </a:blip>
          <a:srcRect/>
          <a:stretch/>
        </p:blipFill>
        <p:spPr>
          <a:xfrm>
            <a:off x="3052" y="1715"/>
            <a:ext cx="12185897" cy="6854568"/>
          </a:xfrm>
          <a:prstGeom prst="rect">
            <a:avLst/>
          </a:prstGeom>
          <a:noFill/>
          <a:ln>
            <a:noFill/>
          </a:ln>
        </p:spPr>
      </p:pic>
      <p:sp>
        <p:nvSpPr>
          <p:cNvPr id="60" name="Google Shape;60;p23"/>
          <p:cNvSpPr txBox="1">
            <a:spLocks noGrp="1"/>
          </p:cNvSpPr>
          <p:nvPr>
            <p:ph type="ftr" idx="11"/>
          </p:nvPr>
        </p:nvSpPr>
        <p:spPr>
          <a:xfrm>
            <a:off x="4165600" y="6356355"/>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23"/>
          <p:cNvSpPr txBox="1">
            <a:spLocks noGrp="1"/>
          </p:cNvSpPr>
          <p:nvPr>
            <p:ph type="body" idx="1"/>
          </p:nvPr>
        </p:nvSpPr>
        <p:spPr>
          <a:xfrm>
            <a:off x="274395" y="1600205"/>
            <a:ext cx="5629797" cy="4525963"/>
          </a:xfrm>
          <a:prstGeom prst="rect">
            <a:avLst/>
          </a:prstGeom>
          <a:noFill/>
          <a:ln>
            <a:noFill/>
          </a:ln>
        </p:spPr>
        <p:txBody>
          <a:bodyPr spcFirstLastPara="1" wrap="square" lIns="0" tIns="0" rIns="0" bIns="0" anchor="t" anchorCtr="0">
            <a:noAutofit/>
          </a:bodyPr>
          <a:lstStyle>
            <a:lvl1pPr marL="457200" marR="0" lvl="0" indent="-342900" algn="l" rtl="0">
              <a:spcBef>
                <a:spcPts val="400"/>
              </a:spcBef>
              <a:spcAft>
                <a:spcPts val="0"/>
              </a:spcAft>
              <a:buClr>
                <a:schemeClr val="dk1"/>
              </a:buClr>
              <a:buSzPts val="1800"/>
              <a:buFont typeface="Merriweather Sans"/>
              <a:buChar char="►"/>
              <a:defRPr sz="20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50519" algn="l" rtl="0">
              <a:spcBef>
                <a:spcPts val="320"/>
              </a:spcBef>
              <a:spcAft>
                <a:spcPts val="0"/>
              </a:spcAft>
              <a:buClr>
                <a:schemeClr val="dk1"/>
              </a:buClr>
              <a:buSzPts val="1920"/>
              <a:buFont typeface="Merriweather Sans"/>
              <a:buChar char="•"/>
              <a:defRPr sz="1600" b="0" i="0" u="none" strike="noStrike" cap="none">
                <a:solidFill>
                  <a:schemeClr val="dk1"/>
                </a:solidFill>
                <a:latin typeface="Arial"/>
                <a:ea typeface="Arial"/>
                <a:cs typeface="Arial"/>
                <a:sym typeface="Arial"/>
              </a:defRPr>
            </a:lvl3pPr>
            <a:lvl4pPr marL="1828800" marR="0" lvl="3" indent="-304164" algn="l" rtl="0">
              <a:spcBef>
                <a:spcPts val="280"/>
              </a:spcBef>
              <a:spcAft>
                <a:spcPts val="0"/>
              </a:spcAft>
              <a:buClr>
                <a:schemeClr val="dk1"/>
              </a:buClr>
              <a:buSzPts val="1190"/>
              <a:buFont typeface="Noto Sans Symbols"/>
              <a:buChar char="◆"/>
              <a:defRPr sz="1400" b="0" i="0" u="none" strike="noStrike" cap="none">
                <a:solidFill>
                  <a:schemeClr val="dk1"/>
                </a:solidFill>
                <a:latin typeface="Arial"/>
                <a:ea typeface="Arial"/>
                <a:cs typeface="Arial"/>
                <a:sym typeface="Arial"/>
              </a:defRPr>
            </a:lvl4pPr>
            <a:lvl5pPr marL="2286000" marR="0" lvl="4" indent="-300989" algn="l" rtl="0">
              <a:spcBef>
                <a:spcPts val="240"/>
              </a:spcBef>
              <a:spcAft>
                <a:spcPts val="0"/>
              </a:spcAft>
              <a:buClr>
                <a:schemeClr val="dk1"/>
              </a:buClr>
              <a:buSzPts val="1140"/>
              <a:buFont typeface="Arial"/>
              <a:buChar char="►"/>
              <a:defRPr sz="12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2" name="Google Shape;62;p23"/>
          <p:cNvSpPr txBox="1">
            <a:spLocks noGrp="1"/>
          </p:cNvSpPr>
          <p:nvPr>
            <p:ph type="body" idx="2"/>
          </p:nvPr>
        </p:nvSpPr>
        <p:spPr>
          <a:xfrm>
            <a:off x="6185712" y="1600205"/>
            <a:ext cx="5629797" cy="4525963"/>
          </a:xfrm>
          <a:prstGeom prst="rect">
            <a:avLst/>
          </a:prstGeom>
          <a:noFill/>
          <a:ln>
            <a:noFill/>
          </a:ln>
        </p:spPr>
        <p:txBody>
          <a:bodyPr spcFirstLastPara="1" wrap="square" lIns="0" tIns="0" rIns="0" bIns="0" anchor="t" anchorCtr="0">
            <a:noAutofit/>
          </a:bodyPr>
          <a:lstStyle>
            <a:lvl1pPr marL="457200" marR="0" lvl="0" indent="-342900" algn="l" rtl="0">
              <a:spcBef>
                <a:spcPts val="400"/>
              </a:spcBef>
              <a:spcAft>
                <a:spcPts val="0"/>
              </a:spcAft>
              <a:buClr>
                <a:schemeClr val="dk1"/>
              </a:buClr>
              <a:buSzPts val="1800"/>
              <a:buFont typeface="Merriweather Sans"/>
              <a:buChar char="►"/>
              <a:defRPr sz="20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50519" algn="l" rtl="0">
              <a:spcBef>
                <a:spcPts val="320"/>
              </a:spcBef>
              <a:spcAft>
                <a:spcPts val="0"/>
              </a:spcAft>
              <a:buClr>
                <a:schemeClr val="dk1"/>
              </a:buClr>
              <a:buSzPts val="1920"/>
              <a:buFont typeface="Merriweather Sans"/>
              <a:buChar char="•"/>
              <a:defRPr sz="1600" b="0" i="0" u="none" strike="noStrike" cap="none">
                <a:solidFill>
                  <a:schemeClr val="dk1"/>
                </a:solidFill>
                <a:latin typeface="Arial"/>
                <a:ea typeface="Arial"/>
                <a:cs typeface="Arial"/>
                <a:sym typeface="Arial"/>
              </a:defRPr>
            </a:lvl3pPr>
            <a:lvl4pPr marL="1828800" marR="0" lvl="3" indent="-304164" algn="l" rtl="0">
              <a:spcBef>
                <a:spcPts val="280"/>
              </a:spcBef>
              <a:spcAft>
                <a:spcPts val="0"/>
              </a:spcAft>
              <a:buClr>
                <a:schemeClr val="dk1"/>
              </a:buClr>
              <a:buSzPts val="1190"/>
              <a:buFont typeface="Noto Sans Symbols"/>
              <a:buChar char="◆"/>
              <a:defRPr sz="1400" b="0" i="0" u="none" strike="noStrike" cap="none">
                <a:solidFill>
                  <a:schemeClr val="dk1"/>
                </a:solidFill>
                <a:latin typeface="Arial"/>
                <a:ea typeface="Arial"/>
                <a:cs typeface="Arial"/>
                <a:sym typeface="Arial"/>
              </a:defRPr>
            </a:lvl4pPr>
            <a:lvl5pPr marL="2286000" marR="0" lvl="4" indent="-300989" algn="l" rtl="0">
              <a:spcBef>
                <a:spcPts val="240"/>
              </a:spcBef>
              <a:spcAft>
                <a:spcPts val="0"/>
              </a:spcAft>
              <a:buClr>
                <a:schemeClr val="dk1"/>
              </a:buClr>
              <a:buSzPts val="1140"/>
              <a:buFont typeface="Arial"/>
              <a:buChar char="►"/>
              <a:defRPr sz="12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3" name="Google Shape;63;p23"/>
          <p:cNvSpPr txBox="1">
            <a:spLocks noGrp="1"/>
          </p:cNvSpPr>
          <p:nvPr>
            <p:ph type="title"/>
          </p:nvPr>
        </p:nvSpPr>
        <p:spPr>
          <a:xfrm>
            <a:off x="269006" y="274642"/>
            <a:ext cx="8899516" cy="808597"/>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707276"/>
              </a:buClr>
              <a:buSzPts val="1800"/>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cxnSp>
        <p:nvCxnSpPr>
          <p:cNvPr id="64" name="Google Shape;64;p23"/>
          <p:cNvCxnSpPr/>
          <p:nvPr/>
        </p:nvCxnSpPr>
        <p:spPr>
          <a:xfrm>
            <a:off x="11531549" y="6454975"/>
            <a:ext cx="0" cy="182880"/>
          </a:xfrm>
          <a:prstGeom prst="straightConnector1">
            <a:avLst/>
          </a:prstGeom>
          <a:noFill/>
          <a:ln w="12700" cap="flat" cmpd="sng">
            <a:solidFill>
              <a:srgbClr val="7F7F7F"/>
            </a:solidFill>
            <a:prstDash val="solid"/>
            <a:round/>
            <a:headEnd type="none" w="sm" len="sm"/>
            <a:tailEnd type="none" w="sm" len="sm"/>
          </a:ln>
        </p:spPr>
      </p:cxnSp>
      <p:sp>
        <p:nvSpPr>
          <p:cNvPr id="65" name="Google Shape;65;p23"/>
          <p:cNvSpPr txBox="1">
            <a:spLocks noGrp="1"/>
          </p:cNvSpPr>
          <p:nvPr>
            <p:ph type="dt" idx="10"/>
          </p:nvPr>
        </p:nvSpPr>
        <p:spPr>
          <a:xfrm>
            <a:off x="9308983" y="6381398"/>
            <a:ext cx="2178804"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4 Aug 2022</a:t>
            </a:r>
            <a:endParaRPr/>
          </a:p>
        </p:txBody>
      </p:sp>
      <p:sp>
        <p:nvSpPr>
          <p:cNvPr id="66" name="Google Shape;66;p23"/>
          <p:cNvSpPr txBox="1">
            <a:spLocks noGrp="1"/>
          </p:cNvSpPr>
          <p:nvPr>
            <p:ph type="sldNum" idx="12"/>
          </p:nvPr>
        </p:nvSpPr>
        <p:spPr>
          <a:xfrm>
            <a:off x="11531549" y="6363855"/>
            <a:ext cx="515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pic>
        <p:nvPicPr>
          <p:cNvPr id="67" name="Google Shape;67;p23"/>
          <p:cNvPicPr preferRelativeResize="0"/>
          <p:nvPr/>
        </p:nvPicPr>
        <p:blipFill rotWithShape="1">
          <a:blip r:embed="rId3">
            <a:alphaModFix/>
          </a:blip>
          <a:srcRect/>
          <a:stretch/>
        </p:blipFill>
        <p:spPr>
          <a:xfrm>
            <a:off x="9628909" y="291613"/>
            <a:ext cx="2091376" cy="608289"/>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68"/>
        <p:cNvGrpSpPr/>
        <p:nvPr/>
      </p:nvGrpSpPr>
      <p:grpSpPr>
        <a:xfrm>
          <a:off x="0" y="0"/>
          <a:ext cx="0" cy="0"/>
          <a:chOff x="0" y="0"/>
          <a:chExt cx="0" cy="0"/>
        </a:xfrm>
      </p:grpSpPr>
      <p:pic>
        <p:nvPicPr>
          <p:cNvPr id="69" name="Google Shape;69;p24"/>
          <p:cNvPicPr preferRelativeResize="0"/>
          <p:nvPr/>
        </p:nvPicPr>
        <p:blipFill rotWithShape="1">
          <a:blip r:embed="rId2">
            <a:alphaModFix/>
          </a:blip>
          <a:srcRect/>
          <a:stretch/>
        </p:blipFill>
        <p:spPr>
          <a:xfrm>
            <a:off x="3052" y="1715"/>
            <a:ext cx="12185897" cy="6854568"/>
          </a:xfrm>
          <a:prstGeom prst="rect">
            <a:avLst/>
          </a:prstGeom>
          <a:noFill/>
          <a:ln>
            <a:noFill/>
          </a:ln>
        </p:spPr>
      </p:pic>
      <p:sp>
        <p:nvSpPr>
          <p:cNvPr id="70" name="Google Shape;70;p24"/>
          <p:cNvSpPr txBox="1">
            <a:spLocks noGrp="1"/>
          </p:cNvSpPr>
          <p:nvPr>
            <p:ph type="body" idx="1"/>
          </p:nvPr>
        </p:nvSpPr>
        <p:spPr>
          <a:xfrm>
            <a:off x="274395" y="1535113"/>
            <a:ext cx="5629797" cy="412220"/>
          </a:xfrm>
          <a:prstGeom prst="rect">
            <a:avLst/>
          </a:prstGeom>
          <a:noFill/>
          <a:ln>
            <a:noFill/>
          </a:ln>
        </p:spPr>
        <p:txBody>
          <a:bodyPr spcFirstLastPara="1" wrap="square" lIns="0" tIns="0" rIns="0" bIns="0" anchor="b" anchorCtr="0">
            <a:normAutofit/>
          </a:bodyPr>
          <a:lstStyle>
            <a:lvl1pPr marL="457200" marR="0" lvl="0" indent="-228600" algn="l" rtl="0">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71" name="Google Shape;71;p24"/>
          <p:cNvSpPr txBox="1">
            <a:spLocks noGrp="1"/>
          </p:cNvSpPr>
          <p:nvPr>
            <p:ph type="ftr" idx="11"/>
          </p:nvPr>
        </p:nvSpPr>
        <p:spPr>
          <a:xfrm>
            <a:off x="4165600" y="6356355"/>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4"/>
          <p:cNvSpPr txBox="1">
            <a:spLocks noGrp="1"/>
          </p:cNvSpPr>
          <p:nvPr>
            <p:ph type="title"/>
          </p:nvPr>
        </p:nvSpPr>
        <p:spPr>
          <a:xfrm>
            <a:off x="269006" y="274642"/>
            <a:ext cx="8899516" cy="808597"/>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707276"/>
              </a:buClr>
              <a:buSzPts val="1800"/>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3" name="Google Shape;73;p24"/>
          <p:cNvSpPr txBox="1">
            <a:spLocks noGrp="1"/>
          </p:cNvSpPr>
          <p:nvPr>
            <p:ph type="body" idx="2"/>
          </p:nvPr>
        </p:nvSpPr>
        <p:spPr>
          <a:xfrm>
            <a:off x="274395" y="2062172"/>
            <a:ext cx="5629797" cy="3779204"/>
          </a:xfrm>
          <a:prstGeom prst="rect">
            <a:avLst/>
          </a:prstGeom>
          <a:noFill/>
          <a:ln>
            <a:noFill/>
          </a:ln>
        </p:spPr>
        <p:txBody>
          <a:bodyPr spcFirstLastPara="1" wrap="square" lIns="0" tIns="0" rIns="0" bIns="0" anchor="t" anchorCtr="0">
            <a:noAutofit/>
          </a:bodyPr>
          <a:lstStyle>
            <a:lvl1pPr marL="457200" marR="0" lvl="0" indent="-342900" algn="l" rtl="0">
              <a:spcBef>
                <a:spcPts val="400"/>
              </a:spcBef>
              <a:spcAft>
                <a:spcPts val="0"/>
              </a:spcAft>
              <a:buClr>
                <a:schemeClr val="dk1"/>
              </a:buClr>
              <a:buSzPts val="1800"/>
              <a:buFont typeface="Merriweather Sans"/>
              <a:buChar char="►"/>
              <a:defRPr sz="20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50519" algn="l" rtl="0">
              <a:spcBef>
                <a:spcPts val="320"/>
              </a:spcBef>
              <a:spcAft>
                <a:spcPts val="0"/>
              </a:spcAft>
              <a:buClr>
                <a:schemeClr val="dk1"/>
              </a:buClr>
              <a:buSzPts val="1920"/>
              <a:buFont typeface="Merriweather Sans"/>
              <a:buChar char="•"/>
              <a:defRPr sz="1600" b="0" i="0" u="none" strike="noStrike" cap="none">
                <a:solidFill>
                  <a:schemeClr val="dk1"/>
                </a:solidFill>
                <a:latin typeface="Arial"/>
                <a:ea typeface="Arial"/>
                <a:cs typeface="Arial"/>
                <a:sym typeface="Arial"/>
              </a:defRPr>
            </a:lvl3pPr>
            <a:lvl4pPr marL="1828800" marR="0" lvl="3" indent="-304164" algn="l" rtl="0">
              <a:spcBef>
                <a:spcPts val="280"/>
              </a:spcBef>
              <a:spcAft>
                <a:spcPts val="0"/>
              </a:spcAft>
              <a:buClr>
                <a:schemeClr val="dk1"/>
              </a:buClr>
              <a:buSzPts val="1190"/>
              <a:buFont typeface="Noto Sans Symbols"/>
              <a:buChar char="◆"/>
              <a:defRPr sz="1400" b="0" i="0" u="none" strike="noStrike" cap="none">
                <a:solidFill>
                  <a:schemeClr val="dk1"/>
                </a:solidFill>
                <a:latin typeface="Arial"/>
                <a:ea typeface="Arial"/>
                <a:cs typeface="Arial"/>
                <a:sym typeface="Arial"/>
              </a:defRPr>
            </a:lvl4pPr>
            <a:lvl5pPr marL="2286000" marR="0" lvl="4" indent="-300989" algn="l" rtl="0">
              <a:spcBef>
                <a:spcPts val="240"/>
              </a:spcBef>
              <a:spcAft>
                <a:spcPts val="0"/>
              </a:spcAft>
              <a:buClr>
                <a:schemeClr val="dk1"/>
              </a:buClr>
              <a:buSzPts val="1140"/>
              <a:buFont typeface="Arial"/>
              <a:buChar char="►"/>
              <a:defRPr sz="12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4" name="Google Shape;74;p24"/>
          <p:cNvSpPr txBox="1">
            <a:spLocks noGrp="1"/>
          </p:cNvSpPr>
          <p:nvPr>
            <p:ph type="body" idx="3"/>
          </p:nvPr>
        </p:nvSpPr>
        <p:spPr>
          <a:xfrm>
            <a:off x="6185712" y="2062172"/>
            <a:ext cx="5629797" cy="3779204"/>
          </a:xfrm>
          <a:prstGeom prst="rect">
            <a:avLst/>
          </a:prstGeom>
          <a:noFill/>
          <a:ln>
            <a:noFill/>
          </a:ln>
        </p:spPr>
        <p:txBody>
          <a:bodyPr spcFirstLastPara="1" wrap="square" lIns="0" tIns="0" rIns="0" bIns="0" anchor="t" anchorCtr="0">
            <a:noAutofit/>
          </a:bodyPr>
          <a:lstStyle>
            <a:lvl1pPr marL="457200" marR="0" lvl="0" indent="-342900" algn="l" rtl="0">
              <a:spcBef>
                <a:spcPts val="400"/>
              </a:spcBef>
              <a:spcAft>
                <a:spcPts val="0"/>
              </a:spcAft>
              <a:buClr>
                <a:schemeClr val="dk1"/>
              </a:buClr>
              <a:buSzPts val="1800"/>
              <a:buFont typeface="Merriweather Sans"/>
              <a:buChar char="►"/>
              <a:defRPr sz="20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50519" algn="l" rtl="0">
              <a:spcBef>
                <a:spcPts val="320"/>
              </a:spcBef>
              <a:spcAft>
                <a:spcPts val="0"/>
              </a:spcAft>
              <a:buClr>
                <a:schemeClr val="dk1"/>
              </a:buClr>
              <a:buSzPts val="1920"/>
              <a:buFont typeface="Merriweather Sans"/>
              <a:buChar char="•"/>
              <a:defRPr sz="1600" b="0" i="0" u="none" strike="noStrike" cap="none">
                <a:solidFill>
                  <a:schemeClr val="dk1"/>
                </a:solidFill>
                <a:latin typeface="Arial"/>
                <a:ea typeface="Arial"/>
                <a:cs typeface="Arial"/>
                <a:sym typeface="Arial"/>
              </a:defRPr>
            </a:lvl3pPr>
            <a:lvl4pPr marL="1828800" marR="0" lvl="3" indent="-304164" algn="l" rtl="0">
              <a:spcBef>
                <a:spcPts val="280"/>
              </a:spcBef>
              <a:spcAft>
                <a:spcPts val="0"/>
              </a:spcAft>
              <a:buClr>
                <a:schemeClr val="dk1"/>
              </a:buClr>
              <a:buSzPts val="1190"/>
              <a:buFont typeface="Noto Sans Symbols"/>
              <a:buChar char="◆"/>
              <a:defRPr sz="1400" b="0" i="0" u="none" strike="noStrike" cap="none">
                <a:solidFill>
                  <a:schemeClr val="dk1"/>
                </a:solidFill>
                <a:latin typeface="Arial"/>
                <a:ea typeface="Arial"/>
                <a:cs typeface="Arial"/>
                <a:sym typeface="Arial"/>
              </a:defRPr>
            </a:lvl4pPr>
            <a:lvl5pPr marL="2286000" marR="0" lvl="4" indent="-300989" algn="l" rtl="0">
              <a:spcBef>
                <a:spcPts val="240"/>
              </a:spcBef>
              <a:spcAft>
                <a:spcPts val="0"/>
              </a:spcAft>
              <a:buClr>
                <a:schemeClr val="dk1"/>
              </a:buClr>
              <a:buSzPts val="1140"/>
              <a:buFont typeface="Arial"/>
              <a:buChar char="►"/>
              <a:defRPr sz="12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5" name="Google Shape;75;p24"/>
          <p:cNvSpPr txBox="1">
            <a:spLocks noGrp="1"/>
          </p:cNvSpPr>
          <p:nvPr>
            <p:ph type="body" idx="4"/>
          </p:nvPr>
        </p:nvSpPr>
        <p:spPr>
          <a:xfrm>
            <a:off x="6185714" y="1535113"/>
            <a:ext cx="5629796" cy="412220"/>
          </a:xfrm>
          <a:prstGeom prst="rect">
            <a:avLst/>
          </a:prstGeom>
          <a:noFill/>
          <a:ln>
            <a:noFill/>
          </a:ln>
        </p:spPr>
        <p:txBody>
          <a:bodyPr spcFirstLastPara="1" wrap="square" lIns="0" tIns="0" rIns="0" bIns="0" anchor="b" anchorCtr="0">
            <a:normAutofit/>
          </a:bodyPr>
          <a:lstStyle>
            <a:lvl1pPr marL="457200" marR="0" lvl="0" indent="-228600" algn="l" rtl="0">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cxnSp>
        <p:nvCxnSpPr>
          <p:cNvPr id="76" name="Google Shape;76;p24"/>
          <p:cNvCxnSpPr/>
          <p:nvPr/>
        </p:nvCxnSpPr>
        <p:spPr>
          <a:xfrm>
            <a:off x="11531549" y="6454975"/>
            <a:ext cx="0" cy="182880"/>
          </a:xfrm>
          <a:prstGeom prst="straightConnector1">
            <a:avLst/>
          </a:prstGeom>
          <a:noFill/>
          <a:ln w="12700" cap="flat" cmpd="sng">
            <a:solidFill>
              <a:srgbClr val="7F7F7F"/>
            </a:solidFill>
            <a:prstDash val="solid"/>
            <a:round/>
            <a:headEnd type="none" w="sm" len="sm"/>
            <a:tailEnd type="none" w="sm" len="sm"/>
          </a:ln>
        </p:spPr>
      </p:cxnSp>
      <p:sp>
        <p:nvSpPr>
          <p:cNvPr id="77" name="Google Shape;77;p24"/>
          <p:cNvSpPr txBox="1">
            <a:spLocks noGrp="1"/>
          </p:cNvSpPr>
          <p:nvPr>
            <p:ph type="dt" idx="10"/>
          </p:nvPr>
        </p:nvSpPr>
        <p:spPr>
          <a:xfrm>
            <a:off x="9308983" y="6381398"/>
            <a:ext cx="2178804"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4 Aug 2022</a:t>
            </a:r>
            <a:endParaRPr/>
          </a:p>
        </p:txBody>
      </p:sp>
      <p:sp>
        <p:nvSpPr>
          <p:cNvPr id="78" name="Google Shape;78;p24"/>
          <p:cNvSpPr txBox="1">
            <a:spLocks noGrp="1"/>
          </p:cNvSpPr>
          <p:nvPr>
            <p:ph type="sldNum" idx="12"/>
          </p:nvPr>
        </p:nvSpPr>
        <p:spPr>
          <a:xfrm>
            <a:off x="11531549" y="6363855"/>
            <a:ext cx="515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pic>
        <p:nvPicPr>
          <p:cNvPr id="79" name="Google Shape;79;p24"/>
          <p:cNvPicPr preferRelativeResize="0"/>
          <p:nvPr/>
        </p:nvPicPr>
        <p:blipFill rotWithShape="1">
          <a:blip r:embed="rId3">
            <a:alphaModFix/>
          </a:blip>
          <a:srcRect/>
          <a:stretch/>
        </p:blipFill>
        <p:spPr>
          <a:xfrm>
            <a:off x="9434476" y="291613"/>
            <a:ext cx="2285809" cy="608289"/>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80"/>
        <p:cNvGrpSpPr/>
        <p:nvPr/>
      </p:nvGrpSpPr>
      <p:grpSpPr>
        <a:xfrm>
          <a:off x="0" y="0"/>
          <a:ext cx="0" cy="0"/>
          <a:chOff x="0" y="0"/>
          <a:chExt cx="0" cy="0"/>
        </a:xfrm>
      </p:grpSpPr>
      <p:sp>
        <p:nvSpPr>
          <p:cNvPr id="81" name="Google Shape;81;p25"/>
          <p:cNvSpPr txBox="1">
            <a:spLocks noGrp="1"/>
          </p:cNvSpPr>
          <p:nvPr>
            <p:ph type="title"/>
          </p:nvPr>
        </p:nvSpPr>
        <p:spPr>
          <a:xfrm>
            <a:off x="269006" y="274642"/>
            <a:ext cx="8899516" cy="808597"/>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707276"/>
              </a:buClr>
              <a:buSzPts val="1800"/>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25"/>
          <p:cNvSpPr txBox="1">
            <a:spLocks noGrp="1"/>
          </p:cNvSpPr>
          <p:nvPr>
            <p:ph type="body" idx="1"/>
          </p:nvPr>
        </p:nvSpPr>
        <p:spPr>
          <a:xfrm>
            <a:off x="274394" y="1600205"/>
            <a:ext cx="11541116" cy="4525963"/>
          </a:xfrm>
          <a:prstGeom prst="rect">
            <a:avLst/>
          </a:prstGeom>
          <a:noFill/>
          <a:ln>
            <a:noFill/>
          </a:ln>
        </p:spPr>
        <p:txBody>
          <a:bodyPr spcFirstLastPara="1" wrap="square" lIns="0" tIns="0" rIns="0" bIns="0" anchor="t" anchorCtr="0">
            <a:noAutofit/>
          </a:bodyPr>
          <a:lstStyle>
            <a:lvl1pPr marL="457200" marR="0" lvl="0" indent="-342900" algn="l" rtl="0">
              <a:spcBef>
                <a:spcPts val="400"/>
              </a:spcBef>
              <a:spcAft>
                <a:spcPts val="0"/>
              </a:spcAft>
              <a:buClr>
                <a:schemeClr val="dk1"/>
              </a:buClr>
              <a:buSzPts val="1800"/>
              <a:buFont typeface="Merriweather Sans"/>
              <a:buChar char="►"/>
              <a:defRPr sz="20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50519" algn="l" rtl="0">
              <a:spcBef>
                <a:spcPts val="320"/>
              </a:spcBef>
              <a:spcAft>
                <a:spcPts val="0"/>
              </a:spcAft>
              <a:buClr>
                <a:schemeClr val="dk1"/>
              </a:buClr>
              <a:buSzPts val="1920"/>
              <a:buFont typeface="Merriweather Sans"/>
              <a:buChar char="•"/>
              <a:defRPr sz="1600" b="0" i="0" u="none" strike="noStrike" cap="none">
                <a:solidFill>
                  <a:schemeClr val="dk1"/>
                </a:solidFill>
                <a:latin typeface="Arial"/>
                <a:ea typeface="Arial"/>
                <a:cs typeface="Arial"/>
                <a:sym typeface="Arial"/>
              </a:defRPr>
            </a:lvl3pPr>
            <a:lvl4pPr marL="1828800" marR="0" lvl="3" indent="-304164" algn="l" rtl="0">
              <a:spcBef>
                <a:spcPts val="280"/>
              </a:spcBef>
              <a:spcAft>
                <a:spcPts val="0"/>
              </a:spcAft>
              <a:buClr>
                <a:schemeClr val="dk1"/>
              </a:buClr>
              <a:buSzPts val="1190"/>
              <a:buFont typeface="Noto Sans Symbols"/>
              <a:buChar char="◆"/>
              <a:defRPr sz="1400" b="0" i="0" u="none" strike="noStrike" cap="none">
                <a:solidFill>
                  <a:schemeClr val="dk1"/>
                </a:solidFill>
                <a:latin typeface="Arial"/>
                <a:ea typeface="Arial"/>
                <a:cs typeface="Arial"/>
                <a:sym typeface="Arial"/>
              </a:defRPr>
            </a:lvl4pPr>
            <a:lvl5pPr marL="2286000" marR="0" lvl="4" indent="-300989" algn="l" rtl="0">
              <a:spcBef>
                <a:spcPts val="240"/>
              </a:spcBef>
              <a:spcAft>
                <a:spcPts val="0"/>
              </a:spcAft>
              <a:buClr>
                <a:schemeClr val="dk1"/>
              </a:buClr>
              <a:buSzPts val="1140"/>
              <a:buFont typeface="Arial"/>
              <a:buChar char="►"/>
              <a:defRPr sz="12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cxnSp>
        <p:nvCxnSpPr>
          <p:cNvPr id="83" name="Google Shape;83;p25"/>
          <p:cNvCxnSpPr/>
          <p:nvPr/>
        </p:nvCxnSpPr>
        <p:spPr>
          <a:xfrm>
            <a:off x="11531549" y="6454975"/>
            <a:ext cx="0" cy="182880"/>
          </a:xfrm>
          <a:prstGeom prst="straightConnector1">
            <a:avLst/>
          </a:prstGeom>
          <a:noFill/>
          <a:ln w="12700" cap="flat" cmpd="sng">
            <a:solidFill>
              <a:srgbClr val="7F7F7F"/>
            </a:solidFill>
            <a:prstDash val="solid"/>
            <a:round/>
            <a:headEnd type="none" w="sm" len="sm"/>
            <a:tailEnd type="none" w="sm" len="sm"/>
          </a:ln>
        </p:spPr>
      </p:cxnSp>
      <p:sp>
        <p:nvSpPr>
          <p:cNvPr id="84" name="Google Shape;84;p25"/>
          <p:cNvSpPr txBox="1">
            <a:spLocks noGrp="1"/>
          </p:cNvSpPr>
          <p:nvPr>
            <p:ph type="dt" idx="10"/>
          </p:nvPr>
        </p:nvSpPr>
        <p:spPr>
          <a:xfrm>
            <a:off x="9308983" y="6381398"/>
            <a:ext cx="2178804"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4 Aug 2022</a:t>
            </a:r>
            <a:endParaRPr/>
          </a:p>
        </p:txBody>
      </p:sp>
      <p:sp>
        <p:nvSpPr>
          <p:cNvPr id="85" name="Google Shape;85;p25"/>
          <p:cNvSpPr txBox="1">
            <a:spLocks noGrp="1"/>
          </p:cNvSpPr>
          <p:nvPr>
            <p:ph type="ftr" idx="11"/>
          </p:nvPr>
        </p:nvSpPr>
        <p:spPr>
          <a:xfrm>
            <a:off x="4165600" y="6356355"/>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25"/>
          <p:cNvSpPr txBox="1">
            <a:spLocks noGrp="1"/>
          </p:cNvSpPr>
          <p:nvPr>
            <p:ph type="sldNum" idx="12"/>
          </p:nvPr>
        </p:nvSpPr>
        <p:spPr>
          <a:xfrm>
            <a:off x="11531549" y="6363855"/>
            <a:ext cx="5158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88"/>
        <p:cNvGrpSpPr/>
        <p:nvPr/>
      </p:nvGrpSpPr>
      <p:grpSpPr>
        <a:xfrm>
          <a:off x="0" y="0"/>
          <a:ext cx="0" cy="0"/>
          <a:chOff x="0" y="0"/>
          <a:chExt cx="0" cy="0"/>
        </a:xfrm>
      </p:grpSpPr>
      <p:sp>
        <p:nvSpPr>
          <p:cNvPr id="89" name="Google Shape;89;p26"/>
          <p:cNvSpPr txBox="1">
            <a:spLocks noGrp="1"/>
          </p:cNvSpPr>
          <p:nvPr>
            <p:ph type="ftr" idx="11"/>
          </p:nvPr>
        </p:nvSpPr>
        <p:spPr>
          <a:xfrm>
            <a:off x="4165600" y="6356355"/>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26"/>
          <p:cNvSpPr txBox="1">
            <a:spLocks noGrp="1"/>
          </p:cNvSpPr>
          <p:nvPr>
            <p:ph type="title"/>
          </p:nvPr>
        </p:nvSpPr>
        <p:spPr>
          <a:xfrm>
            <a:off x="274394" y="250578"/>
            <a:ext cx="8899516" cy="808597"/>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707276"/>
              </a:buClr>
              <a:buSzPts val="1800"/>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91" name="Google Shape;91;p26"/>
          <p:cNvSpPr txBox="1">
            <a:spLocks noGrp="1"/>
          </p:cNvSpPr>
          <p:nvPr>
            <p:ph type="body" idx="1"/>
          </p:nvPr>
        </p:nvSpPr>
        <p:spPr>
          <a:xfrm>
            <a:off x="274394" y="1600205"/>
            <a:ext cx="11541116" cy="4525963"/>
          </a:xfrm>
          <a:prstGeom prst="rect">
            <a:avLst/>
          </a:prstGeom>
          <a:noFill/>
          <a:ln>
            <a:noFill/>
          </a:ln>
        </p:spPr>
        <p:txBody>
          <a:bodyPr spcFirstLastPara="1" wrap="square" lIns="0" tIns="0" rIns="0" bIns="0" anchor="t" anchorCtr="0">
            <a:noAutofit/>
          </a:bodyPr>
          <a:lstStyle>
            <a:lvl1pPr marL="457200" marR="0" lvl="0" indent="-342900" algn="l" rtl="0">
              <a:spcBef>
                <a:spcPts val="400"/>
              </a:spcBef>
              <a:spcAft>
                <a:spcPts val="0"/>
              </a:spcAft>
              <a:buClr>
                <a:schemeClr val="dk1"/>
              </a:buClr>
              <a:buSzPts val="1800"/>
              <a:buFont typeface="Merriweather Sans"/>
              <a:buChar char="►"/>
              <a:defRPr sz="20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50519" algn="l" rtl="0">
              <a:spcBef>
                <a:spcPts val="320"/>
              </a:spcBef>
              <a:spcAft>
                <a:spcPts val="0"/>
              </a:spcAft>
              <a:buClr>
                <a:schemeClr val="dk1"/>
              </a:buClr>
              <a:buSzPts val="1920"/>
              <a:buFont typeface="Merriweather Sans"/>
              <a:buChar char="•"/>
              <a:defRPr sz="1600" b="0" i="0" u="none" strike="noStrike" cap="none">
                <a:solidFill>
                  <a:schemeClr val="dk1"/>
                </a:solidFill>
                <a:latin typeface="Arial"/>
                <a:ea typeface="Arial"/>
                <a:cs typeface="Arial"/>
                <a:sym typeface="Arial"/>
              </a:defRPr>
            </a:lvl3pPr>
            <a:lvl4pPr marL="1828800" marR="0" lvl="3" indent="-304164" algn="l" rtl="0">
              <a:spcBef>
                <a:spcPts val="280"/>
              </a:spcBef>
              <a:spcAft>
                <a:spcPts val="0"/>
              </a:spcAft>
              <a:buClr>
                <a:schemeClr val="dk1"/>
              </a:buClr>
              <a:buSzPts val="1190"/>
              <a:buFont typeface="Noto Sans Symbols"/>
              <a:buChar char="◆"/>
              <a:defRPr sz="1400" b="0" i="0" u="none" strike="noStrike" cap="none">
                <a:solidFill>
                  <a:schemeClr val="dk1"/>
                </a:solidFill>
                <a:latin typeface="Arial"/>
                <a:ea typeface="Arial"/>
                <a:cs typeface="Arial"/>
                <a:sym typeface="Arial"/>
              </a:defRPr>
            </a:lvl4pPr>
            <a:lvl5pPr marL="2286000" marR="0" lvl="4" indent="-300989" algn="l" rtl="0">
              <a:spcBef>
                <a:spcPts val="240"/>
              </a:spcBef>
              <a:spcAft>
                <a:spcPts val="0"/>
              </a:spcAft>
              <a:buClr>
                <a:schemeClr val="dk1"/>
              </a:buClr>
              <a:buSzPts val="1140"/>
              <a:buFont typeface="Arial"/>
              <a:buChar char="►"/>
              <a:defRPr sz="12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92"/>
        <p:cNvGrpSpPr/>
        <p:nvPr/>
      </p:nvGrpSpPr>
      <p:grpSpPr>
        <a:xfrm>
          <a:off x="0" y="0"/>
          <a:ext cx="0" cy="0"/>
          <a:chOff x="0" y="0"/>
          <a:chExt cx="0" cy="0"/>
        </a:xfrm>
      </p:grpSpPr>
      <p:sp>
        <p:nvSpPr>
          <p:cNvPr id="93" name="Google Shape;93;p27"/>
          <p:cNvSpPr txBox="1">
            <a:spLocks noGrp="1"/>
          </p:cNvSpPr>
          <p:nvPr>
            <p:ph type="ftr" idx="11"/>
          </p:nvPr>
        </p:nvSpPr>
        <p:spPr>
          <a:xfrm>
            <a:off x="4165600" y="6356355"/>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27"/>
          <p:cNvSpPr txBox="1">
            <a:spLocks noGrp="1"/>
          </p:cNvSpPr>
          <p:nvPr>
            <p:ph type="title"/>
          </p:nvPr>
        </p:nvSpPr>
        <p:spPr>
          <a:xfrm>
            <a:off x="269006" y="274642"/>
            <a:ext cx="8899516" cy="808597"/>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70727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95" name="Google Shape;95;p27"/>
          <p:cNvSpPr txBox="1">
            <a:spLocks noGrp="1"/>
          </p:cNvSpPr>
          <p:nvPr>
            <p:ph type="body" idx="1"/>
          </p:nvPr>
        </p:nvSpPr>
        <p:spPr>
          <a:xfrm>
            <a:off x="274395" y="1600205"/>
            <a:ext cx="5629797" cy="4525963"/>
          </a:xfrm>
          <a:prstGeom prst="rect">
            <a:avLst/>
          </a:prstGeom>
          <a:noFill/>
          <a:ln>
            <a:noFill/>
          </a:ln>
        </p:spPr>
        <p:txBody>
          <a:bodyPr spcFirstLastPara="1" wrap="square" lIns="0" tIns="0" rIns="0" bIns="0" anchor="t" anchorCtr="0">
            <a:noAutofit/>
          </a:bodyPr>
          <a:lstStyle>
            <a:lvl1pPr marL="457200" marR="0" lvl="0" indent="-342900" algn="l" rtl="0">
              <a:spcBef>
                <a:spcPts val="400"/>
              </a:spcBef>
              <a:spcAft>
                <a:spcPts val="0"/>
              </a:spcAft>
              <a:buClr>
                <a:schemeClr val="dk1"/>
              </a:buClr>
              <a:buSzPts val="1800"/>
              <a:buFont typeface="Merriweather Sans"/>
              <a:buChar char="►"/>
              <a:defRPr sz="20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50519" algn="l" rtl="0">
              <a:spcBef>
                <a:spcPts val="320"/>
              </a:spcBef>
              <a:spcAft>
                <a:spcPts val="0"/>
              </a:spcAft>
              <a:buClr>
                <a:schemeClr val="dk1"/>
              </a:buClr>
              <a:buSzPts val="1920"/>
              <a:buFont typeface="Merriweather Sans"/>
              <a:buChar char="•"/>
              <a:defRPr sz="1600" b="0" i="0" u="none" strike="noStrike" cap="none">
                <a:solidFill>
                  <a:schemeClr val="dk1"/>
                </a:solidFill>
                <a:latin typeface="Arial"/>
                <a:ea typeface="Arial"/>
                <a:cs typeface="Arial"/>
                <a:sym typeface="Arial"/>
              </a:defRPr>
            </a:lvl3pPr>
            <a:lvl4pPr marL="1828800" marR="0" lvl="3" indent="-304164" algn="l" rtl="0">
              <a:spcBef>
                <a:spcPts val="280"/>
              </a:spcBef>
              <a:spcAft>
                <a:spcPts val="0"/>
              </a:spcAft>
              <a:buClr>
                <a:schemeClr val="dk1"/>
              </a:buClr>
              <a:buSzPts val="1190"/>
              <a:buFont typeface="Noto Sans Symbols"/>
              <a:buChar char="◆"/>
              <a:defRPr sz="1400" b="0" i="0" u="none" strike="noStrike" cap="none">
                <a:solidFill>
                  <a:schemeClr val="dk1"/>
                </a:solidFill>
                <a:latin typeface="Arial"/>
                <a:ea typeface="Arial"/>
                <a:cs typeface="Arial"/>
                <a:sym typeface="Arial"/>
              </a:defRPr>
            </a:lvl4pPr>
            <a:lvl5pPr marL="2286000" marR="0" lvl="4" indent="-300989" algn="l" rtl="0">
              <a:spcBef>
                <a:spcPts val="240"/>
              </a:spcBef>
              <a:spcAft>
                <a:spcPts val="0"/>
              </a:spcAft>
              <a:buClr>
                <a:schemeClr val="dk1"/>
              </a:buClr>
              <a:buSzPts val="1140"/>
              <a:buFont typeface="Arial"/>
              <a:buChar char="►"/>
              <a:defRPr sz="12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96" name="Google Shape;96;p27"/>
          <p:cNvSpPr txBox="1">
            <a:spLocks noGrp="1"/>
          </p:cNvSpPr>
          <p:nvPr>
            <p:ph type="body" idx="2"/>
          </p:nvPr>
        </p:nvSpPr>
        <p:spPr>
          <a:xfrm>
            <a:off x="6185712" y="1600205"/>
            <a:ext cx="5629797" cy="4525963"/>
          </a:xfrm>
          <a:prstGeom prst="rect">
            <a:avLst/>
          </a:prstGeom>
          <a:noFill/>
          <a:ln>
            <a:noFill/>
          </a:ln>
        </p:spPr>
        <p:txBody>
          <a:bodyPr spcFirstLastPara="1" wrap="square" lIns="0" tIns="0" rIns="0" bIns="0" anchor="t" anchorCtr="0">
            <a:noAutofit/>
          </a:bodyPr>
          <a:lstStyle>
            <a:lvl1pPr marL="457200" marR="0" lvl="0" indent="-342900" algn="l" rtl="0">
              <a:spcBef>
                <a:spcPts val="400"/>
              </a:spcBef>
              <a:spcAft>
                <a:spcPts val="0"/>
              </a:spcAft>
              <a:buClr>
                <a:schemeClr val="dk1"/>
              </a:buClr>
              <a:buSzPts val="1800"/>
              <a:buFont typeface="Merriweather Sans"/>
              <a:buChar char="►"/>
              <a:defRPr sz="20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50519" algn="l" rtl="0">
              <a:spcBef>
                <a:spcPts val="320"/>
              </a:spcBef>
              <a:spcAft>
                <a:spcPts val="0"/>
              </a:spcAft>
              <a:buClr>
                <a:schemeClr val="dk1"/>
              </a:buClr>
              <a:buSzPts val="1920"/>
              <a:buFont typeface="Merriweather Sans"/>
              <a:buChar char="•"/>
              <a:defRPr sz="1600" b="0" i="0" u="none" strike="noStrike" cap="none">
                <a:solidFill>
                  <a:schemeClr val="dk1"/>
                </a:solidFill>
                <a:latin typeface="Arial"/>
                <a:ea typeface="Arial"/>
                <a:cs typeface="Arial"/>
                <a:sym typeface="Arial"/>
              </a:defRPr>
            </a:lvl3pPr>
            <a:lvl4pPr marL="1828800" marR="0" lvl="3" indent="-304164" algn="l" rtl="0">
              <a:spcBef>
                <a:spcPts val="280"/>
              </a:spcBef>
              <a:spcAft>
                <a:spcPts val="0"/>
              </a:spcAft>
              <a:buClr>
                <a:schemeClr val="dk1"/>
              </a:buClr>
              <a:buSzPts val="1190"/>
              <a:buFont typeface="Noto Sans Symbols"/>
              <a:buChar char="◆"/>
              <a:defRPr sz="1400" b="0" i="0" u="none" strike="noStrike" cap="none">
                <a:solidFill>
                  <a:schemeClr val="dk1"/>
                </a:solidFill>
                <a:latin typeface="Arial"/>
                <a:ea typeface="Arial"/>
                <a:cs typeface="Arial"/>
                <a:sym typeface="Arial"/>
              </a:defRPr>
            </a:lvl4pPr>
            <a:lvl5pPr marL="2286000" marR="0" lvl="4" indent="-300989" algn="l" rtl="0">
              <a:spcBef>
                <a:spcPts val="240"/>
              </a:spcBef>
              <a:spcAft>
                <a:spcPts val="0"/>
              </a:spcAft>
              <a:buClr>
                <a:schemeClr val="dk1"/>
              </a:buClr>
              <a:buSzPts val="1140"/>
              <a:buFont typeface="Arial"/>
              <a:buChar char="►"/>
              <a:defRPr sz="12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97"/>
        <p:cNvGrpSpPr/>
        <p:nvPr/>
      </p:nvGrpSpPr>
      <p:grpSpPr>
        <a:xfrm>
          <a:off x="0" y="0"/>
          <a:ext cx="0" cy="0"/>
          <a:chOff x="0" y="0"/>
          <a:chExt cx="0" cy="0"/>
        </a:xfrm>
      </p:grpSpPr>
      <p:sp>
        <p:nvSpPr>
          <p:cNvPr id="98" name="Google Shape;98;p28"/>
          <p:cNvSpPr txBox="1">
            <a:spLocks noGrp="1"/>
          </p:cNvSpPr>
          <p:nvPr>
            <p:ph type="ftr" idx="11"/>
          </p:nvPr>
        </p:nvSpPr>
        <p:spPr>
          <a:xfrm>
            <a:off x="4165600" y="6356355"/>
            <a:ext cx="3860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28"/>
          <p:cNvSpPr txBox="1">
            <a:spLocks noGrp="1"/>
          </p:cNvSpPr>
          <p:nvPr>
            <p:ph type="title"/>
          </p:nvPr>
        </p:nvSpPr>
        <p:spPr>
          <a:xfrm>
            <a:off x="269006" y="274642"/>
            <a:ext cx="8899516" cy="808597"/>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70727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0" name="Google Shape;100;p28"/>
          <p:cNvSpPr txBox="1">
            <a:spLocks noGrp="1"/>
          </p:cNvSpPr>
          <p:nvPr>
            <p:ph type="body" idx="1"/>
          </p:nvPr>
        </p:nvSpPr>
        <p:spPr>
          <a:xfrm>
            <a:off x="274395" y="1535113"/>
            <a:ext cx="5629797" cy="412220"/>
          </a:xfrm>
          <a:prstGeom prst="rect">
            <a:avLst/>
          </a:prstGeom>
          <a:noFill/>
          <a:ln>
            <a:noFill/>
          </a:ln>
        </p:spPr>
        <p:txBody>
          <a:bodyPr spcFirstLastPara="1" wrap="square" lIns="0" tIns="0" rIns="0" bIns="0" anchor="b" anchorCtr="0">
            <a:normAutofit/>
          </a:bodyPr>
          <a:lstStyle>
            <a:lvl1pPr marL="457200" marR="0" lvl="0" indent="-228600" algn="l" rtl="0">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101" name="Google Shape;101;p28"/>
          <p:cNvSpPr txBox="1">
            <a:spLocks noGrp="1"/>
          </p:cNvSpPr>
          <p:nvPr>
            <p:ph type="body" idx="2"/>
          </p:nvPr>
        </p:nvSpPr>
        <p:spPr>
          <a:xfrm>
            <a:off x="274395" y="2062172"/>
            <a:ext cx="5629797" cy="3779204"/>
          </a:xfrm>
          <a:prstGeom prst="rect">
            <a:avLst/>
          </a:prstGeom>
          <a:noFill/>
          <a:ln>
            <a:noFill/>
          </a:ln>
        </p:spPr>
        <p:txBody>
          <a:bodyPr spcFirstLastPara="1" wrap="square" lIns="0" tIns="0" rIns="0" bIns="0" anchor="t" anchorCtr="0">
            <a:noAutofit/>
          </a:bodyPr>
          <a:lstStyle>
            <a:lvl1pPr marL="457200" marR="0" lvl="0" indent="-342900" algn="l" rtl="0">
              <a:spcBef>
                <a:spcPts val="400"/>
              </a:spcBef>
              <a:spcAft>
                <a:spcPts val="0"/>
              </a:spcAft>
              <a:buClr>
                <a:schemeClr val="dk1"/>
              </a:buClr>
              <a:buSzPts val="1800"/>
              <a:buFont typeface="Merriweather Sans"/>
              <a:buChar char="►"/>
              <a:defRPr sz="20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50519" algn="l" rtl="0">
              <a:spcBef>
                <a:spcPts val="320"/>
              </a:spcBef>
              <a:spcAft>
                <a:spcPts val="0"/>
              </a:spcAft>
              <a:buClr>
                <a:schemeClr val="dk1"/>
              </a:buClr>
              <a:buSzPts val="1920"/>
              <a:buFont typeface="Merriweather Sans"/>
              <a:buChar char="•"/>
              <a:defRPr sz="1600" b="0" i="0" u="none" strike="noStrike" cap="none">
                <a:solidFill>
                  <a:schemeClr val="dk1"/>
                </a:solidFill>
                <a:latin typeface="Arial"/>
                <a:ea typeface="Arial"/>
                <a:cs typeface="Arial"/>
                <a:sym typeface="Arial"/>
              </a:defRPr>
            </a:lvl3pPr>
            <a:lvl4pPr marL="1828800" marR="0" lvl="3" indent="-304164" algn="l" rtl="0">
              <a:spcBef>
                <a:spcPts val="280"/>
              </a:spcBef>
              <a:spcAft>
                <a:spcPts val="0"/>
              </a:spcAft>
              <a:buClr>
                <a:schemeClr val="dk1"/>
              </a:buClr>
              <a:buSzPts val="1190"/>
              <a:buFont typeface="Noto Sans Symbols"/>
              <a:buChar char="◆"/>
              <a:defRPr sz="1400" b="0" i="0" u="none" strike="noStrike" cap="none">
                <a:solidFill>
                  <a:schemeClr val="dk1"/>
                </a:solidFill>
                <a:latin typeface="Arial"/>
                <a:ea typeface="Arial"/>
                <a:cs typeface="Arial"/>
                <a:sym typeface="Arial"/>
              </a:defRPr>
            </a:lvl4pPr>
            <a:lvl5pPr marL="2286000" marR="0" lvl="4" indent="-300989" algn="l" rtl="0">
              <a:spcBef>
                <a:spcPts val="240"/>
              </a:spcBef>
              <a:spcAft>
                <a:spcPts val="0"/>
              </a:spcAft>
              <a:buClr>
                <a:schemeClr val="dk1"/>
              </a:buClr>
              <a:buSzPts val="1140"/>
              <a:buFont typeface="Arial"/>
              <a:buChar char="►"/>
              <a:defRPr sz="12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02" name="Google Shape;102;p28"/>
          <p:cNvSpPr txBox="1">
            <a:spLocks noGrp="1"/>
          </p:cNvSpPr>
          <p:nvPr>
            <p:ph type="body" idx="3"/>
          </p:nvPr>
        </p:nvSpPr>
        <p:spPr>
          <a:xfrm>
            <a:off x="6185712" y="2062172"/>
            <a:ext cx="5629797" cy="3779204"/>
          </a:xfrm>
          <a:prstGeom prst="rect">
            <a:avLst/>
          </a:prstGeom>
          <a:noFill/>
          <a:ln>
            <a:noFill/>
          </a:ln>
        </p:spPr>
        <p:txBody>
          <a:bodyPr spcFirstLastPara="1" wrap="square" lIns="0" tIns="0" rIns="0" bIns="0" anchor="t" anchorCtr="0">
            <a:noAutofit/>
          </a:bodyPr>
          <a:lstStyle>
            <a:lvl1pPr marL="457200" marR="0" lvl="0" indent="-342900" algn="l" rtl="0">
              <a:spcBef>
                <a:spcPts val="400"/>
              </a:spcBef>
              <a:spcAft>
                <a:spcPts val="0"/>
              </a:spcAft>
              <a:buClr>
                <a:schemeClr val="dk1"/>
              </a:buClr>
              <a:buSzPts val="1800"/>
              <a:buFont typeface="Merriweather Sans"/>
              <a:buChar char="►"/>
              <a:defRPr sz="2000" b="0" i="0" u="none" strike="noStrike" cap="none">
                <a:solidFill>
                  <a:schemeClr val="dk1"/>
                </a:solidFill>
                <a:latin typeface="Arial"/>
                <a:ea typeface="Arial"/>
                <a:cs typeface="Arial"/>
                <a:sym typeface="Arial"/>
              </a:defRPr>
            </a:lvl1pPr>
            <a:lvl2pPr marL="914400" marR="0" lvl="1"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50519" algn="l" rtl="0">
              <a:spcBef>
                <a:spcPts val="320"/>
              </a:spcBef>
              <a:spcAft>
                <a:spcPts val="0"/>
              </a:spcAft>
              <a:buClr>
                <a:schemeClr val="dk1"/>
              </a:buClr>
              <a:buSzPts val="1920"/>
              <a:buFont typeface="Merriweather Sans"/>
              <a:buChar char="•"/>
              <a:defRPr sz="1600" b="0" i="0" u="none" strike="noStrike" cap="none">
                <a:solidFill>
                  <a:schemeClr val="dk1"/>
                </a:solidFill>
                <a:latin typeface="Arial"/>
                <a:ea typeface="Arial"/>
                <a:cs typeface="Arial"/>
                <a:sym typeface="Arial"/>
              </a:defRPr>
            </a:lvl3pPr>
            <a:lvl4pPr marL="1828800" marR="0" lvl="3" indent="-304164" algn="l" rtl="0">
              <a:spcBef>
                <a:spcPts val="280"/>
              </a:spcBef>
              <a:spcAft>
                <a:spcPts val="0"/>
              </a:spcAft>
              <a:buClr>
                <a:schemeClr val="dk1"/>
              </a:buClr>
              <a:buSzPts val="1190"/>
              <a:buFont typeface="Noto Sans Symbols"/>
              <a:buChar char="◆"/>
              <a:defRPr sz="1400" b="0" i="0" u="none" strike="noStrike" cap="none">
                <a:solidFill>
                  <a:schemeClr val="dk1"/>
                </a:solidFill>
                <a:latin typeface="Arial"/>
                <a:ea typeface="Arial"/>
                <a:cs typeface="Arial"/>
                <a:sym typeface="Arial"/>
              </a:defRPr>
            </a:lvl4pPr>
            <a:lvl5pPr marL="2286000" marR="0" lvl="4" indent="-300989" algn="l" rtl="0">
              <a:spcBef>
                <a:spcPts val="240"/>
              </a:spcBef>
              <a:spcAft>
                <a:spcPts val="0"/>
              </a:spcAft>
              <a:buClr>
                <a:schemeClr val="dk1"/>
              </a:buClr>
              <a:buSzPts val="1140"/>
              <a:buFont typeface="Arial"/>
              <a:buChar char="►"/>
              <a:defRPr sz="12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03" name="Google Shape;103;p28"/>
          <p:cNvSpPr txBox="1">
            <a:spLocks noGrp="1"/>
          </p:cNvSpPr>
          <p:nvPr>
            <p:ph type="body" idx="4"/>
          </p:nvPr>
        </p:nvSpPr>
        <p:spPr>
          <a:xfrm>
            <a:off x="6185714" y="1535113"/>
            <a:ext cx="5629796" cy="412220"/>
          </a:xfrm>
          <a:prstGeom prst="rect">
            <a:avLst/>
          </a:prstGeom>
          <a:noFill/>
          <a:ln>
            <a:noFill/>
          </a:ln>
        </p:spPr>
        <p:txBody>
          <a:bodyPr spcFirstLastPara="1" wrap="square" lIns="0" tIns="0" rIns="0" bIns="0" anchor="b" anchorCtr="0">
            <a:normAutofit/>
          </a:bodyPr>
          <a:lstStyle>
            <a:lvl1pPr marL="457200" marR="0" lvl="0" indent="-228600" algn="l" rtl="0">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17"/>
          <p:cNvPicPr preferRelativeResize="0"/>
          <p:nvPr/>
        </p:nvPicPr>
        <p:blipFill rotWithShape="1">
          <a:blip r:embed="rId18">
            <a:alphaModFix/>
          </a:blip>
          <a:srcRect/>
          <a:stretch/>
        </p:blipFill>
        <p:spPr>
          <a:xfrm>
            <a:off x="3048" y="1719"/>
            <a:ext cx="12185901" cy="6854569"/>
          </a:xfrm>
          <a:prstGeom prst="rect">
            <a:avLst/>
          </a:prstGeom>
          <a:noFill/>
          <a:ln>
            <a:noFill/>
          </a:ln>
        </p:spPr>
      </p:pic>
      <p:sp>
        <p:nvSpPr>
          <p:cNvPr id="11" name="Google Shape;11;p17"/>
          <p:cNvSpPr txBox="1">
            <a:spLocks noGrp="1"/>
          </p:cNvSpPr>
          <p:nvPr>
            <p:ph type="ftr" idx="11"/>
          </p:nvPr>
        </p:nvSpPr>
        <p:spPr>
          <a:xfrm>
            <a:off x="4165600" y="6356355"/>
            <a:ext cx="3860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7F7F7F"/>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2" name="Google Shape;12;p17"/>
          <p:cNvSpPr txBox="1">
            <a:spLocks noGrp="1"/>
          </p:cNvSpPr>
          <p:nvPr>
            <p:ph type="title"/>
          </p:nvPr>
        </p:nvSpPr>
        <p:spPr>
          <a:xfrm>
            <a:off x="274394" y="201168"/>
            <a:ext cx="9034591" cy="868680"/>
          </a:xfrm>
          <a:prstGeom prst="rect">
            <a:avLst/>
          </a:prstGeom>
          <a:noFill/>
          <a:ln>
            <a:noFill/>
          </a:ln>
        </p:spPr>
        <p:txBody>
          <a:bodyPr spcFirstLastPara="1" wrap="square" lIns="0" tIns="0" rIns="0" bIns="0" anchor="b" anchorCtr="0">
            <a:noAutofit/>
          </a:bodyPr>
          <a:lstStyle>
            <a:lvl1pPr marR="0" lvl="0" algn="l" rtl="0">
              <a:spcBef>
                <a:spcPts val="0"/>
              </a:spcBef>
              <a:spcAft>
                <a:spcPts val="0"/>
              </a:spcAft>
              <a:buClr>
                <a:srgbClr val="707276"/>
              </a:buClr>
              <a:buSzPts val="2500"/>
              <a:buFont typeface="Arial"/>
              <a:buNone/>
              <a:defRPr sz="2500" b="1" i="0" u="none" strike="noStrike" cap="none">
                <a:solidFill>
                  <a:srgbClr val="707276"/>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dirty="0"/>
          </a:p>
        </p:txBody>
      </p:sp>
      <p:cxnSp>
        <p:nvCxnSpPr>
          <p:cNvPr id="13" name="Google Shape;13;p17"/>
          <p:cNvCxnSpPr/>
          <p:nvPr/>
        </p:nvCxnSpPr>
        <p:spPr>
          <a:xfrm>
            <a:off x="11531549" y="6454975"/>
            <a:ext cx="0" cy="182880"/>
          </a:xfrm>
          <a:prstGeom prst="straightConnector1">
            <a:avLst/>
          </a:prstGeom>
          <a:noFill/>
          <a:ln w="12700" cap="flat" cmpd="sng">
            <a:solidFill>
              <a:srgbClr val="7F7F7F"/>
            </a:solidFill>
            <a:prstDash val="solid"/>
            <a:round/>
            <a:headEnd type="none" w="sm" len="sm"/>
            <a:tailEnd type="none" w="sm" len="sm"/>
          </a:ln>
        </p:spPr>
      </p:cxnSp>
      <p:sp>
        <p:nvSpPr>
          <p:cNvPr id="14" name="Google Shape;14;p17"/>
          <p:cNvSpPr txBox="1">
            <a:spLocks noGrp="1"/>
          </p:cNvSpPr>
          <p:nvPr>
            <p:ph type="dt" idx="10"/>
          </p:nvPr>
        </p:nvSpPr>
        <p:spPr>
          <a:xfrm>
            <a:off x="9308983" y="6381398"/>
            <a:ext cx="2178804"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r>
              <a:rPr lang="en-US"/>
              <a:t>4 Aug 2022</a:t>
            </a:r>
            <a:endParaRPr/>
          </a:p>
        </p:txBody>
      </p:sp>
      <p:sp>
        <p:nvSpPr>
          <p:cNvPr id="15" name="Google Shape;15;p17"/>
          <p:cNvSpPr txBox="1">
            <a:spLocks noGrp="1"/>
          </p:cNvSpPr>
          <p:nvPr>
            <p:ph type="sldNum" idx="12"/>
          </p:nvPr>
        </p:nvSpPr>
        <p:spPr>
          <a:xfrm>
            <a:off x="11531549" y="6363855"/>
            <a:ext cx="515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pic>
        <p:nvPicPr>
          <p:cNvPr id="16" name="Google Shape;16;p17"/>
          <p:cNvPicPr preferRelativeResize="0"/>
          <p:nvPr/>
        </p:nvPicPr>
        <p:blipFill rotWithShape="1">
          <a:blip r:embed="rId19">
            <a:alphaModFix/>
          </a:blip>
          <a:srcRect/>
          <a:stretch/>
        </p:blipFill>
        <p:spPr>
          <a:xfrm>
            <a:off x="9580331" y="291613"/>
            <a:ext cx="2139954" cy="608289"/>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1"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 id="2147483665" r:id="rId15"/>
    <p:sldLayoutId id="2147483666" r:id="rId16"/>
  </p:sldLayoutIdLst>
  <p:hf hdr="0" ft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36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p1"/>
          <p:cNvSpPr txBox="1">
            <a:spLocks noGrp="1"/>
          </p:cNvSpPr>
          <p:nvPr>
            <p:ph type="ctrTitle"/>
          </p:nvPr>
        </p:nvSpPr>
        <p:spPr>
          <a:xfrm>
            <a:off x="509427" y="703992"/>
            <a:ext cx="9698700" cy="2502435"/>
          </a:xfrm>
          <a:prstGeom prst="rect">
            <a:avLst/>
          </a:prstGeom>
          <a:noFill/>
          <a:ln>
            <a:noFill/>
          </a:ln>
        </p:spPr>
        <p:txBody>
          <a:bodyPr spcFirstLastPara="1" wrap="square" lIns="274300" tIns="274300" rIns="274300" bIns="274300" anchor="b" anchorCtr="0">
            <a:noAutofit/>
          </a:bodyPr>
          <a:lstStyle/>
          <a:p>
            <a:pPr marL="0" lvl="0" indent="0" algn="l" rtl="0">
              <a:lnSpc>
                <a:spcPct val="100000"/>
              </a:lnSpc>
              <a:spcBef>
                <a:spcPts val="0"/>
              </a:spcBef>
              <a:spcAft>
                <a:spcPts val="0"/>
              </a:spcAft>
              <a:buClr>
                <a:schemeClr val="dk1"/>
              </a:buClr>
              <a:buSzPts val="3600"/>
              <a:buFont typeface="Arial"/>
              <a:buNone/>
            </a:pPr>
            <a:r>
              <a:rPr lang="en-US" dirty="0">
                <a:solidFill>
                  <a:schemeClr val="dk1"/>
                </a:solidFill>
              </a:rPr>
              <a:t>Common Grid Service Terms</a:t>
            </a:r>
            <a:br>
              <a:rPr lang="en-US" dirty="0">
                <a:solidFill>
                  <a:schemeClr val="dk1"/>
                </a:solidFill>
              </a:rPr>
            </a:br>
            <a:r>
              <a:rPr lang="en-US" sz="2800" dirty="0">
                <a:solidFill>
                  <a:schemeClr val="dk1"/>
                </a:solidFill>
              </a:rPr>
              <a:t>Motivation for NAESB Standards Request R22001</a:t>
            </a:r>
            <a:br>
              <a:rPr lang="en-US" dirty="0">
                <a:solidFill>
                  <a:schemeClr val="dk1"/>
                </a:solidFill>
              </a:rPr>
            </a:br>
            <a:br>
              <a:rPr lang="en-US" dirty="0">
                <a:solidFill>
                  <a:schemeClr val="dk1"/>
                </a:solidFill>
              </a:rPr>
            </a:br>
            <a:r>
              <a:rPr lang="en-US" sz="2000" dirty="0">
                <a:solidFill>
                  <a:schemeClr val="tx1">
                    <a:lumMod val="65000"/>
                    <a:lumOff val="35000"/>
                  </a:schemeClr>
                </a:solidFill>
              </a:rPr>
              <a:t>NAESB WEQ-BPS Meeting Presentation</a:t>
            </a:r>
            <a:br>
              <a:rPr lang="en-US" sz="2000" dirty="0">
                <a:solidFill>
                  <a:schemeClr val="tx1">
                    <a:lumMod val="65000"/>
                    <a:lumOff val="35000"/>
                  </a:schemeClr>
                </a:solidFill>
              </a:rPr>
            </a:br>
            <a:r>
              <a:rPr lang="en-US" sz="2000" dirty="0">
                <a:solidFill>
                  <a:schemeClr val="tx1">
                    <a:lumMod val="65000"/>
                    <a:lumOff val="35000"/>
                  </a:schemeClr>
                </a:solidFill>
              </a:rPr>
              <a:t>4 August 2022</a:t>
            </a:r>
            <a:endParaRPr sz="2400" dirty="0">
              <a:solidFill>
                <a:schemeClr val="dk1"/>
              </a:solidFill>
            </a:endParaRPr>
          </a:p>
        </p:txBody>
      </p:sp>
      <p:sp>
        <p:nvSpPr>
          <p:cNvPr id="248" name="Google Shape;248;p1"/>
          <p:cNvSpPr txBox="1">
            <a:spLocks noGrp="1"/>
          </p:cNvSpPr>
          <p:nvPr>
            <p:ph type="body" idx="3"/>
          </p:nvPr>
        </p:nvSpPr>
        <p:spPr>
          <a:xfrm>
            <a:off x="1356844" y="4706244"/>
            <a:ext cx="6128193" cy="1447763"/>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rgbClr val="000000"/>
              </a:buClr>
              <a:buSzPts val="2000"/>
              <a:buNone/>
            </a:pPr>
            <a:r>
              <a:rPr lang="en-US" b="0" dirty="0">
                <a:solidFill>
                  <a:schemeClr val="tx1">
                    <a:lumMod val="65000"/>
                    <a:lumOff val="35000"/>
                  </a:schemeClr>
                </a:solidFill>
              </a:rPr>
              <a:t>Rich Brown, Principal Investigator</a:t>
            </a:r>
          </a:p>
          <a:p>
            <a:pPr marL="0" lvl="0" indent="0" algn="l" rtl="0">
              <a:lnSpc>
                <a:spcPct val="100000"/>
              </a:lnSpc>
              <a:spcBef>
                <a:spcPts val="0"/>
              </a:spcBef>
              <a:spcAft>
                <a:spcPts val="0"/>
              </a:spcAft>
              <a:buClr>
                <a:srgbClr val="000000"/>
              </a:buClr>
              <a:buSzPts val="2000"/>
              <a:buNone/>
            </a:pPr>
            <a:r>
              <a:rPr lang="en-US" b="0" dirty="0">
                <a:solidFill>
                  <a:schemeClr val="tx1">
                    <a:lumMod val="65000"/>
                    <a:lumOff val="35000"/>
                  </a:schemeClr>
                </a:solidFill>
              </a:rPr>
              <a:t>	Lawrence Berkeley National Laboratory</a:t>
            </a:r>
          </a:p>
          <a:p>
            <a:pPr marL="0" lvl="0" indent="0" algn="l" rtl="0">
              <a:lnSpc>
                <a:spcPct val="100000"/>
              </a:lnSpc>
              <a:spcBef>
                <a:spcPts val="0"/>
              </a:spcBef>
              <a:spcAft>
                <a:spcPts val="0"/>
              </a:spcAft>
              <a:buClr>
                <a:srgbClr val="000000"/>
              </a:buClr>
              <a:buSzPts val="2000"/>
              <a:buNone/>
            </a:pPr>
            <a:r>
              <a:rPr lang="en-US" b="0" dirty="0">
                <a:solidFill>
                  <a:schemeClr val="tx1">
                    <a:lumMod val="65000"/>
                    <a:lumOff val="35000"/>
                  </a:schemeClr>
                </a:solidFill>
              </a:rPr>
              <a:t>Steve Widergren, co-PI</a:t>
            </a:r>
          </a:p>
          <a:p>
            <a:pPr marL="0" lvl="0" indent="0" algn="l" rtl="0">
              <a:lnSpc>
                <a:spcPct val="100000"/>
              </a:lnSpc>
              <a:spcBef>
                <a:spcPts val="0"/>
              </a:spcBef>
              <a:spcAft>
                <a:spcPts val="0"/>
              </a:spcAft>
              <a:buClr>
                <a:srgbClr val="000000"/>
              </a:buClr>
              <a:buSzPts val="2000"/>
              <a:buNone/>
            </a:pPr>
            <a:r>
              <a:rPr lang="en-US" b="0" dirty="0">
                <a:solidFill>
                  <a:schemeClr val="tx1">
                    <a:lumMod val="65000"/>
                    <a:lumOff val="35000"/>
                  </a:schemeClr>
                </a:solidFill>
              </a:rPr>
              <a:t>	Pacific Northwest National Laboratory</a:t>
            </a:r>
          </a:p>
        </p:txBody>
      </p:sp>
      <p:sp>
        <p:nvSpPr>
          <p:cNvPr id="249" name="Google Shape;249;p1"/>
          <p:cNvSpPr txBox="1"/>
          <p:nvPr/>
        </p:nvSpPr>
        <p:spPr>
          <a:xfrm>
            <a:off x="1029900" y="3335725"/>
            <a:ext cx="6346547" cy="646290"/>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sz="1800" b="1" i="0" u="none" strike="noStrike" kern="0" cap="none" spc="0" normalizeH="0" baseline="0" noProof="0" dirty="0">
              <a:ln>
                <a:noFill/>
              </a:ln>
              <a:solidFill>
                <a:srgbClr val="00009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US" sz="1800" b="1" i="0" u="none" strike="noStrike" kern="0" cap="none" spc="0" normalizeH="0" baseline="0" noProof="0" dirty="0">
                <a:ln>
                  <a:noFill/>
                </a:ln>
                <a:solidFill>
                  <a:srgbClr val="000090"/>
                </a:solidFill>
                <a:effectLst/>
                <a:uLnTx/>
                <a:uFillTx/>
                <a:latin typeface="Arial"/>
                <a:ea typeface="Arial"/>
                <a:cs typeface="Arial"/>
                <a:sym typeface="Arial"/>
              </a:rPr>
              <a:t>DOE Grid Modernization Laboratory Consortium (GMLC)</a:t>
            </a:r>
            <a:endParaRPr kumimoji="0"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grpSp>
        <p:nvGrpSpPr>
          <p:cNvPr id="250" name="Google Shape;250;p1"/>
          <p:cNvGrpSpPr/>
          <p:nvPr/>
        </p:nvGrpSpPr>
        <p:grpSpPr>
          <a:xfrm>
            <a:off x="7738752" y="2166393"/>
            <a:ext cx="3911519" cy="4335740"/>
            <a:chOff x="1557510" y="-35193"/>
            <a:chExt cx="5013040" cy="5489114"/>
          </a:xfrm>
        </p:grpSpPr>
        <p:sp>
          <p:nvSpPr>
            <p:cNvPr id="251" name="Google Shape;251;p1"/>
            <p:cNvSpPr/>
            <p:nvPr/>
          </p:nvSpPr>
          <p:spPr>
            <a:xfrm>
              <a:off x="1967034" y="575816"/>
              <a:ext cx="4194000" cy="4194000"/>
            </a:xfrm>
            <a:prstGeom prst="blockArc">
              <a:avLst>
                <a:gd name="adj1" fmla="val 12600000"/>
                <a:gd name="adj2" fmla="val 16200000"/>
                <a:gd name="adj3" fmla="val 4521"/>
              </a:avLst>
            </a:prstGeom>
            <a:gradFill>
              <a:gsLst>
                <a:gs pos="0">
                  <a:srgbClr val="938953"/>
                </a:gs>
                <a:gs pos="27000">
                  <a:srgbClr val="938953"/>
                </a:gs>
                <a:gs pos="60000">
                  <a:srgbClr val="5F497A"/>
                </a:gs>
                <a:gs pos="100000">
                  <a:srgbClr val="5F497A"/>
                </a:gs>
              </a:gsLst>
              <a:lin ang="0" scaled="0"/>
            </a:gradFill>
            <a:ln>
              <a:noFill/>
            </a:ln>
            <a:effectLst>
              <a:outerShdw blurRad="40000" dist="23000" dir="5400000" rotWithShape="0">
                <a:srgbClr val="000000">
                  <a:alpha val="33725"/>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8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252" name="Google Shape;252;p1"/>
            <p:cNvSpPr/>
            <p:nvPr/>
          </p:nvSpPr>
          <p:spPr>
            <a:xfrm>
              <a:off x="1967034" y="575816"/>
              <a:ext cx="4194000" cy="4194000"/>
            </a:xfrm>
            <a:prstGeom prst="blockArc">
              <a:avLst>
                <a:gd name="adj1" fmla="val 9000000"/>
                <a:gd name="adj2" fmla="val 12600000"/>
                <a:gd name="adj3" fmla="val 4521"/>
              </a:avLst>
            </a:prstGeom>
            <a:gradFill>
              <a:gsLst>
                <a:gs pos="0">
                  <a:srgbClr val="205867"/>
                </a:gs>
                <a:gs pos="20000">
                  <a:srgbClr val="205867"/>
                </a:gs>
                <a:gs pos="65000">
                  <a:srgbClr val="938953"/>
                </a:gs>
                <a:gs pos="100000">
                  <a:srgbClr val="938953"/>
                </a:gs>
              </a:gsLst>
              <a:lin ang="16200038" scaled="0"/>
            </a:gradFill>
            <a:ln>
              <a:noFill/>
            </a:ln>
            <a:effectLst>
              <a:outerShdw blurRad="40000" dist="23000" dir="5400000" rotWithShape="0">
                <a:srgbClr val="000000">
                  <a:alpha val="33725"/>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8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253" name="Google Shape;253;p1"/>
            <p:cNvSpPr/>
            <p:nvPr/>
          </p:nvSpPr>
          <p:spPr>
            <a:xfrm>
              <a:off x="1967034" y="575816"/>
              <a:ext cx="4194000" cy="4194000"/>
            </a:xfrm>
            <a:prstGeom prst="blockArc">
              <a:avLst>
                <a:gd name="adj1" fmla="val 5400000"/>
                <a:gd name="adj2" fmla="val 9000000"/>
                <a:gd name="adj3" fmla="val 4521"/>
              </a:avLst>
            </a:prstGeom>
            <a:gradFill>
              <a:gsLst>
                <a:gs pos="0">
                  <a:srgbClr val="953734"/>
                </a:gs>
                <a:gs pos="67000">
                  <a:srgbClr val="31859B"/>
                </a:gs>
                <a:gs pos="100000">
                  <a:srgbClr val="31859B"/>
                </a:gs>
              </a:gsLst>
              <a:lin ang="16200038" scaled="0"/>
            </a:gradFill>
            <a:ln>
              <a:noFill/>
            </a:ln>
            <a:effectLst>
              <a:outerShdw blurRad="40000" dist="23000" dir="5400000" rotWithShape="0">
                <a:srgbClr val="000000">
                  <a:alpha val="33725"/>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8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254" name="Google Shape;254;p1"/>
            <p:cNvSpPr/>
            <p:nvPr/>
          </p:nvSpPr>
          <p:spPr>
            <a:xfrm>
              <a:off x="1967034" y="575816"/>
              <a:ext cx="4194000" cy="4194000"/>
            </a:xfrm>
            <a:prstGeom prst="blockArc">
              <a:avLst>
                <a:gd name="adj1" fmla="val 1800000"/>
                <a:gd name="adj2" fmla="val 5400000"/>
                <a:gd name="adj3" fmla="val 4521"/>
              </a:avLst>
            </a:prstGeom>
            <a:gradFill>
              <a:gsLst>
                <a:gs pos="0">
                  <a:srgbClr val="76923C"/>
                </a:gs>
                <a:gs pos="20000">
                  <a:srgbClr val="76923C"/>
                </a:gs>
                <a:gs pos="60000">
                  <a:srgbClr val="D99593"/>
                </a:gs>
                <a:gs pos="100000">
                  <a:srgbClr val="D99593"/>
                </a:gs>
              </a:gsLst>
              <a:lin ang="10800025" scaled="0"/>
            </a:gradFill>
            <a:ln>
              <a:noFill/>
            </a:ln>
            <a:effectLst>
              <a:outerShdw blurRad="40000" dist="23000" dir="5400000" rotWithShape="0">
                <a:srgbClr val="000000">
                  <a:alpha val="33725"/>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8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255" name="Google Shape;255;p1"/>
            <p:cNvSpPr/>
            <p:nvPr/>
          </p:nvSpPr>
          <p:spPr>
            <a:xfrm>
              <a:off x="1967034" y="575816"/>
              <a:ext cx="4194000" cy="4194000"/>
            </a:xfrm>
            <a:prstGeom prst="blockArc">
              <a:avLst>
                <a:gd name="adj1" fmla="val 19800000"/>
                <a:gd name="adj2" fmla="val 1800000"/>
                <a:gd name="adj3" fmla="val 4521"/>
              </a:avLst>
            </a:prstGeom>
            <a:gradFill>
              <a:gsLst>
                <a:gs pos="0">
                  <a:srgbClr val="E36C09"/>
                </a:gs>
                <a:gs pos="82000">
                  <a:srgbClr val="76923C"/>
                </a:gs>
                <a:gs pos="100000">
                  <a:srgbClr val="76923C"/>
                </a:gs>
              </a:gsLst>
              <a:lin ang="5400012" scaled="0"/>
            </a:gradFill>
            <a:ln>
              <a:noFill/>
            </a:ln>
            <a:effectLst>
              <a:outerShdw blurRad="40000" dist="23000" dir="5400000" rotWithShape="0">
                <a:srgbClr val="000000">
                  <a:alpha val="33725"/>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8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256" name="Google Shape;256;p1"/>
            <p:cNvSpPr/>
            <p:nvPr/>
          </p:nvSpPr>
          <p:spPr>
            <a:xfrm>
              <a:off x="1967034" y="575816"/>
              <a:ext cx="4194000" cy="4194000"/>
            </a:xfrm>
            <a:prstGeom prst="blockArc">
              <a:avLst>
                <a:gd name="adj1" fmla="val 16200000"/>
                <a:gd name="adj2" fmla="val 19800000"/>
                <a:gd name="adj3" fmla="val 4521"/>
              </a:avLst>
            </a:prstGeom>
            <a:gradFill>
              <a:gsLst>
                <a:gs pos="0">
                  <a:srgbClr val="5F497A"/>
                </a:gs>
                <a:gs pos="38000">
                  <a:srgbClr val="5F497A"/>
                </a:gs>
                <a:gs pos="100000">
                  <a:srgbClr val="E36C09"/>
                </a:gs>
              </a:gsLst>
              <a:lin ang="0" scaled="0"/>
            </a:gradFill>
            <a:ln>
              <a:noFill/>
            </a:ln>
            <a:effectLst>
              <a:outerShdw blurRad="40000" dist="23000" dir="5400000" rotWithShape="0">
                <a:srgbClr val="000000">
                  <a:alpha val="33725"/>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8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257" name="Google Shape;257;p1"/>
            <p:cNvSpPr/>
            <p:nvPr/>
          </p:nvSpPr>
          <p:spPr>
            <a:xfrm>
              <a:off x="3035300" y="1644082"/>
              <a:ext cx="2057400" cy="2057400"/>
            </a:xfrm>
            <a:prstGeom prst="ellipse">
              <a:avLst/>
            </a:prstGeom>
            <a:gradFill>
              <a:gsLst>
                <a:gs pos="0">
                  <a:srgbClr val="3E7FCD"/>
                </a:gs>
                <a:gs pos="100000">
                  <a:srgbClr val="96C0FF"/>
                </a:gs>
              </a:gsLst>
              <a:lin ang="16200038" scaled="0"/>
            </a:gradFill>
            <a:ln>
              <a:noFill/>
            </a:ln>
            <a:effectLst>
              <a:outerShdw blurRad="40000" dist="23000" dir="5400000" rotWithShape="0">
                <a:srgbClr val="000000">
                  <a:alpha val="33725"/>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8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258" name="Google Shape;258;p1"/>
            <p:cNvSpPr txBox="1"/>
            <p:nvPr/>
          </p:nvSpPr>
          <p:spPr>
            <a:xfrm>
              <a:off x="3336599" y="1945381"/>
              <a:ext cx="1454700" cy="1454700"/>
            </a:xfrm>
            <a:prstGeom prst="rect">
              <a:avLst/>
            </a:prstGeom>
            <a:noFill/>
            <a:ln>
              <a:noFill/>
            </a:ln>
          </p:spPr>
          <p:txBody>
            <a:bodyPr spcFirstLastPara="1" wrap="square" lIns="22850" tIns="22850" rIns="22850" bIns="22850" anchor="ctr" anchorCtr="0">
              <a:noAutofit/>
            </a:bodyPr>
            <a:lstStyle/>
            <a:p>
              <a:pPr marL="0" marR="0" lvl="0" indent="0" algn="ctr" defTabSz="914400" rtl="0" eaLnBrk="1" fontAlgn="auto" latinLnBrk="0" hangingPunct="1">
                <a:lnSpc>
                  <a:spcPct val="90000"/>
                </a:lnSpc>
                <a:spcBef>
                  <a:spcPts val="0"/>
                </a:spcBef>
                <a:spcAft>
                  <a:spcPts val="0"/>
                </a:spcAft>
                <a:buClr>
                  <a:srgbClr val="000000"/>
                </a:buClr>
                <a:buSzPts val="1200"/>
                <a:buFont typeface="Arial"/>
                <a:buNone/>
                <a:tabLst/>
                <a:defRPr/>
              </a:pPr>
              <a:r>
                <a:rPr kumimoji="0" lang="en-US" sz="1200" b="1" i="0" u="none" strike="noStrike" kern="0" cap="none" spc="0" normalizeH="0" baseline="0" noProof="0">
                  <a:ln>
                    <a:noFill/>
                  </a:ln>
                  <a:solidFill>
                    <a:srgbClr val="000000"/>
                  </a:solidFill>
                  <a:effectLst/>
                  <a:uLnTx/>
                  <a:uFillTx/>
                  <a:latin typeface="Calibri"/>
                  <a:ea typeface="Calibri"/>
                  <a:cs typeface="Calibri"/>
                  <a:sym typeface="Calibri"/>
                </a:rPr>
                <a:t>Grid Modern-</a:t>
              </a:r>
              <a:endParaRPr kumimoji="0" sz="1200" b="1" i="0" u="none" strike="noStrike" kern="0" cap="none" spc="0" normalizeH="0" baseline="0" noProof="0">
                <a:ln>
                  <a:noFill/>
                </a:ln>
                <a:solidFill>
                  <a:srgbClr val="000000"/>
                </a:solidFill>
                <a:effectLst/>
                <a:uLnTx/>
                <a:uFillTx/>
                <a:latin typeface="Calibri"/>
                <a:ea typeface="Calibri"/>
                <a:cs typeface="Calibri"/>
                <a:sym typeface="Calibri"/>
              </a:endParaRPr>
            </a:p>
            <a:p>
              <a:pPr marL="0" marR="0" lvl="0" indent="0" algn="ctr" defTabSz="914400" rtl="0" eaLnBrk="1" fontAlgn="auto" latinLnBrk="0" hangingPunct="1">
                <a:lnSpc>
                  <a:spcPct val="90000"/>
                </a:lnSpc>
                <a:spcBef>
                  <a:spcPts val="0"/>
                </a:spcBef>
                <a:spcAft>
                  <a:spcPts val="0"/>
                </a:spcAft>
                <a:buClr>
                  <a:srgbClr val="000000"/>
                </a:buClr>
                <a:buSzPts val="1200"/>
                <a:buFont typeface="Arial"/>
                <a:buNone/>
                <a:tabLst/>
                <a:defRPr/>
              </a:pPr>
              <a:r>
                <a:rPr kumimoji="0" lang="en-US" sz="1200" b="1" i="0" u="none" strike="noStrike" kern="0" cap="none" spc="0" normalizeH="0" baseline="0" noProof="0">
                  <a:ln>
                    <a:noFill/>
                  </a:ln>
                  <a:solidFill>
                    <a:srgbClr val="000000"/>
                  </a:solidFill>
                  <a:effectLst/>
                  <a:uLnTx/>
                  <a:uFillTx/>
                  <a:latin typeface="Calibri"/>
                  <a:ea typeface="Calibri"/>
                  <a:cs typeface="Calibri"/>
                  <a:sym typeface="Calibri"/>
                </a:rPr>
                <a:t>ization</a:t>
              </a:r>
              <a:endParaRPr kumimoji="0" sz="1200" b="1"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259" name="Google Shape;259;p1"/>
            <p:cNvSpPr/>
            <p:nvPr/>
          </p:nvSpPr>
          <p:spPr>
            <a:xfrm>
              <a:off x="3405584" y="-35193"/>
              <a:ext cx="1316700" cy="1316700"/>
            </a:xfrm>
            <a:prstGeom prst="ellipse">
              <a:avLst/>
            </a:prstGeom>
            <a:gradFill>
              <a:gsLst>
                <a:gs pos="0">
                  <a:srgbClr val="5F497A"/>
                </a:gs>
                <a:gs pos="100000">
                  <a:schemeClr val="lt1"/>
                </a:gs>
              </a:gsLst>
              <a:lin ang="16200038" scaled="0"/>
            </a:gradFill>
            <a:ln>
              <a:noFill/>
            </a:ln>
            <a:effectLst>
              <a:outerShdw blurRad="40000" dist="23000" dir="5400000" rotWithShape="0">
                <a:srgbClr val="000000">
                  <a:alpha val="33725"/>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8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260" name="Google Shape;260;p1"/>
            <p:cNvSpPr txBox="1"/>
            <p:nvPr/>
          </p:nvSpPr>
          <p:spPr>
            <a:xfrm>
              <a:off x="3598429" y="157652"/>
              <a:ext cx="931200" cy="931200"/>
            </a:xfrm>
            <a:prstGeom prst="rect">
              <a:avLst/>
            </a:prstGeom>
            <a:noFill/>
            <a:ln>
              <a:noFill/>
            </a:ln>
          </p:spPr>
          <p:txBody>
            <a:bodyPr spcFirstLastPara="1" wrap="square" lIns="22850" tIns="22850" rIns="22850" bIns="22850" anchor="ctr" anchorCtr="0">
              <a:noAutofit/>
            </a:bodyPr>
            <a:lstStyle/>
            <a:p>
              <a:pPr marL="0" marR="0" lvl="0" indent="0" algn="ctr" defTabSz="914400" rtl="0" eaLnBrk="1" fontAlgn="auto" latinLnBrk="0" hangingPunct="1">
                <a:lnSpc>
                  <a:spcPct val="90000"/>
                </a:lnSpc>
                <a:spcBef>
                  <a:spcPts val="0"/>
                </a:spcBef>
                <a:spcAft>
                  <a:spcPts val="0"/>
                </a:spcAft>
                <a:buClr>
                  <a:srgbClr val="000000"/>
                </a:buClr>
                <a:buSzPts val="1200"/>
                <a:buFont typeface="Arial"/>
                <a:buNone/>
                <a:tabLst/>
                <a:defRPr/>
              </a:pPr>
              <a:r>
                <a:rPr kumimoji="0" lang="en-US" sz="1200" b="1" i="0" u="none" strike="noStrike" kern="0" cap="none" spc="0" normalizeH="0" baseline="0" noProof="0" dirty="0">
                  <a:ln>
                    <a:noFill/>
                  </a:ln>
                  <a:solidFill>
                    <a:srgbClr val="000000"/>
                  </a:solidFill>
                  <a:effectLst/>
                  <a:uLnTx/>
                  <a:uFillTx/>
                  <a:latin typeface="Calibri"/>
                  <a:ea typeface="Calibri"/>
                  <a:cs typeface="Calibri"/>
                  <a:sym typeface="Calibri"/>
                </a:rPr>
                <a:t>Reliable</a:t>
              </a:r>
              <a:endParaRPr kumimoji="0" sz="1200" b="1" i="0" u="none" strike="noStrike" kern="0" cap="none" spc="0" normalizeH="0" baseline="0" noProof="0" dirty="0">
                <a:ln>
                  <a:noFill/>
                </a:ln>
                <a:solidFill>
                  <a:srgbClr val="000000"/>
                </a:solidFill>
                <a:effectLst/>
                <a:uLnTx/>
                <a:uFillTx/>
                <a:latin typeface="Calibri"/>
                <a:ea typeface="Calibri"/>
                <a:cs typeface="Calibri"/>
                <a:sym typeface="Calibri"/>
              </a:endParaRPr>
            </a:p>
          </p:txBody>
        </p:sp>
        <p:sp>
          <p:nvSpPr>
            <p:cNvPr id="261" name="Google Shape;261;p1"/>
            <p:cNvSpPr/>
            <p:nvPr/>
          </p:nvSpPr>
          <p:spPr>
            <a:xfrm>
              <a:off x="5180554" y="989586"/>
              <a:ext cx="1316700" cy="1316700"/>
            </a:xfrm>
            <a:prstGeom prst="ellipse">
              <a:avLst/>
            </a:prstGeom>
            <a:gradFill>
              <a:gsLst>
                <a:gs pos="0">
                  <a:srgbClr val="E36C09"/>
                </a:gs>
                <a:gs pos="100000">
                  <a:srgbClr val="FBD4B4"/>
                </a:gs>
              </a:gsLst>
              <a:lin ang="18900044" scaled="0"/>
            </a:gradFill>
            <a:ln>
              <a:noFill/>
            </a:ln>
            <a:effectLst>
              <a:outerShdw blurRad="40000" dist="23000" dir="5400000" rotWithShape="0">
                <a:srgbClr val="000000">
                  <a:alpha val="33725"/>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8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262" name="Google Shape;262;p1"/>
            <p:cNvSpPr txBox="1"/>
            <p:nvPr/>
          </p:nvSpPr>
          <p:spPr>
            <a:xfrm>
              <a:off x="5373399" y="1182431"/>
              <a:ext cx="931200" cy="931200"/>
            </a:xfrm>
            <a:prstGeom prst="rect">
              <a:avLst/>
            </a:prstGeom>
            <a:noFill/>
            <a:ln>
              <a:noFill/>
            </a:ln>
          </p:spPr>
          <p:txBody>
            <a:bodyPr spcFirstLastPara="1" wrap="square" lIns="22850" tIns="22850" rIns="22850" bIns="22850" anchor="ctr" anchorCtr="0">
              <a:noAutofit/>
            </a:bodyPr>
            <a:lstStyle/>
            <a:p>
              <a:pPr marL="0" marR="0" lvl="0" indent="0" algn="ctr" defTabSz="914400" rtl="0" eaLnBrk="1" fontAlgn="auto" latinLnBrk="0" hangingPunct="1">
                <a:lnSpc>
                  <a:spcPct val="90000"/>
                </a:lnSpc>
                <a:spcBef>
                  <a:spcPts val="0"/>
                </a:spcBef>
                <a:spcAft>
                  <a:spcPts val="0"/>
                </a:spcAft>
                <a:buClr>
                  <a:srgbClr val="000000"/>
                </a:buClr>
                <a:buSzPts val="1200"/>
                <a:buFont typeface="Arial"/>
                <a:buNone/>
                <a:tabLst/>
                <a:defRPr/>
              </a:pPr>
              <a:r>
                <a:rPr kumimoji="0" lang="en-US" sz="1200" b="1" i="0" u="none" strike="noStrike" kern="0" cap="none" spc="0" normalizeH="0" baseline="0" noProof="0">
                  <a:ln>
                    <a:noFill/>
                  </a:ln>
                  <a:solidFill>
                    <a:srgbClr val="000000"/>
                  </a:solidFill>
                  <a:effectLst/>
                  <a:uLnTx/>
                  <a:uFillTx/>
                  <a:latin typeface="Calibri"/>
                  <a:ea typeface="Calibri"/>
                  <a:cs typeface="Calibri"/>
                  <a:sym typeface="Calibri"/>
                </a:rPr>
                <a:t>Secure</a:t>
              </a:r>
              <a:endParaRPr kumimoji="0" sz="1200" b="1"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263" name="Google Shape;263;p1"/>
            <p:cNvSpPr/>
            <p:nvPr/>
          </p:nvSpPr>
          <p:spPr>
            <a:xfrm>
              <a:off x="5107450" y="2966041"/>
              <a:ext cx="1463100" cy="1463100"/>
            </a:xfrm>
            <a:prstGeom prst="ellipse">
              <a:avLst/>
            </a:prstGeom>
            <a:gradFill>
              <a:gsLst>
                <a:gs pos="0">
                  <a:srgbClr val="76923C"/>
                </a:gs>
                <a:gs pos="30000">
                  <a:srgbClr val="76923C"/>
                </a:gs>
                <a:gs pos="100000">
                  <a:srgbClr val="D6E3BC"/>
                </a:gs>
              </a:gsLst>
              <a:lin ang="2700006" scaled="0"/>
            </a:gradFill>
            <a:ln>
              <a:noFill/>
            </a:ln>
            <a:effectLst>
              <a:outerShdw blurRad="40000" dist="23000" dir="5400000" rotWithShape="0">
                <a:srgbClr val="000000">
                  <a:alpha val="33725"/>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8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264" name="Google Shape;264;p1"/>
            <p:cNvSpPr txBox="1"/>
            <p:nvPr/>
          </p:nvSpPr>
          <p:spPr>
            <a:xfrm>
              <a:off x="5321707" y="3180298"/>
              <a:ext cx="1034400" cy="1034400"/>
            </a:xfrm>
            <a:prstGeom prst="rect">
              <a:avLst/>
            </a:prstGeom>
            <a:noFill/>
            <a:ln>
              <a:noFill/>
            </a:ln>
          </p:spPr>
          <p:txBody>
            <a:bodyPr spcFirstLastPara="1" wrap="square" lIns="20300" tIns="20300" rIns="20300" bIns="20300" anchor="ctr" anchorCtr="0">
              <a:noAutofit/>
            </a:bodyPr>
            <a:lstStyle/>
            <a:p>
              <a:pPr marL="0" marR="0" lvl="0" indent="0" algn="ctr" defTabSz="914400" rtl="0" eaLnBrk="1" fontAlgn="auto" latinLnBrk="0" hangingPunct="1">
                <a:lnSpc>
                  <a:spcPct val="90000"/>
                </a:lnSpc>
                <a:spcBef>
                  <a:spcPts val="0"/>
                </a:spcBef>
                <a:spcAft>
                  <a:spcPts val="0"/>
                </a:spcAft>
                <a:buClr>
                  <a:srgbClr val="000000"/>
                </a:buClr>
                <a:buSzPts val="1000"/>
                <a:buFont typeface="Arial"/>
                <a:buNone/>
                <a:tabLst/>
                <a:defRPr/>
              </a:pPr>
              <a:r>
                <a:rPr kumimoji="0" lang="en-US" sz="1000" b="1" i="0" u="none" strike="noStrike" kern="0" cap="none" spc="0" normalizeH="0" baseline="0" noProof="0">
                  <a:ln>
                    <a:noFill/>
                  </a:ln>
                  <a:solidFill>
                    <a:srgbClr val="000000"/>
                  </a:solidFill>
                  <a:effectLst/>
                  <a:uLnTx/>
                  <a:uFillTx/>
                  <a:latin typeface="Calibri"/>
                  <a:ea typeface="Calibri"/>
                  <a:cs typeface="Calibri"/>
                  <a:sym typeface="Calibri"/>
                </a:rPr>
                <a:t>Affordable</a:t>
              </a:r>
              <a:endParaRPr kumimoji="0" sz="1000" b="1"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265" name="Google Shape;265;p1"/>
            <p:cNvSpPr/>
            <p:nvPr/>
          </p:nvSpPr>
          <p:spPr>
            <a:xfrm>
              <a:off x="3332480" y="3990821"/>
              <a:ext cx="1463100" cy="1463100"/>
            </a:xfrm>
            <a:prstGeom prst="ellipse">
              <a:avLst/>
            </a:prstGeom>
            <a:gradFill>
              <a:gsLst>
                <a:gs pos="0">
                  <a:srgbClr val="953734"/>
                </a:gs>
                <a:gs pos="100000">
                  <a:srgbClr val="F2DADA"/>
                </a:gs>
              </a:gsLst>
              <a:lin ang="5400012" scaled="0"/>
            </a:gradFill>
            <a:ln>
              <a:noFill/>
            </a:ln>
            <a:effectLst>
              <a:outerShdw blurRad="40000" dist="23000" dir="5400000" rotWithShape="0">
                <a:srgbClr val="000000">
                  <a:alpha val="33725"/>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8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266" name="Google Shape;266;p1"/>
            <p:cNvSpPr txBox="1"/>
            <p:nvPr/>
          </p:nvSpPr>
          <p:spPr>
            <a:xfrm>
              <a:off x="3546737" y="4205078"/>
              <a:ext cx="1034400" cy="1034400"/>
            </a:xfrm>
            <a:prstGeom prst="rect">
              <a:avLst/>
            </a:prstGeom>
            <a:noFill/>
            <a:ln>
              <a:noFill/>
            </a:ln>
          </p:spPr>
          <p:txBody>
            <a:bodyPr spcFirstLastPara="1" wrap="square" lIns="22850" tIns="22850" rIns="22850" bIns="22850" anchor="ctr" anchorCtr="0">
              <a:noAutofit/>
            </a:bodyPr>
            <a:lstStyle/>
            <a:p>
              <a:pPr marL="0" marR="0" lvl="0" indent="0" algn="ctr" defTabSz="914400" rtl="0" eaLnBrk="1" fontAlgn="auto" latinLnBrk="0" hangingPunct="1">
                <a:lnSpc>
                  <a:spcPct val="90000"/>
                </a:lnSpc>
                <a:spcBef>
                  <a:spcPts val="0"/>
                </a:spcBef>
                <a:spcAft>
                  <a:spcPts val="0"/>
                </a:spcAft>
                <a:buClr>
                  <a:srgbClr val="000000"/>
                </a:buClr>
                <a:buSzPts val="1200"/>
                <a:buFont typeface="Arial"/>
                <a:buNone/>
                <a:tabLst/>
                <a:defRPr/>
              </a:pPr>
              <a:r>
                <a:rPr kumimoji="0" lang="en-US" sz="1200" b="1" i="0" u="none" strike="noStrike" kern="0" cap="none" spc="0" normalizeH="0" baseline="0" noProof="0">
                  <a:ln>
                    <a:noFill/>
                  </a:ln>
                  <a:solidFill>
                    <a:srgbClr val="000000"/>
                  </a:solidFill>
                  <a:effectLst/>
                  <a:uLnTx/>
                  <a:uFillTx/>
                  <a:latin typeface="Calibri"/>
                  <a:ea typeface="Calibri"/>
                  <a:cs typeface="Calibri"/>
                  <a:sym typeface="Calibri"/>
                </a:rPr>
                <a:t>Flexible</a:t>
              </a:r>
              <a:endParaRPr kumimoji="0" sz="1200" b="1"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267" name="Google Shape;267;p1"/>
            <p:cNvSpPr/>
            <p:nvPr/>
          </p:nvSpPr>
          <p:spPr>
            <a:xfrm>
              <a:off x="1557510" y="2966041"/>
              <a:ext cx="1463100" cy="1463100"/>
            </a:xfrm>
            <a:prstGeom prst="ellipse">
              <a:avLst/>
            </a:prstGeom>
            <a:gradFill>
              <a:gsLst>
                <a:gs pos="0">
                  <a:srgbClr val="205867"/>
                </a:gs>
                <a:gs pos="100000">
                  <a:srgbClr val="B6DDE7"/>
                </a:gs>
              </a:gsLst>
              <a:lin ang="7500132" scaled="0"/>
            </a:gradFill>
            <a:ln>
              <a:noFill/>
            </a:ln>
            <a:effectLst>
              <a:outerShdw blurRad="40000" dist="23000" dir="5400000" rotWithShape="0">
                <a:srgbClr val="000000">
                  <a:alpha val="33725"/>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8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268" name="Google Shape;268;p1"/>
            <p:cNvSpPr txBox="1"/>
            <p:nvPr/>
          </p:nvSpPr>
          <p:spPr>
            <a:xfrm>
              <a:off x="1771767" y="3180298"/>
              <a:ext cx="1034400" cy="1034400"/>
            </a:xfrm>
            <a:prstGeom prst="rect">
              <a:avLst/>
            </a:prstGeom>
            <a:noFill/>
            <a:ln>
              <a:noFill/>
            </a:ln>
          </p:spPr>
          <p:txBody>
            <a:bodyPr spcFirstLastPara="1" wrap="square" lIns="20300" tIns="0" rIns="20300" bIns="0" anchor="ctr" anchorCtr="0">
              <a:noAutofit/>
            </a:bodyPr>
            <a:lstStyle/>
            <a:p>
              <a:pPr marL="0" marR="0" lvl="0" indent="0" algn="ctr" defTabSz="914400" rtl="0" eaLnBrk="1" fontAlgn="auto" latinLnBrk="0" hangingPunct="1">
                <a:lnSpc>
                  <a:spcPct val="90000"/>
                </a:lnSpc>
                <a:spcBef>
                  <a:spcPts val="0"/>
                </a:spcBef>
                <a:spcAft>
                  <a:spcPts val="0"/>
                </a:spcAft>
                <a:buClr>
                  <a:srgbClr val="000000"/>
                </a:buClr>
                <a:buSzPts val="1000"/>
                <a:buFont typeface="Arial"/>
                <a:buNone/>
                <a:tabLst/>
                <a:defRPr/>
              </a:pPr>
              <a:r>
                <a:rPr kumimoji="0" lang="en-US" sz="1000" b="1" i="0" u="none" strike="noStrike" kern="0" cap="none" spc="0" normalizeH="0" baseline="0" noProof="0">
                  <a:ln>
                    <a:noFill/>
                  </a:ln>
                  <a:solidFill>
                    <a:srgbClr val="000000"/>
                  </a:solidFill>
                  <a:effectLst/>
                  <a:uLnTx/>
                  <a:uFillTx/>
                  <a:latin typeface="Calibri"/>
                  <a:ea typeface="Calibri"/>
                  <a:cs typeface="Calibri"/>
                  <a:sym typeface="Calibri"/>
                </a:rPr>
                <a:t>Sustain-</a:t>
              </a:r>
              <a:endParaRPr kumimoji="0" sz="1000" b="1" i="0" u="none" strike="noStrike" kern="0" cap="none" spc="0" normalizeH="0" baseline="0" noProof="0">
                <a:ln>
                  <a:noFill/>
                </a:ln>
                <a:solidFill>
                  <a:srgbClr val="000000"/>
                </a:solidFill>
                <a:effectLst/>
                <a:uLnTx/>
                <a:uFillTx/>
                <a:latin typeface="Calibri"/>
                <a:ea typeface="Calibri"/>
                <a:cs typeface="Calibri"/>
                <a:sym typeface="Calibri"/>
              </a:endParaRPr>
            </a:p>
            <a:p>
              <a:pPr marL="0" marR="0" lvl="0" indent="0" algn="ctr" defTabSz="914400" rtl="0" eaLnBrk="1" fontAlgn="auto" latinLnBrk="0" hangingPunct="1">
                <a:lnSpc>
                  <a:spcPct val="90000"/>
                </a:lnSpc>
                <a:spcBef>
                  <a:spcPts val="0"/>
                </a:spcBef>
                <a:spcAft>
                  <a:spcPts val="0"/>
                </a:spcAft>
                <a:buClr>
                  <a:srgbClr val="000000"/>
                </a:buClr>
                <a:buSzPts val="1000"/>
                <a:buFont typeface="Arial"/>
                <a:buNone/>
                <a:tabLst/>
                <a:defRPr/>
              </a:pPr>
              <a:r>
                <a:rPr kumimoji="0" lang="en-US" sz="1000" b="1" i="0" u="none" strike="noStrike" kern="0" cap="none" spc="0" normalizeH="0" baseline="0" noProof="0">
                  <a:ln>
                    <a:noFill/>
                  </a:ln>
                  <a:solidFill>
                    <a:srgbClr val="000000"/>
                  </a:solidFill>
                  <a:effectLst/>
                  <a:uLnTx/>
                  <a:uFillTx/>
                  <a:latin typeface="Calibri"/>
                  <a:ea typeface="Calibri"/>
                  <a:cs typeface="Calibri"/>
                  <a:sym typeface="Calibri"/>
                </a:rPr>
                <a:t>able</a:t>
              </a:r>
              <a:endParaRPr kumimoji="0" sz="1000" b="1"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269" name="Google Shape;269;p1"/>
            <p:cNvSpPr/>
            <p:nvPr/>
          </p:nvSpPr>
          <p:spPr>
            <a:xfrm>
              <a:off x="1557510" y="916482"/>
              <a:ext cx="1463100" cy="1463100"/>
            </a:xfrm>
            <a:prstGeom prst="ellipse">
              <a:avLst/>
            </a:prstGeom>
            <a:gradFill>
              <a:gsLst>
                <a:gs pos="0">
                  <a:srgbClr val="938953"/>
                </a:gs>
                <a:gs pos="100000">
                  <a:srgbClr val="DDD9C3"/>
                </a:gs>
              </a:gsLst>
              <a:lin ang="12659846" scaled="0"/>
            </a:gradFill>
            <a:ln>
              <a:noFill/>
            </a:ln>
            <a:effectLst>
              <a:outerShdw blurRad="40000" dist="23000" dir="5400000" rotWithShape="0">
                <a:srgbClr val="000000">
                  <a:alpha val="33725"/>
                </a:srgbClr>
              </a:outerShdw>
            </a:effectLst>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800"/>
                <a:buFont typeface="Arial"/>
                <a:buNone/>
                <a:tabLst/>
                <a:defRPr/>
              </a:pPr>
              <a:endParaRPr kumimoji="0" sz="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270" name="Google Shape;270;p1"/>
            <p:cNvSpPr txBox="1"/>
            <p:nvPr/>
          </p:nvSpPr>
          <p:spPr>
            <a:xfrm>
              <a:off x="1771767" y="1130739"/>
              <a:ext cx="1034400" cy="1034400"/>
            </a:xfrm>
            <a:prstGeom prst="rect">
              <a:avLst/>
            </a:prstGeom>
            <a:noFill/>
            <a:ln>
              <a:noFill/>
            </a:ln>
          </p:spPr>
          <p:txBody>
            <a:bodyPr spcFirstLastPara="1" wrap="square" lIns="22850" tIns="22850" rIns="22850" bIns="22850" anchor="ctr" anchorCtr="0">
              <a:noAutofit/>
            </a:bodyPr>
            <a:lstStyle/>
            <a:p>
              <a:pPr marL="0" marR="0" lvl="0" indent="0" algn="ctr" defTabSz="914400" rtl="0" eaLnBrk="1" fontAlgn="auto" latinLnBrk="0" hangingPunct="1">
                <a:lnSpc>
                  <a:spcPct val="90000"/>
                </a:lnSpc>
                <a:spcBef>
                  <a:spcPts val="0"/>
                </a:spcBef>
                <a:spcAft>
                  <a:spcPts val="0"/>
                </a:spcAft>
                <a:buClr>
                  <a:srgbClr val="000000"/>
                </a:buClr>
                <a:buSzPts val="1200"/>
                <a:buFont typeface="Arial"/>
                <a:buNone/>
                <a:tabLst/>
                <a:defRPr/>
              </a:pPr>
              <a:r>
                <a:rPr kumimoji="0" lang="en-US" sz="1200" b="1" i="0" u="none" strike="noStrike" kern="0" cap="none" spc="0" normalizeH="0" baseline="0" noProof="0">
                  <a:ln>
                    <a:noFill/>
                  </a:ln>
                  <a:solidFill>
                    <a:srgbClr val="000000"/>
                  </a:solidFill>
                  <a:effectLst/>
                  <a:uLnTx/>
                  <a:uFillTx/>
                  <a:latin typeface="Calibri"/>
                  <a:ea typeface="Calibri"/>
                  <a:cs typeface="Calibri"/>
                  <a:sym typeface="Calibri"/>
                </a:rPr>
                <a:t>Resilient</a:t>
              </a:r>
              <a:endParaRPr kumimoji="0" sz="1200" b="0" i="0" u="none" strike="noStrike" kern="0" cap="none" spc="0" normalizeH="0" baseline="0" noProof="0">
                <a:ln>
                  <a:noFill/>
                </a:ln>
                <a:solidFill>
                  <a:srgbClr val="FFFFFF"/>
                </a:solidFill>
                <a:effectLst/>
                <a:uLnTx/>
                <a:uFillTx/>
                <a:latin typeface="Calibri"/>
                <a:ea typeface="Calibri"/>
                <a:cs typeface="Calibri"/>
                <a:sym typeface="Calibri"/>
              </a:endParaRPr>
            </a:p>
          </p:txBody>
        </p:sp>
      </p:grpSp>
      <p:sp>
        <p:nvSpPr>
          <p:cNvPr id="2" name="Date Placeholder 1">
            <a:extLst>
              <a:ext uri="{FF2B5EF4-FFF2-40B4-BE49-F238E27FC236}">
                <a16:creationId xmlns:a16="http://schemas.microsoft.com/office/drawing/2014/main" id="{80920402-DBB1-4DE7-BC29-CB3C921286F5}"/>
              </a:ext>
            </a:extLst>
          </p:cNvPr>
          <p:cNvSpPr>
            <a:spLocks noGrp="1"/>
          </p:cNvSpPr>
          <p:nvPr>
            <p:ph type="dt" idx="10"/>
          </p:nvPr>
        </p:nvSpPr>
        <p:spPr/>
        <p:txBody>
          <a:bodyPr/>
          <a:lstStyle/>
          <a:p>
            <a:r>
              <a:rPr lang="en-US"/>
              <a:t>4 Aug 2022</a:t>
            </a:r>
          </a:p>
        </p:txBody>
      </p:sp>
      <p:sp>
        <p:nvSpPr>
          <p:cNvPr id="3" name="Slide Number Placeholder 2">
            <a:extLst>
              <a:ext uri="{FF2B5EF4-FFF2-40B4-BE49-F238E27FC236}">
                <a16:creationId xmlns:a16="http://schemas.microsoft.com/office/drawing/2014/main" id="{E23BA131-A63A-42FA-A3DA-A784269F1B56}"/>
              </a:ext>
            </a:extLst>
          </p:cNvPr>
          <p:cNvSpPr>
            <a:spLocks noGrp="1"/>
          </p:cNvSpPr>
          <p:nvPr>
            <p:ph type="sldNum" idx="12"/>
          </p:nvPr>
        </p:nvSpPr>
        <p:spPr/>
        <p:txBody>
          <a:bodyPr/>
          <a:lstStyle/>
          <a:p>
            <a:fld id="{00000000-1234-1234-1234-123412341234}"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9559D-A517-4960-B3D8-679F6AD2117D}"/>
              </a:ext>
            </a:extLst>
          </p:cNvPr>
          <p:cNvSpPr>
            <a:spLocks noGrp="1"/>
          </p:cNvSpPr>
          <p:nvPr>
            <p:ph type="title"/>
          </p:nvPr>
        </p:nvSpPr>
        <p:spPr>
          <a:xfrm>
            <a:off x="269005" y="274642"/>
            <a:ext cx="9858668" cy="808597"/>
          </a:xfrm>
        </p:spPr>
        <p:txBody>
          <a:bodyPr/>
          <a:lstStyle/>
          <a:p>
            <a:r>
              <a:rPr lang="en-US" dirty="0"/>
              <a:t>Energy Schedule Service Mapping Example</a:t>
            </a:r>
          </a:p>
        </p:txBody>
      </p:sp>
      <p:sp>
        <p:nvSpPr>
          <p:cNvPr id="3" name="Date Placeholder 2">
            <a:extLst>
              <a:ext uri="{FF2B5EF4-FFF2-40B4-BE49-F238E27FC236}">
                <a16:creationId xmlns:a16="http://schemas.microsoft.com/office/drawing/2014/main" id="{9F28B1D1-7161-4566-A888-BFDA31314BFC}"/>
              </a:ext>
            </a:extLst>
          </p:cNvPr>
          <p:cNvSpPr>
            <a:spLocks noGrp="1"/>
          </p:cNvSpPr>
          <p:nvPr>
            <p:ph type="dt" idx="10"/>
          </p:nvPr>
        </p:nvSpPr>
        <p:spPr/>
        <p:txBody>
          <a:bodyPr/>
          <a:lstStyle/>
          <a:p>
            <a:r>
              <a:rPr lang="en-US"/>
              <a:t>4 Aug 2022</a:t>
            </a:r>
          </a:p>
        </p:txBody>
      </p:sp>
      <p:sp>
        <p:nvSpPr>
          <p:cNvPr id="4" name="Slide Number Placeholder 3">
            <a:extLst>
              <a:ext uri="{FF2B5EF4-FFF2-40B4-BE49-F238E27FC236}">
                <a16:creationId xmlns:a16="http://schemas.microsoft.com/office/drawing/2014/main" id="{BA803046-4C81-4A95-9B80-56D203172615}"/>
              </a:ext>
            </a:extLst>
          </p:cNvPr>
          <p:cNvSpPr>
            <a:spLocks noGrp="1"/>
          </p:cNvSpPr>
          <p:nvPr>
            <p:ph type="sldNum" idx="12"/>
          </p:nvPr>
        </p:nvSpPr>
        <p:spPr/>
        <p:txBody>
          <a:bodyPr/>
          <a:lstStyle/>
          <a:p>
            <a:fld id="{00000000-1234-1234-1234-123412341234}" type="slidenum">
              <a:rPr lang="en-US" smtClean="0"/>
              <a:pPr/>
              <a:t>10</a:t>
            </a:fld>
            <a:endParaRPr lang="en-US"/>
          </a:p>
        </p:txBody>
      </p:sp>
      <p:sp>
        <p:nvSpPr>
          <p:cNvPr id="5" name="Text Placeholder 4">
            <a:extLst>
              <a:ext uri="{FF2B5EF4-FFF2-40B4-BE49-F238E27FC236}">
                <a16:creationId xmlns:a16="http://schemas.microsoft.com/office/drawing/2014/main" id="{4949B29C-02E1-4B00-92BF-AD75F3582647}"/>
              </a:ext>
            </a:extLst>
          </p:cNvPr>
          <p:cNvSpPr>
            <a:spLocks noGrp="1"/>
          </p:cNvSpPr>
          <p:nvPr>
            <p:ph type="body" idx="1"/>
          </p:nvPr>
        </p:nvSpPr>
        <p:spPr>
          <a:xfrm>
            <a:off x="274394" y="1537855"/>
            <a:ext cx="11541116" cy="4976247"/>
          </a:xfrm>
        </p:spPr>
        <p:txBody>
          <a:bodyPr/>
          <a:lstStyle/>
          <a:p>
            <a:r>
              <a:rPr lang="en-US" dirty="0"/>
              <a:t>Summary on next slide</a:t>
            </a:r>
          </a:p>
          <a:p>
            <a:r>
              <a:rPr lang="en-US" dirty="0"/>
              <a:t>Further details in meeting whitepaper</a:t>
            </a:r>
          </a:p>
          <a:p>
            <a:pPr lvl="1"/>
            <a:r>
              <a:rPr lang="en-US" dirty="0"/>
              <a:t>CAISO</a:t>
            </a:r>
          </a:p>
          <a:p>
            <a:pPr lvl="1"/>
            <a:r>
              <a:rPr lang="en-US" dirty="0"/>
              <a:t>SPP</a:t>
            </a:r>
          </a:p>
          <a:p>
            <a:pPr lvl="1"/>
            <a:r>
              <a:rPr lang="en-US" dirty="0"/>
              <a:t>PJM</a:t>
            </a:r>
          </a:p>
        </p:txBody>
      </p:sp>
    </p:spTree>
    <p:extLst>
      <p:ext uri="{BB962C8B-B14F-4D97-AF65-F5344CB8AC3E}">
        <p14:creationId xmlns:p14="http://schemas.microsoft.com/office/powerpoint/2010/main" val="1940017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9568801-5586-46AA-82DB-B1A8B5F4F1BE}"/>
              </a:ext>
            </a:extLst>
          </p:cNvPr>
          <p:cNvGraphicFramePr>
            <a:graphicFrameLocks noGrp="1"/>
          </p:cNvGraphicFramePr>
          <p:nvPr/>
        </p:nvGraphicFramePr>
        <p:xfrm>
          <a:off x="518295" y="109077"/>
          <a:ext cx="11155410" cy="6822726"/>
        </p:xfrm>
        <a:graphic>
          <a:graphicData uri="http://schemas.openxmlformats.org/drawingml/2006/table">
            <a:tbl>
              <a:tblPr firstRow="1" bandRow="1">
                <a:tableStyleId>{5C22544A-7EE6-4342-B048-85BDC9FD1C3A}</a:tableStyleId>
              </a:tblPr>
              <a:tblGrid>
                <a:gridCol w="1859235">
                  <a:extLst>
                    <a:ext uri="{9D8B030D-6E8A-4147-A177-3AD203B41FA5}">
                      <a16:colId xmlns:a16="http://schemas.microsoft.com/office/drawing/2014/main" val="1918940187"/>
                    </a:ext>
                  </a:extLst>
                </a:gridCol>
                <a:gridCol w="1859235">
                  <a:extLst>
                    <a:ext uri="{9D8B030D-6E8A-4147-A177-3AD203B41FA5}">
                      <a16:colId xmlns:a16="http://schemas.microsoft.com/office/drawing/2014/main" val="803212486"/>
                    </a:ext>
                  </a:extLst>
                </a:gridCol>
                <a:gridCol w="1859235">
                  <a:extLst>
                    <a:ext uri="{9D8B030D-6E8A-4147-A177-3AD203B41FA5}">
                      <a16:colId xmlns:a16="http://schemas.microsoft.com/office/drawing/2014/main" val="3668561679"/>
                    </a:ext>
                  </a:extLst>
                </a:gridCol>
                <a:gridCol w="1859235">
                  <a:extLst>
                    <a:ext uri="{9D8B030D-6E8A-4147-A177-3AD203B41FA5}">
                      <a16:colId xmlns:a16="http://schemas.microsoft.com/office/drawing/2014/main" val="307765133"/>
                    </a:ext>
                  </a:extLst>
                </a:gridCol>
                <a:gridCol w="1859235">
                  <a:extLst>
                    <a:ext uri="{9D8B030D-6E8A-4147-A177-3AD203B41FA5}">
                      <a16:colId xmlns:a16="http://schemas.microsoft.com/office/drawing/2014/main" val="3578583852"/>
                    </a:ext>
                  </a:extLst>
                </a:gridCol>
                <a:gridCol w="1859235">
                  <a:extLst>
                    <a:ext uri="{9D8B030D-6E8A-4147-A177-3AD203B41FA5}">
                      <a16:colId xmlns:a16="http://schemas.microsoft.com/office/drawing/2014/main" val="3521516873"/>
                    </a:ext>
                  </a:extLst>
                </a:gridCol>
              </a:tblGrid>
              <a:tr h="505968">
                <a:tc rowSpan="2">
                  <a:txBody>
                    <a:bodyPr/>
                    <a:lstStyle/>
                    <a:p>
                      <a:pPr algn="ctr"/>
                      <a:r>
                        <a:rPr lang="en-US" sz="1400" dirty="0"/>
                        <a:t>Grid Entity/Service</a:t>
                      </a:r>
                    </a:p>
                  </a:txBody>
                  <a:tcPr anchor="ctr"/>
                </a:tc>
                <a:tc gridSpan="3">
                  <a:txBody>
                    <a:bodyPr/>
                    <a:lstStyle/>
                    <a:p>
                      <a:pPr algn="ctr"/>
                      <a:r>
                        <a:rPr lang="en-US" sz="1400" dirty="0"/>
                        <a:t>Electrical Attributes</a:t>
                      </a:r>
                    </a:p>
                  </a:txBody>
                  <a:tcPr anchor="ctr"/>
                </a:tc>
                <a:tc hMerge="1">
                  <a:txBody>
                    <a:bodyPr/>
                    <a:lstStyle/>
                    <a:p>
                      <a:endParaRPr lang="en-US" dirty="0"/>
                    </a:p>
                  </a:txBody>
                  <a:tcPr/>
                </a:tc>
                <a:tc hMerge="1">
                  <a:txBody>
                    <a:bodyPr/>
                    <a:lstStyle/>
                    <a:p>
                      <a:endParaRPr lang="en-US" dirty="0"/>
                    </a:p>
                  </a:txBody>
                  <a:tcPr/>
                </a:tc>
                <a:tc gridSpan="2">
                  <a:txBody>
                    <a:bodyPr/>
                    <a:lstStyle/>
                    <a:p>
                      <a:pPr algn="ctr"/>
                      <a:r>
                        <a:rPr lang="en-US" sz="1400" dirty="0"/>
                        <a:t>Timing Attributes</a:t>
                      </a:r>
                    </a:p>
                  </a:txBody>
                  <a:tcPr anchor="ctr"/>
                </a:tc>
                <a:tc hMerge="1">
                  <a:txBody>
                    <a:bodyPr/>
                    <a:lstStyle/>
                    <a:p>
                      <a:endParaRPr lang="en-US" dirty="0"/>
                    </a:p>
                  </a:txBody>
                  <a:tcPr/>
                </a:tc>
                <a:extLst>
                  <a:ext uri="{0D108BD9-81ED-4DB2-BD59-A6C34878D82A}">
                    <a16:rowId xmlns:a16="http://schemas.microsoft.com/office/drawing/2014/main" val="3937813185"/>
                  </a:ext>
                </a:extLst>
              </a:tr>
              <a:tr h="647478">
                <a:tc vMerge="1">
                  <a:txBody>
                    <a:bodyPr/>
                    <a:lstStyle/>
                    <a:p>
                      <a:r>
                        <a:rPr lang="en-US" dirty="0"/>
                        <a:t>Service</a:t>
                      </a:r>
                    </a:p>
                  </a:txBody>
                  <a:tcPr/>
                </a:tc>
                <a:tc>
                  <a:txBody>
                    <a:bodyPr/>
                    <a:lstStyle/>
                    <a:p>
                      <a:pPr algn="ctr"/>
                      <a:r>
                        <a:rPr lang="en-US" sz="1400" dirty="0">
                          <a:solidFill>
                            <a:schemeClr val="bg1"/>
                          </a:solidFill>
                        </a:rPr>
                        <a:t>Power</a:t>
                      </a:r>
                    </a:p>
                  </a:txBody>
                  <a:tcPr anchor="ctr">
                    <a:solidFill>
                      <a:schemeClr val="accent1"/>
                    </a:solidFill>
                  </a:tcPr>
                </a:tc>
                <a:tc>
                  <a:txBody>
                    <a:bodyPr/>
                    <a:lstStyle/>
                    <a:p>
                      <a:pPr algn="ctr"/>
                      <a:r>
                        <a:rPr lang="en-US" sz="1400" dirty="0">
                          <a:solidFill>
                            <a:schemeClr val="bg1"/>
                          </a:solidFill>
                        </a:rPr>
                        <a:t>Energy </a:t>
                      </a:r>
                    </a:p>
                  </a:txBody>
                  <a:tcPr anchor="ctr">
                    <a:solidFill>
                      <a:schemeClr val="accent1"/>
                    </a:solidFill>
                  </a:tcPr>
                </a:tc>
                <a:tc>
                  <a:txBody>
                    <a:bodyPr/>
                    <a:lstStyle/>
                    <a:p>
                      <a:pPr algn="ctr"/>
                      <a:r>
                        <a:rPr lang="en-US" sz="1400" dirty="0">
                          <a:solidFill>
                            <a:schemeClr val="bg1"/>
                          </a:solidFill>
                        </a:rPr>
                        <a:t>Service Location</a:t>
                      </a:r>
                    </a:p>
                  </a:txBody>
                  <a:tcPr anchor="ctr">
                    <a:solidFill>
                      <a:schemeClr val="accent1"/>
                    </a:solidFill>
                  </a:tcPr>
                </a:tc>
                <a:tc>
                  <a:txBody>
                    <a:bodyPr/>
                    <a:lstStyle/>
                    <a:p>
                      <a:pPr algn="ctr"/>
                      <a:r>
                        <a:rPr lang="en-US" sz="1400" dirty="0">
                          <a:solidFill>
                            <a:schemeClr val="bg1"/>
                          </a:solidFill>
                        </a:rPr>
                        <a:t>Delivery Schedule</a:t>
                      </a:r>
                    </a:p>
                  </a:txBody>
                  <a:tcPr anchor="ctr">
                    <a:solidFill>
                      <a:schemeClr val="accent1"/>
                    </a:solidFill>
                  </a:tcPr>
                </a:tc>
                <a:tc>
                  <a:txBody>
                    <a:bodyPr/>
                    <a:lstStyle/>
                    <a:p>
                      <a:pPr algn="ctr"/>
                      <a:r>
                        <a:rPr lang="en-US" sz="1400" dirty="0">
                          <a:solidFill>
                            <a:schemeClr val="bg1"/>
                          </a:solidFill>
                        </a:rPr>
                        <a:t>Delivery schedule notification</a:t>
                      </a:r>
                    </a:p>
                  </a:txBody>
                  <a:tcPr anchor="ctr">
                    <a:solidFill>
                      <a:schemeClr val="accent1"/>
                    </a:solidFill>
                  </a:tcPr>
                </a:tc>
                <a:extLst>
                  <a:ext uri="{0D108BD9-81ED-4DB2-BD59-A6C34878D82A}">
                    <a16:rowId xmlns:a16="http://schemas.microsoft.com/office/drawing/2014/main" val="4188735053"/>
                  </a:ext>
                </a:extLst>
              </a:tr>
              <a:tr h="78965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CAISO Day-Ahead Scheduled Energy</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Bid curves consist of MW, $/</a:t>
                      </a:r>
                      <a:r>
                        <a:rPr lang="en-US" sz="1200" dirty="0" err="1"/>
                        <a:t>MWhr</a:t>
                      </a:r>
                      <a:r>
                        <a:rPr lang="en-US" sz="1200" dirty="0"/>
                        <a:t> quantities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Amount of energy produced or consumed in each hourly interval in MWh</a:t>
                      </a:r>
                    </a:p>
                  </a:txBody>
                  <a:tcPr anchor="ctr"/>
                </a:tc>
                <a:tc>
                  <a:txBody>
                    <a:bodyPr/>
                    <a:lstStyle/>
                    <a:p>
                      <a:pPr algn="ctr"/>
                      <a:r>
                        <a:rPr lang="en-US" sz="1200" dirty="0"/>
                        <a:t>“producing node” and “delivering nodes.”</a:t>
                      </a:r>
                    </a:p>
                  </a:txBody>
                  <a:tcPr anchor="ctr"/>
                </a:tc>
                <a:tc>
                  <a:txBody>
                    <a:bodyPr/>
                    <a:lstStyle/>
                    <a:p>
                      <a:pPr algn="ctr"/>
                      <a:r>
                        <a:rPr lang="en-US" sz="1200" dirty="0"/>
                        <a:t>each 24-hour period of the upcoming trading (i.e., operating) day.</a:t>
                      </a:r>
                    </a:p>
                  </a:txBody>
                  <a:tcPr anchor="ctr"/>
                </a:tc>
                <a:tc>
                  <a:txBody>
                    <a:bodyPr/>
                    <a:lstStyle/>
                    <a:p>
                      <a:pPr algn="ctr"/>
                      <a:r>
                        <a:rPr lang="en-US" sz="1200" dirty="0"/>
                        <a:t> published at 1pm prior to the start of the trading day</a:t>
                      </a:r>
                    </a:p>
                  </a:txBody>
                  <a:tcPr anchor="ctr"/>
                </a:tc>
                <a:extLst>
                  <a:ext uri="{0D108BD9-81ED-4DB2-BD59-A6C34878D82A}">
                    <a16:rowId xmlns:a16="http://schemas.microsoft.com/office/drawing/2014/main" val="378948224"/>
                  </a:ext>
                </a:extLst>
              </a:tr>
              <a:tr h="789656">
                <a:tc>
                  <a:txBody>
                    <a:bodyPr/>
                    <a:lstStyle/>
                    <a:p>
                      <a:pPr algn="ctr"/>
                      <a:r>
                        <a:rPr lang="en-US" sz="1200" dirty="0"/>
                        <a:t>CAISO Hourly Real-Time Scheduled Energy</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Bid curves consist of MW, $/</a:t>
                      </a:r>
                      <a:r>
                        <a:rPr lang="en-US" sz="1200" dirty="0" err="1"/>
                        <a:t>MWhr</a:t>
                      </a:r>
                      <a:r>
                        <a:rPr lang="en-US" sz="1200" dirty="0"/>
                        <a:t> quantities</a:t>
                      </a:r>
                    </a:p>
                  </a:txBody>
                  <a:tcPr anchor="ctr"/>
                </a:tc>
                <a:tc>
                  <a:txBody>
                    <a:bodyPr/>
                    <a:lstStyle/>
                    <a:p>
                      <a:pPr algn="ctr"/>
                      <a:r>
                        <a:rPr lang="en-US" sz="1200" dirty="0"/>
                        <a:t>Amount of energy produced or consumed in each dispatch interval in MWh</a:t>
                      </a:r>
                    </a:p>
                  </a:txBody>
                  <a:tcPr anchor="ctr"/>
                </a:tc>
                <a:tc>
                  <a:txBody>
                    <a:bodyPr/>
                    <a:lstStyle/>
                    <a:p>
                      <a:pPr algn="ctr"/>
                      <a:r>
                        <a:rPr lang="en-US" sz="1200" b="0" i="0" kern="1200" dirty="0">
                          <a:solidFill>
                            <a:schemeClr val="dk1"/>
                          </a:solidFill>
                          <a:effectLst/>
                          <a:latin typeface="+mn-lt"/>
                          <a:ea typeface="+mn-ea"/>
                          <a:cs typeface="+mn-cs"/>
                        </a:rPr>
                        <a:t>“producing node” and “delivering nodes.” </a:t>
                      </a:r>
                      <a:endParaRPr lang="en-US" sz="1200" dirty="0"/>
                    </a:p>
                  </a:txBody>
                  <a:tcPr anchor="ctr"/>
                </a:tc>
                <a:tc>
                  <a:txBody>
                    <a:bodyPr/>
                    <a:lstStyle/>
                    <a:p>
                      <a:pPr algn="ctr"/>
                      <a:r>
                        <a:rPr lang="en-US" sz="1200" dirty="0"/>
                        <a:t>or the upcoming trading (i.e., operating) hour</a:t>
                      </a:r>
                    </a:p>
                  </a:txBody>
                  <a:tcPr anchor="ctr"/>
                </a:tc>
                <a:tc>
                  <a:txBody>
                    <a:bodyPr/>
                    <a:lstStyle/>
                    <a:p>
                      <a:pPr algn="ctr"/>
                      <a:r>
                        <a:rPr lang="en-US" sz="1200" dirty="0"/>
                        <a:t>published ~45 minutes prior</a:t>
                      </a:r>
                    </a:p>
                  </a:txBody>
                  <a:tcPr anchor="ctr"/>
                </a:tc>
                <a:extLst>
                  <a:ext uri="{0D108BD9-81ED-4DB2-BD59-A6C34878D82A}">
                    <a16:rowId xmlns:a16="http://schemas.microsoft.com/office/drawing/2014/main" val="340802063"/>
                  </a:ext>
                </a:extLst>
              </a:tr>
              <a:tr h="789656">
                <a:tc>
                  <a:txBody>
                    <a:bodyPr/>
                    <a:lstStyle/>
                    <a:p>
                      <a:pPr algn="ctr"/>
                      <a:r>
                        <a:rPr lang="en-US" sz="1200" dirty="0" err="1"/>
                        <a:t>SPP</a:t>
                      </a:r>
                      <a:r>
                        <a:rPr lang="en-US" sz="1200" dirty="0"/>
                        <a:t> Day-Ahead Market for Energy</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Bid curves consist of MW, $/</a:t>
                      </a:r>
                      <a:r>
                        <a:rPr lang="en-US" sz="1200" dirty="0" err="1"/>
                        <a:t>MWhr</a:t>
                      </a:r>
                      <a:r>
                        <a:rPr lang="en-US" sz="1200" dirty="0"/>
                        <a:t> quantities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Amount of energy produced or consumed in each dispatch interval in MWh</a:t>
                      </a:r>
                    </a:p>
                  </a:txBody>
                  <a:tcPr anchor="ctr"/>
                </a:tc>
                <a:tc>
                  <a:txBody>
                    <a:bodyPr/>
                    <a:lstStyle/>
                    <a:p>
                      <a:pPr algn="ctr"/>
                      <a:r>
                        <a:rPr lang="en-US" sz="1200" dirty="0"/>
                        <a:t>Electrical nodes (</a:t>
                      </a:r>
                      <a:r>
                        <a:rPr lang="en-US" sz="1200" dirty="0" err="1"/>
                        <a:t>ENodes</a:t>
                      </a:r>
                      <a:r>
                        <a:rPr lang="en-US" sz="1200" dirty="0"/>
                        <a:t>) represent the physical connection points</a:t>
                      </a:r>
                    </a:p>
                  </a:txBody>
                  <a:tcPr anchor="ctr"/>
                </a:tc>
                <a:tc>
                  <a:txBody>
                    <a:bodyPr/>
                    <a:lstStyle/>
                    <a:p>
                      <a:pPr algn="ctr"/>
                      <a:r>
                        <a:rPr lang="en-US" sz="1200" dirty="0"/>
                        <a:t>24-hour period of the upcoming operating day</a:t>
                      </a:r>
                    </a:p>
                  </a:txBody>
                  <a:tcPr anchor="ctr"/>
                </a:tc>
                <a:tc>
                  <a:txBody>
                    <a:bodyPr/>
                    <a:lstStyle/>
                    <a:p>
                      <a:pPr algn="ctr"/>
                      <a:r>
                        <a:rPr lang="en-US" sz="1200" dirty="0"/>
                        <a:t>published at 1pm prior to the start of the operating day</a:t>
                      </a:r>
                    </a:p>
                  </a:txBody>
                  <a:tcPr anchor="ctr"/>
                </a:tc>
                <a:extLst>
                  <a:ext uri="{0D108BD9-81ED-4DB2-BD59-A6C34878D82A}">
                    <a16:rowId xmlns:a16="http://schemas.microsoft.com/office/drawing/2014/main" val="415454752"/>
                  </a:ext>
                </a:extLst>
              </a:tr>
              <a:tr h="965135">
                <a:tc>
                  <a:txBody>
                    <a:bodyPr/>
                    <a:lstStyle/>
                    <a:p>
                      <a:pPr algn="ctr"/>
                      <a:r>
                        <a:rPr lang="en-US" sz="1200" dirty="0" err="1"/>
                        <a:t>SPP</a:t>
                      </a:r>
                      <a:r>
                        <a:rPr lang="en-US" sz="1200" dirty="0"/>
                        <a:t> Real-Time Balancing Market for Energy</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Bid curves consist of MW, $/</a:t>
                      </a:r>
                      <a:r>
                        <a:rPr lang="en-US" sz="1200" dirty="0" err="1"/>
                        <a:t>MWhr</a:t>
                      </a:r>
                      <a:r>
                        <a:rPr lang="en-US" sz="1200" dirty="0"/>
                        <a:t> quantities</a:t>
                      </a:r>
                    </a:p>
                  </a:txBody>
                  <a:tcPr anchor="ctr"/>
                </a:tc>
                <a:tc>
                  <a:txBody>
                    <a:bodyPr/>
                    <a:lstStyle/>
                    <a:p>
                      <a:pPr algn="ctr"/>
                      <a:r>
                        <a:rPr lang="en-US" sz="1200" dirty="0"/>
                        <a:t>Amount of energy produced or consumed in each of the real-time dispatch (i.e., schedule) intervals in MWh</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Electrical nodes (</a:t>
                      </a:r>
                      <a:r>
                        <a:rPr lang="en-US" sz="1200" dirty="0" err="1"/>
                        <a:t>ENodes</a:t>
                      </a:r>
                      <a:r>
                        <a:rPr lang="en-US" sz="1200" dirty="0"/>
                        <a:t>) represent the physical connection points</a:t>
                      </a:r>
                    </a:p>
                  </a:txBody>
                  <a:tcPr anchor="ctr"/>
                </a:tc>
                <a:tc>
                  <a:txBody>
                    <a:bodyPr/>
                    <a:lstStyle/>
                    <a:p>
                      <a:pPr algn="ctr"/>
                      <a:r>
                        <a:rPr lang="en-US" sz="1200" dirty="0"/>
                        <a:t>every 5-minute operating interval in the operating hour</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dk1"/>
                          </a:solidFill>
                          <a:effectLst/>
                          <a:latin typeface="+mn-lt"/>
                          <a:ea typeface="+mn-ea"/>
                          <a:cs typeface="+mn-cs"/>
                        </a:rPr>
                        <a:t>not published, 5-minute dispatch decisions</a:t>
                      </a:r>
                      <a:endParaRPr lang="en-US" sz="1200" dirty="0"/>
                    </a:p>
                    <a:p>
                      <a:pPr algn="ctr"/>
                      <a:endParaRPr lang="en-US" sz="1200" dirty="0"/>
                    </a:p>
                  </a:txBody>
                  <a:tcPr anchor="ctr"/>
                </a:tc>
                <a:extLst>
                  <a:ext uri="{0D108BD9-81ED-4DB2-BD59-A6C34878D82A}">
                    <a16:rowId xmlns:a16="http://schemas.microsoft.com/office/drawing/2014/main" val="606931716"/>
                  </a:ext>
                </a:extLst>
              </a:tr>
              <a:tr h="9651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PJM Day-Ahead Energy</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Bid curves consist of MW, $/</a:t>
                      </a:r>
                      <a:r>
                        <a:rPr lang="en-US" sz="1200" dirty="0" err="1"/>
                        <a:t>MWhr</a:t>
                      </a:r>
                      <a:r>
                        <a:rPr lang="en-US" sz="1200" dirty="0"/>
                        <a:t> quantities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Amount of energy produced or consumed in each dispatch interval in MWh </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pricing nodes (</a:t>
                      </a:r>
                      <a:r>
                        <a:rPr lang="en-US" sz="1200" dirty="0" err="1"/>
                        <a:t>pnode</a:t>
                      </a:r>
                      <a:r>
                        <a:rPr lang="en-US" sz="1200" dirty="0"/>
                        <a:t>) where Locational Marginal Price is calculated</a:t>
                      </a:r>
                    </a:p>
                  </a:txBody>
                  <a:tcPr anchor="ctr"/>
                </a:tc>
                <a:tc>
                  <a:txBody>
                    <a:bodyPr/>
                    <a:lstStyle/>
                    <a:p>
                      <a:pPr algn="ctr"/>
                      <a:r>
                        <a:rPr lang="en-US" sz="1200" dirty="0"/>
                        <a:t>each hour of the 24-hour period of the upcoming (i.e., operating) day</a:t>
                      </a:r>
                    </a:p>
                  </a:txBody>
                  <a:tcPr anchor="ctr"/>
                </a:tc>
                <a:tc>
                  <a:txBody>
                    <a:bodyPr/>
                    <a:lstStyle/>
                    <a:p>
                      <a:pPr algn="ctr"/>
                      <a:r>
                        <a:rPr lang="en-US" sz="1200" dirty="0"/>
                        <a:t> published at 1:30pm with a brief rebidding period, results are posted at 2:15pm prior to the start of the operating day</a:t>
                      </a:r>
                    </a:p>
                  </a:txBody>
                  <a:tcPr anchor="ctr"/>
                </a:tc>
                <a:extLst>
                  <a:ext uri="{0D108BD9-81ED-4DB2-BD59-A6C34878D82A}">
                    <a16:rowId xmlns:a16="http://schemas.microsoft.com/office/drawing/2014/main" val="4244113090"/>
                  </a:ext>
                </a:extLst>
              </a:tr>
              <a:tr h="965135">
                <a:tc>
                  <a:txBody>
                    <a:bodyPr/>
                    <a:lstStyle/>
                    <a:p>
                      <a:pPr algn="ctr"/>
                      <a:r>
                        <a:rPr lang="en-US" sz="1200" dirty="0"/>
                        <a:t>PJM Real-Time Energy</a:t>
                      </a:r>
                    </a:p>
                  </a:txBody>
                  <a:tcPr anchor="ctr"/>
                </a:tc>
                <a:tc>
                  <a:txBody>
                    <a:bodyPr/>
                    <a:lstStyle/>
                    <a:p>
                      <a:pPr algn="ctr"/>
                      <a:r>
                        <a:rPr lang="en-US" sz="1200" dirty="0"/>
                        <a:t>Bid curves consist of MW, $/</a:t>
                      </a:r>
                      <a:r>
                        <a:rPr lang="en-US" sz="1200" dirty="0" err="1"/>
                        <a:t>MWhr</a:t>
                      </a:r>
                      <a:r>
                        <a:rPr lang="en-US" sz="1200" dirty="0"/>
                        <a:t> quantities</a:t>
                      </a:r>
                    </a:p>
                  </a:txBody>
                  <a:tcPr anchor="ctr"/>
                </a:tc>
                <a:tc>
                  <a:txBody>
                    <a:bodyPr/>
                    <a:lstStyle/>
                    <a:p>
                      <a:pPr algn="ctr"/>
                      <a:r>
                        <a:rPr lang="en-US" sz="1200" dirty="0"/>
                        <a:t> amount of energy produced or consumed in each of the real-time dispatch (i.e., schedule) intervals in MWh.</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pricing nodes (</a:t>
                      </a:r>
                      <a:r>
                        <a:rPr lang="en-US" sz="1200" dirty="0" err="1"/>
                        <a:t>pnode</a:t>
                      </a:r>
                      <a:r>
                        <a:rPr lang="en-US" sz="1200" dirty="0"/>
                        <a:t>) where Locational Marginal Price is calculated</a:t>
                      </a:r>
                    </a:p>
                  </a:txBody>
                  <a:tcPr anchor="ctr"/>
                </a:tc>
                <a:tc>
                  <a:txBody>
                    <a:bodyPr/>
                    <a:lstStyle/>
                    <a:p>
                      <a:pPr algn="ctr"/>
                      <a:r>
                        <a:rPr lang="en-US" sz="1200" dirty="0"/>
                        <a:t>Submitted 65 minutes prior for operating hour in 5-minute intervals</a:t>
                      </a:r>
                    </a:p>
                  </a:txBody>
                  <a:tcPr anchor="ctr"/>
                </a:tc>
                <a:tc>
                  <a:txBody>
                    <a:bodyPr/>
                    <a:lstStyle/>
                    <a:p>
                      <a:pPr algn="ctr"/>
                      <a:r>
                        <a:rPr lang="en-US" sz="1200" b="0" i="0" kern="1200" dirty="0">
                          <a:solidFill>
                            <a:schemeClr val="dk1"/>
                          </a:solidFill>
                          <a:effectLst/>
                          <a:latin typeface="+mn-lt"/>
                          <a:ea typeface="+mn-ea"/>
                          <a:cs typeface="+mn-cs"/>
                        </a:rPr>
                        <a:t>not published, 5-minute dispatch decisions</a:t>
                      </a:r>
                      <a:endParaRPr lang="en-US" sz="1200" dirty="0"/>
                    </a:p>
                  </a:txBody>
                  <a:tcPr anchor="ctr"/>
                </a:tc>
                <a:extLst>
                  <a:ext uri="{0D108BD9-81ED-4DB2-BD59-A6C34878D82A}">
                    <a16:rowId xmlns:a16="http://schemas.microsoft.com/office/drawing/2014/main" val="980632153"/>
                  </a:ext>
                </a:extLst>
              </a:tr>
            </a:tbl>
          </a:graphicData>
        </a:graphic>
      </p:graphicFrame>
    </p:spTree>
    <p:extLst>
      <p:ext uri="{BB962C8B-B14F-4D97-AF65-F5344CB8AC3E}">
        <p14:creationId xmlns:p14="http://schemas.microsoft.com/office/powerpoint/2010/main" val="2164125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E3DAD2-D304-8D4A-B0FE-B1E4DA69B084}"/>
              </a:ext>
            </a:extLst>
          </p:cNvPr>
          <p:cNvSpPr>
            <a:spLocks noGrp="1"/>
          </p:cNvSpPr>
          <p:nvPr>
            <p:ph type="body" idx="1"/>
          </p:nvPr>
        </p:nvSpPr>
        <p:spPr/>
        <p:txBody>
          <a:bodyPr anchor="ctr"/>
          <a:lstStyle/>
          <a:p>
            <a:pPr marL="114300" indent="0" algn="ctr">
              <a:buNone/>
            </a:pPr>
            <a:r>
              <a:rPr lang="en-US" sz="3200" b="1" dirty="0">
                <a:solidFill>
                  <a:srgbClr val="707276"/>
                </a:solidFill>
              </a:rPr>
              <a:t>Reserve Service</a:t>
            </a:r>
          </a:p>
        </p:txBody>
      </p:sp>
    </p:spTree>
    <p:extLst>
      <p:ext uri="{BB962C8B-B14F-4D97-AF65-F5344CB8AC3E}">
        <p14:creationId xmlns:p14="http://schemas.microsoft.com/office/powerpoint/2010/main" val="63431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71BF24F-8817-4DD2-A4CE-DE5F1D54D683}"/>
              </a:ext>
            </a:extLst>
          </p:cNvPr>
          <p:cNvSpPr>
            <a:spLocks noGrp="1"/>
          </p:cNvSpPr>
          <p:nvPr>
            <p:ph type="title"/>
          </p:nvPr>
        </p:nvSpPr>
        <p:spPr/>
        <p:txBody>
          <a:bodyPr/>
          <a:lstStyle/>
          <a:p>
            <a:r>
              <a:rPr lang="en-US" dirty="0"/>
              <a:t>Reserve Service</a:t>
            </a:r>
          </a:p>
        </p:txBody>
      </p:sp>
      <p:sp>
        <p:nvSpPr>
          <p:cNvPr id="5" name="Text Placeholder 4">
            <a:extLst>
              <a:ext uri="{FF2B5EF4-FFF2-40B4-BE49-F238E27FC236}">
                <a16:creationId xmlns:a16="http://schemas.microsoft.com/office/drawing/2014/main" id="{E8B3E749-AAC2-4B12-BBBB-95C5FE431D69}"/>
              </a:ext>
            </a:extLst>
          </p:cNvPr>
          <p:cNvSpPr>
            <a:spLocks noGrp="1"/>
          </p:cNvSpPr>
          <p:nvPr>
            <p:ph type="body" idx="1"/>
          </p:nvPr>
        </p:nvSpPr>
        <p:spPr>
          <a:xfrm>
            <a:off x="274394" y="1600205"/>
            <a:ext cx="11541116" cy="4879726"/>
          </a:xfrm>
        </p:spPr>
        <p:txBody>
          <a:bodyPr>
            <a:normAutofit fontScale="92500" lnSpcReduction="20000"/>
          </a:bodyPr>
          <a:lstStyle/>
          <a:p>
            <a:r>
              <a:rPr lang="en-US" b="1" dirty="0"/>
              <a:t>Reserve service</a:t>
            </a:r>
            <a:r>
              <a:rPr lang="en-US" dirty="0"/>
              <a:t>: </a:t>
            </a:r>
            <a:r>
              <a:rPr lang="en-US" sz="1900" dirty="0"/>
              <a:t>A service in which a resource commits availability to produce or consume power based upon instructions by the System Operator to meet reserve capacity requirements that are established to meet applicable reliability standards. Reserved assets would be engaged as needed during this period.</a:t>
            </a:r>
            <a:endParaRPr lang="en-US" sz="1900" strike="sngStrike" dirty="0"/>
          </a:p>
          <a:p>
            <a:r>
              <a:rPr lang="en-US" b="1" dirty="0"/>
              <a:t>Performance Expectation</a:t>
            </a:r>
          </a:p>
          <a:p>
            <a:pPr lvl="1"/>
            <a:r>
              <a:rPr lang="en-US" b="1" dirty="0"/>
              <a:t>Electrical Attributes</a:t>
            </a:r>
            <a:r>
              <a:rPr lang="en-US" dirty="0"/>
              <a:t>: </a:t>
            </a:r>
          </a:p>
          <a:p>
            <a:pPr lvl="2"/>
            <a:r>
              <a:rPr lang="en-US" b="1" dirty="0"/>
              <a:t>Power</a:t>
            </a:r>
            <a:r>
              <a:rPr lang="en-US" dirty="0"/>
              <a:t>: the power level of the resource for production or consumption over the performance period.</a:t>
            </a:r>
          </a:p>
          <a:p>
            <a:pPr lvl="2"/>
            <a:r>
              <a:rPr lang="en-US" b="1" dirty="0"/>
              <a:t>Energy</a:t>
            </a:r>
            <a:r>
              <a:rPr lang="en-US" dirty="0"/>
              <a:t>: the quantity of available electric energy held in reserve which could be called upon for production or consumption. The agreement can specify the price for a quantity of energy at different power levels (a curve) that will be available to be called upon. </a:t>
            </a:r>
          </a:p>
          <a:p>
            <a:pPr lvl="2"/>
            <a:r>
              <a:rPr lang="en-US" b="1" dirty="0">
                <a:solidFill>
                  <a:schemeClr val="tx1"/>
                </a:solidFill>
              </a:rPr>
              <a:t>Service Location</a:t>
            </a:r>
            <a:r>
              <a:rPr lang="en-US" dirty="0">
                <a:solidFill>
                  <a:schemeClr val="tx1"/>
                </a:solidFill>
              </a:rPr>
              <a:t>: a NAESB defined term matching this definition: </a:t>
            </a:r>
            <a:r>
              <a:rPr lang="en-US" i="1" dirty="0">
                <a:solidFill>
                  <a:schemeClr val="tx1"/>
                </a:solidFill>
              </a:rPr>
              <a:t>“The physical location at which connection to the transmission or distribution system is made.”</a:t>
            </a:r>
            <a:endParaRPr lang="en-US" i="1" strike="sngStrike" dirty="0">
              <a:solidFill>
                <a:schemeClr val="tx1"/>
              </a:solidFill>
            </a:endParaRPr>
          </a:p>
          <a:p>
            <a:pPr lvl="1"/>
            <a:r>
              <a:rPr lang="en-US" b="1" dirty="0"/>
              <a:t>Timing Attributes</a:t>
            </a:r>
            <a:r>
              <a:rPr lang="en-US" dirty="0"/>
              <a:t>: </a:t>
            </a:r>
          </a:p>
          <a:p>
            <a:pPr lvl="2"/>
            <a:r>
              <a:rPr lang="en-US" b="1" dirty="0"/>
              <a:t>Delivery schedule</a:t>
            </a:r>
            <a:r>
              <a:rPr lang="en-US" dirty="0"/>
              <a:t>: the period of performance describes the start time and end time of the reserve production or consumption. This can also be specified with a start time and a duration. The service agreement specifies the periodicity of the scheduling agreement (e.g., daily, hourly, 30-minute periods)</a:t>
            </a:r>
          </a:p>
          <a:p>
            <a:pPr lvl="2"/>
            <a:r>
              <a:rPr lang="en-US" b="1" dirty="0"/>
              <a:t>Delivery schedule notification</a:t>
            </a:r>
            <a:r>
              <a:rPr lang="en-US" dirty="0"/>
              <a:t>: The timing associated with notification that the delivery schedule for the reserve service is established. For example, the results of a market process are published by specified times and notify the participants of their scheduled delivery of the service.</a:t>
            </a:r>
          </a:p>
          <a:p>
            <a:pPr lvl="2"/>
            <a:r>
              <a:rPr lang="en-US" b="1" dirty="0"/>
              <a:t>Speed of response</a:t>
            </a:r>
            <a:r>
              <a:rPr lang="en-US" dirty="0"/>
              <a:t>: the quality of the resource to change its operating position over a time interval. This can be measured in amount of time to have the resource available (e.g., 30 minutes), the MW, a percent of reserved quantity per unit time, and/or agreed quantity over an interval.</a:t>
            </a:r>
          </a:p>
          <a:p>
            <a:endParaRPr lang="en-US" dirty="0"/>
          </a:p>
        </p:txBody>
      </p:sp>
    </p:spTree>
    <p:extLst>
      <p:ext uri="{BB962C8B-B14F-4D97-AF65-F5344CB8AC3E}">
        <p14:creationId xmlns:p14="http://schemas.microsoft.com/office/powerpoint/2010/main" val="4196395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71BF24F-8817-4DD2-A4CE-DE5F1D54D683}"/>
              </a:ext>
            </a:extLst>
          </p:cNvPr>
          <p:cNvSpPr>
            <a:spLocks noGrp="1"/>
          </p:cNvSpPr>
          <p:nvPr>
            <p:ph type="title"/>
          </p:nvPr>
        </p:nvSpPr>
        <p:spPr/>
        <p:txBody>
          <a:bodyPr/>
          <a:lstStyle/>
          <a:p>
            <a:r>
              <a:rPr lang="en-US" dirty="0"/>
              <a:t>Reserve Service (cont.)</a:t>
            </a:r>
          </a:p>
        </p:txBody>
      </p:sp>
      <p:sp>
        <p:nvSpPr>
          <p:cNvPr id="5" name="Text Placeholder 4">
            <a:extLst>
              <a:ext uri="{FF2B5EF4-FFF2-40B4-BE49-F238E27FC236}">
                <a16:creationId xmlns:a16="http://schemas.microsoft.com/office/drawing/2014/main" id="{E8B3E749-AAC2-4B12-BBBB-95C5FE431D69}"/>
              </a:ext>
            </a:extLst>
          </p:cNvPr>
          <p:cNvSpPr>
            <a:spLocks noGrp="1"/>
          </p:cNvSpPr>
          <p:nvPr>
            <p:ph type="body" idx="1"/>
          </p:nvPr>
        </p:nvSpPr>
        <p:spPr>
          <a:xfrm>
            <a:off x="274394" y="1600205"/>
            <a:ext cx="11541116" cy="4870933"/>
          </a:xfrm>
        </p:spPr>
        <p:txBody>
          <a:bodyPr>
            <a:normAutofit fontScale="77500" lnSpcReduction="20000"/>
          </a:bodyPr>
          <a:lstStyle/>
          <a:p>
            <a:r>
              <a:rPr lang="en-US" b="1" dirty="0"/>
              <a:t>Performance Measurement</a:t>
            </a:r>
            <a:r>
              <a:rPr lang="en-US" dirty="0"/>
              <a:t>: The </a:t>
            </a:r>
            <a:r>
              <a:rPr lang="en-US" dirty="0">
                <a:solidFill>
                  <a:schemeClr val="tx1"/>
                </a:solidFill>
              </a:rPr>
              <a:t>applicable Governing Documents </a:t>
            </a:r>
            <a:r>
              <a:rPr lang="en-US" dirty="0"/>
              <a:t>specify how performance is measured. Energy interval metering may be combined with time stamped power measurements.</a:t>
            </a:r>
          </a:p>
          <a:p>
            <a:r>
              <a:rPr lang="en-US" b="1" dirty="0"/>
              <a:t>Operational Objective </a:t>
            </a:r>
            <a:r>
              <a:rPr lang="en-US" b="1" dirty="0">
                <a:solidFill>
                  <a:schemeClr val="tx1"/>
                </a:solidFill>
              </a:rPr>
              <a:t>Examples</a:t>
            </a:r>
            <a:r>
              <a:rPr lang="en-US" dirty="0"/>
              <a:t>: System Operators use the concept of reserves to address unplanned situations that </a:t>
            </a:r>
            <a:r>
              <a:rPr lang="en-US" dirty="0">
                <a:solidFill>
                  <a:schemeClr val="tx1"/>
                </a:solidFill>
              </a:rPr>
              <a:t>can</a:t>
            </a:r>
            <a:r>
              <a:rPr lang="en-US" dirty="0">
                <a:solidFill>
                  <a:srgbClr val="FF0000"/>
                </a:solidFill>
              </a:rPr>
              <a:t> </a:t>
            </a:r>
            <a:r>
              <a:rPr lang="en-US" dirty="0"/>
              <a:t>occur </a:t>
            </a:r>
            <a:r>
              <a:rPr lang="en-US" dirty="0">
                <a:solidFill>
                  <a:schemeClr val="tx1"/>
                </a:solidFill>
              </a:rPr>
              <a:t>during real time system dispatch</a:t>
            </a:r>
            <a:r>
              <a:rPr lang="en-US" dirty="0">
                <a:solidFill>
                  <a:srgbClr val="FF0000"/>
                </a:solidFill>
              </a:rPr>
              <a:t>. </a:t>
            </a:r>
            <a:r>
              <a:rPr lang="en-US" dirty="0"/>
              <a:t>These include contingency response from line or generation equipment outages or derations that cause deviations from planned operations. Environmental events may also deviate from planned production from solar or wind generating resources. These deviations may require fast-acting reserves (such as from synchronized generators) or slow response reserves (such as from non-synchronized generators that need several minutes to become available).</a:t>
            </a:r>
            <a:br>
              <a:rPr lang="en-US" dirty="0"/>
            </a:br>
            <a:r>
              <a:rPr lang="en-US" dirty="0"/>
              <a:t>Depending upon the operational situation, reserves may need to be available at different rates. For example, a weather forecast event may have one or more hours for reserves to respond, while a line or generator outage may require a more rapid response time.</a:t>
            </a:r>
          </a:p>
          <a:p>
            <a:r>
              <a:rPr lang="en-US" b="1" dirty="0"/>
              <a:t>Origin of Service Definition</a:t>
            </a:r>
            <a:r>
              <a:rPr lang="en-US" dirty="0"/>
              <a:t>: Power system operators use spinning and non-spinning reserves to maintain reliable balance of supply and demand in the system. Wholesale markets negotiate scheduled blocks of energy reserves to support this need. These are done in ISO/RTO markets, such as those run by independent market operators. In the wholesale situation the price and quantity of power or energy available over the commitment period will be negotiated ahead of time with information provided to an independent system operator for ensuring reliable system operation. The agreements also stipulate the penalties or fees for non-performance. </a:t>
            </a:r>
            <a:br>
              <a:rPr lang="en-US" dirty="0"/>
            </a:br>
            <a:r>
              <a:rPr lang="en-US" dirty="0"/>
              <a:t>While wholesale markets set prices for operating the resources, the owners relinquish control of their resources to the system operator during the operating period.</a:t>
            </a:r>
            <a:br>
              <a:rPr lang="en-US" dirty="0"/>
            </a:br>
            <a:r>
              <a:rPr lang="en-US" dirty="0"/>
              <a:t>Demand side resources also participate in many wholesale markets and are used like contingency reserves. That is, aggregated demand response providers may be called upon for various operating situations. They usually have longer contract intervals and notification periods. They may have stipulations on the maximum number of times they are called in a year or season. Their process for determining performance and settlement is different than traditional generation reserve resources.</a:t>
            </a:r>
          </a:p>
          <a:p>
            <a:endParaRPr lang="en-US" dirty="0"/>
          </a:p>
        </p:txBody>
      </p:sp>
    </p:spTree>
    <p:extLst>
      <p:ext uri="{BB962C8B-B14F-4D97-AF65-F5344CB8AC3E}">
        <p14:creationId xmlns:p14="http://schemas.microsoft.com/office/powerpoint/2010/main" val="4061821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9559D-A517-4960-B3D8-679F6AD2117D}"/>
              </a:ext>
            </a:extLst>
          </p:cNvPr>
          <p:cNvSpPr>
            <a:spLocks noGrp="1"/>
          </p:cNvSpPr>
          <p:nvPr>
            <p:ph type="title"/>
          </p:nvPr>
        </p:nvSpPr>
        <p:spPr>
          <a:xfrm>
            <a:off x="269005" y="274642"/>
            <a:ext cx="9253063" cy="808597"/>
          </a:xfrm>
        </p:spPr>
        <p:txBody>
          <a:bodyPr/>
          <a:lstStyle/>
          <a:p>
            <a:r>
              <a:rPr lang="en-US" dirty="0"/>
              <a:t>Reserve Service Mapping Examples</a:t>
            </a:r>
          </a:p>
        </p:txBody>
      </p:sp>
      <p:sp>
        <p:nvSpPr>
          <p:cNvPr id="3" name="Date Placeholder 2">
            <a:extLst>
              <a:ext uri="{FF2B5EF4-FFF2-40B4-BE49-F238E27FC236}">
                <a16:creationId xmlns:a16="http://schemas.microsoft.com/office/drawing/2014/main" id="{9F28B1D1-7161-4566-A888-BFDA31314BFC}"/>
              </a:ext>
            </a:extLst>
          </p:cNvPr>
          <p:cNvSpPr>
            <a:spLocks noGrp="1"/>
          </p:cNvSpPr>
          <p:nvPr>
            <p:ph type="dt" idx="10"/>
          </p:nvPr>
        </p:nvSpPr>
        <p:spPr/>
        <p:txBody>
          <a:bodyPr/>
          <a:lstStyle/>
          <a:p>
            <a:r>
              <a:rPr lang="en-US"/>
              <a:t>4 Aug 2022</a:t>
            </a:r>
          </a:p>
        </p:txBody>
      </p:sp>
      <p:sp>
        <p:nvSpPr>
          <p:cNvPr id="4" name="Slide Number Placeholder 3">
            <a:extLst>
              <a:ext uri="{FF2B5EF4-FFF2-40B4-BE49-F238E27FC236}">
                <a16:creationId xmlns:a16="http://schemas.microsoft.com/office/drawing/2014/main" id="{BA803046-4C81-4A95-9B80-56D203172615}"/>
              </a:ext>
            </a:extLst>
          </p:cNvPr>
          <p:cNvSpPr>
            <a:spLocks noGrp="1"/>
          </p:cNvSpPr>
          <p:nvPr>
            <p:ph type="sldNum" idx="12"/>
          </p:nvPr>
        </p:nvSpPr>
        <p:spPr/>
        <p:txBody>
          <a:bodyPr/>
          <a:lstStyle/>
          <a:p>
            <a:fld id="{00000000-1234-1234-1234-123412341234}" type="slidenum">
              <a:rPr lang="en-US" smtClean="0"/>
              <a:pPr/>
              <a:t>15</a:t>
            </a:fld>
            <a:endParaRPr lang="en-US"/>
          </a:p>
        </p:txBody>
      </p:sp>
      <p:sp>
        <p:nvSpPr>
          <p:cNvPr id="5" name="Text Placeholder 4">
            <a:extLst>
              <a:ext uri="{FF2B5EF4-FFF2-40B4-BE49-F238E27FC236}">
                <a16:creationId xmlns:a16="http://schemas.microsoft.com/office/drawing/2014/main" id="{4949B29C-02E1-4B00-92BF-AD75F3582647}"/>
              </a:ext>
            </a:extLst>
          </p:cNvPr>
          <p:cNvSpPr>
            <a:spLocks noGrp="1"/>
          </p:cNvSpPr>
          <p:nvPr>
            <p:ph type="body" idx="1"/>
          </p:nvPr>
        </p:nvSpPr>
        <p:spPr/>
        <p:txBody>
          <a:bodyPr/>
          <a:lstStyle/>
          <a:p>
            <a:r>
              <a:rPr lang="en-US" dirty="0"/>
              <a:t>See examples in meeting whitepaper</a:t>
            </a:r>
          </a:p>
          <a:p>
            <a:pPr lvl="1"/>
            <a:r>
              <a:rPr lang="en-US" dirty="0"/>
              <a:t>CAISO</a:t>
            </a:r>
          </a:p>
          <a:p>
            <a:pPr lvl="1"/>
            <a:r>
              <a:rPr lang="en-US" dirty="0"/>
              <a:t>SPP</a:t>
            </a:r>
          </a:p>
          <a:p>
            <a:pPr lvl="1"/>
            <a:r>
              <a:rPr lang="en-US" dirty="0"/>
              <a:t>PJM</a:t>
            </a:r>
          </a:p>
        </p:txBody>
      </p:sp>
    </p:spTree>
    <p:extLst>
      <p:ext uri="{BB962C8B-B14F-4D97-AF65-F5344CB8AC3E}">
        <p14:creationId xmlns:p14="http://schemas.microsoft.com/office/powerpoint/2010/main" val="41290792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05821-DBE4-44E4-BA22-04D1354FABAE}"/>
              </a:ext>
            </a:extLst>
          </p:cNvPr>
          <p:cNvSpPr>
            <a:spLocks noGrp="1"/>
          </p:cNvSpPr>
          <p:nvPr>
            <p:ph type="title"/>
          </p:nvPr>
        </p:nvSpPr>
        <p:spPr/>
        <p:txBody>
          <a:bodyPr/>
          <a:lstStyle/>
          <a:p>
            <a:r>
              <a:rPr lang="en-US" dirty="0"/>
              <a:t>Next Meeting</a:t>
            </a:r>
          </a:p>
        </p:txBody>
      </p:sp>
      <p:sp>
        <p:nvSpPr>
          <p:cNvPr id="3" name="Date Placeholder 2">
            <a:extLst>
              <a:ext uri="{FF2B5EF4-FFF2-40B4-BE49-F238E27FC236}">
                <a16:creationId xmlns:a16="http://schemas.microsoft.com/office/drawing/2014/main" id="{033F71E6-DADA-4646-9B86-C08F2E0AC71F}"/>
              </a:ext>
            </a:extLst>
          </p:cNvPr>
          <p:cNvSpPr>
            <a:spLocks noGrp="1"/>
          </p:cNvSpPr>
          <p:nvPr>
            <p:ph type="dt" idx="10"/>
          </p:nvPr>
        </p:nvSpPr>
        <p:spPr/>
        <p:txBody>
          <a:bodyPr/>
          <a:lstStyle/>
          <a:p>
            <a:r>
              <a:rPr lang="en-US"/>
              <a:t>4 Aug 2022</a:t>
            </a:r>
          </a:p>
        </p:txBody>
      </p:sp>
      <p:sp>
        <p:nvSpPr>
          <p:cNvPr id="4" name="Slide Number Placeholder 3">
            <a:extLst>
              <a:ext uri="{FF2B5EF4-FFF2-40B4-BE49-F238E27FC236}">
                <a16:creationId xmlns:a16="http://schemas.microsoft.com/office/drawing/2014/main" id="{73F41904-44C3-41C5-B211-37E12F426904}"/>
              </a:ext>
            </a:extLst>
          </p:cNvPr>
          <p:cNvSpPr>
            <a:spLocks noGrp="1"/>
          </p:cNvSpPr>
          <p:nvPr>
            <p:ph type="sldNum" idx="12"/>
          </p:nvPr>
        </p:nvSpPr>
        <p:spPr/>
        <p:txBody>
          <a:bodyPr/>
          <a:lstStyle/>
          <a:p>
            <a:fld id="{00000000-1234-1234-1234-123412341234}" type="slidenum">
              <a:rPr lang="en-US" smtClean="0"/>
              <a:pPr/>
              <a:t>16</a:t>
            </a:fld>
            <a:endParaRPr lang="en-US"/>
          </a:p>
        </p:txBody>
      </p:sp>
      <p:sp>
        <p:nvSpPr>
          <p:cNvPr id="5" name="Text Placeholder 4">
            <a:extLst>
              <a:ext uri="{FF2B5EF4-FFF2-40B4-BE49-F238E27FC236}">
                <a16:creationId xmlns:a16="http://schemas.microsoft.com/office/drawing/2014/main" id="{97E1B3C2-EFB1-4073-999B-F73E0FB3BA24}"/>
              </a:ext>
            </a:extLst>
          </p:cNvPr>
          <p:cNvSpPr>
            <a:spLocks noGrp="1"/>
          </p:cNvSpPr>
          <p:nvPr>
            <p:ph type="body" idx="1"/>
          </p:nvPr>
        </p:nvSpPr>
        <p:spPr/>
        <p:txBody>
          <a:bodyPr/>
          <a:lstStyle/>
          <a:p>
            <a:r>
              <a:rPr lang="en-US" dirty="0"/>
              <a:t>4 Aug 2022: 1-4pm Central</a:t>
            </a:r>
          </a:p>
          <a:p>
            <a:r>
              <a:rPr lang="en-US" dirty="0"/>
              <a:t>Homework</a:t>
            </a:r>
          </a:p>
          <a:p>
            <a:pPr lvl="1"/>
            <a:r>
              <a:rPr lang="en-US" dirty="0"/>
              <a:t>Meeting participants map familiar existing energy schedule and reserve services into common grid services format</a:t>
            </a:r>
          </a:p>
        </p:txBody>
      </p:sp>
    </p:spTree>
    <p:extLst>
      <p:ext uri="{BB962C8B-B14F-4D97-AF65-F5344CB8AC3E}">
        <p14:creationId xmlns:p14="http://schemas.microsoft.com/office/powerpoint/2010/main" val="30759957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E3DAD2-D304-8D4A-B0FE-B1E4DA69B084}"/>
              </a:ext>
            </a:extLst>
          </p:cNvPr>
          <p:cNvSpPr>
            <a:spLocks noGrp="1"/>
          </p:cNvSpPr>
          <p:nvPr>
            <p:ph type="body" idx="1"/>
          </p:nvPr>
        </p:nvSpPr>
        <p:spPr/>
        <p:txBody>
          <a:bodyPr anchor="ctr"/>
          <a:lstStyle/>
          <a:p>
            <a:pPr marL="114300" indent="0" algn="ctr">
              <a:buNone/>
            </a:pPr>
            <a:r>
              <a:rPr lang="en-US" sz="3200" b="1" dirty="0">
                <a:solidFill>
                  <a:srgbClr val="707276"/>
                </a:solidFill>
              </a:rPr>
              <a:t>Extra Slides</a:t>
            </a:r>
          </a:p>
        </p:txBody>
      </p:sp>
    </p:spTree>
    <p:extLst>
      <p:ext uri="{BB962C8B-B14F-4D97-AF65-F5344CB8AC3E}">
        <p14:creationId xmlns:p14="http://schemas.microsoft.com/office/powerpoint/2010/main" val="9548919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3DCC6-1984-4742-972E-6C042A332D34}"/>
              </a:ext>
            </a:extLst>
          </p:cNvPr>
          <p:cNvSpPr>
            <a:spLocks noGrp="1"/>
          </p:cNvSpPr>
          <p:nvPr>
            <p:ph type="title"/>
          </p:nvPr>
        </p:nvSpPr>
        <p:spPr/>
        <p:txBody>
          <a:bodyPr/>
          <a:lstStyle/>
          <a:p>
            <a:pPr rtl="0"/>
            <a:r>
              <a:rPr lang="en-US" sz="3600" i="0" u="none" strike="noStrike" cap="none" dirty="0">
                <a:solidFill>
                  <a:srgbClr val="707276"/>
                </a:solidFill>
                <a:effectLst/>
                <a:latin typeface="Arial"/>
                <a:ea typeface="Arial"/>
                <a:cs typeface="Arial"/>
                <a:sym typeface="Arial"/>
              </a:rPr>
              <a:t>Standards Request R22001</a:t>
            </a:r>
            <a:endParaRPr lang="en-US" dirty="0"/>
          </a:p>
        </p:txBody>
      </p:sp>
      <p:sp>
        <p:nvSpPr>
          <p:cNvPr id="3" name="Date Placeholder 2">
            <a:extLst>
              <a:ext uri="{FF2B5EF4-FFF2-40B4-BE49-F238E27FC236}">
                <a16:creationId xmlns:a16="http://schemas.microsoft.com/office/drawing/2014/main" id="{9A222820-EF7B-4E94-8E56-A4A43EA1EC9D}"/>
              </a:ext>
            </a:extLst>
          </p:cNvPr>
          <p:cNvSpPr>
            <a:spLocks noGrp="1"/>
          </p:cNvSpPr>
          <p:nvPr>
            <p:ph type="dt" idx="10"/>
          </p:nvPr>
        </p:nvSpPr>
        <p:spPr/>
        <p:txBody>
          <a:bodyPr/>
          <a:lstStyle/>
          <a:p>
            <a:r>
              <a:rPr lang="en-US"/>
              <a:t>4 Aug 2022</a:t>
            </a:r>
          </a:p>
        </p:txBody>
      </p:sp>
      <p:sp>
        <p:nvSpPr>
          <p:cNvPr id="4" name="Slide Number Placeholder 3">
            <a:extLst>
              <a:ext uri="{FF2B5EF4-FFF2-40B4-BE49-F238E27FC236}">
                <a16:creationId xmlns:a16="http://schemas.microsoft.com/office/drawing/2014/main" id="{B25986E6-B981-4257-99F3-5E2637A0F28D}"/>
              </a:ext>
            </a:extLst>
          </p:cNvPr>
          <p:cNvSpPr>
            <a:spLocks noGrp="1"/>
          </p:cNvSpPr>
          <p:nvPr>
            <p:ph type="sldNum" idx="12"/>
          </p:nvPr>
        </p:nvSpPr>
        <p:spPr/>
        <p:txBody>
          <a:bodyPr/>
          <a:lstStyle/>
          <a:p>
            <a:fld id="{00000000-1234-1234-1234-123412341234}" type="slidenum">
              <a:rPr lang="en-US" smtClean="0"/>
              <a:pPr/>
              <a:t>18</a:t>
            </a:fld>
            <a:endParaRPr lang="en-US"/>
          </a:p>
        </p:txBody>
      </p:sp>
      <p:sp>
        <p:nvSpPr>
          <p:cNvPr id="6" name="Text Placeholder 5">
            <a:extLst>
              <a:ext uri="{FF2B5EF4-FFF2-40B4-BE49-F238E27FC236}">
                <a16:creationId xmlns:a16="http://schemas.microsoft.com/office/drawing/2014/main" id="{DB62F01A-08D5-41CD-BB53-3D50EE3EEAE7}"/>
              </a:ext>
            </a:extLst>
          </p:cNvPr>
          <p:cNvSpPr>
            <a:spLocks noGrp="1"/>
          </p:cNvSpPr>
          <p:nvPr>
            <p:ph type="body" idx="1"/>
          </p:nvPr>
        </p:nvSpPr>
        <p:spPr>
          <a:xfrm>
            <a:off x="274394" y="1600205"/>
            <a:ext cx="11541116" cy="4781193"/>
          </a:xfrm>
        </p:spPr>
        <p:txBody>
          <a:bodyPr/>
          <a:lstStyle/>
          <a:p>
            <a:r>
              <a:rPr lang="en-US" dirty="0"/>
              <a:t>Objective: </a:t>
            </a:r>
          </a:p>
          <a:p>
            <a:pPr lvl="1"/>
            <a:r>
              <a:rPr lang="en-US" dirty="0"/>
              <a:t>Classify common grid services that accommodate the diverse grid needs in different regions</a:t>
            </a:r>
          </a:p>
          <a:p>
            <a:pPr lvl="1"/>
            <a:r>
              <a:rPr lang="en-US" dirty="0"/>
              <a:t>Define common grid service types for wholesale power system interactions</a:t>
            </a:r>
          </a:p>
          <a:p>
            <a:pPr lvl="1"/>
            <a:r>
              <a:rPr lang="en-US" dirty="0"/>
              <a:t>Derive commonalities and important variations found in existing grid services</a:t>
            </a:r>
          </a:p>
          <a:p>
            <a:pPr lvl="1"/>
            <a:r>
              <a:rPr lang="en-US" dirty="0"/>
              <a:t>Meet near to mid-future needs gathered from major US ISO/RTOs and utilities</a:t>
            </a:r>
          </a:p>
          <a:p>
            <a:pPr lvl="1"/>
            <a:r>
              <a:rPr lang="en-US" dirty="0"/>
              <a:t>Accommodate specialization: performance characteristics and expectations</a:t>
            </a:r>
          </a:p>
          <a:p>
            <a:pPr lvl="2"/>
            <a:r>
              <a:rPr lang="en-US" dirty="0"/>
              <a:t>Qualification, performance expectations, monitoring, reconciliation, and settlement vary by operational policy of each region</a:t>
            </a:r>
          </a:p>
          <a:p>
            <a:pPr lvl="2"/>
            <a:r>
              <a:rPr lang="en-US" dirty="0"/>
              <a:t>But defining common policy is </a:t>
            </a:r>
            <a:r>
              <a:rPr lang="en-US" u="sng" dirty="0"/>
              <a:t>beyond the scope of this proposal</a:t>
            </a:r>
          </a:p>
          <a:p>
            <a:r>
              <a:rPr lang="en-US" dirty="0"/>
              <a:t>Benefits:</a:t>
            </a:r>
          </a:p>
          <a:p>
            <a:pPr lvl="1"/>
            <a:r>
              <a:rPr lang="en-US" i="1" dirty="0"/>
              <a:t>Consistency:</a:t>
            </a:r>
            <a:r>
              <a:rPr lang="en-US" dirty="0"/>
              <a:t> common service-type names, definitions, and performance characteristics eases participation across markets and regions</a:t>
            </a:r>
          </a:p>
          <a:p>
            <a:pPr lvl="1"/>
            <a:r>
              <a:rPr lang="en-US" i="1" dirty="0"/>
              <a:t>Differentiation</a:t>
            </a:r>
            <a:r>
              <a:rPr lang="en-US" dirty="0"/>
              <a:t>: facilitates valuation of resources that provide unique electrical performance (e.g., ramping) or environmental attributes (clean power)</a:t>
            </a:r>
          </a:p>
          <a:p>
            <a:pPr lvl="1"/>
            <a:r>
              <a:rPr lang="en-US" i="1" dirty="0"/>
              <a:t>Extensibility</a:t>
            </a:r>
            <a:r>
              <a:rPr lang="en-US" dirty="0"/>
              <a:t>: foundation for retail-level grid service interactions with flexible, grid-edge resources</a:t>
            </a:r>
          </a:p>
        </p:txBody>
      </p:sp>
    </p:spTree>
    <p:extLst>
      <p:ext uri="{BB962C8B-B14F-4D97-AF65-F5344CB8AC3E}">
        <p14:creationId xmlns:p14="http://schemas.microsoft.com/office/powerpoint/2010/main" val="27019962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4F494-316C-4514-A9E9-6153159C055D}"/>
              </a:ext>
            </a:extLst>
          </p:cNvPr>
          <p:cNvSpPr>
            <a:spLocks noGrp="1"/>
          </p:cNvSpPr>
          <p:nvPr>
            <p:ph type="title"/>
          </p:nvPr>
        </p:nvSpPr>
        <p:spPr/>
        <p:txBody>
          <a:bodyPr/>
          <a:lstStyle/>
          <a:p>
            <a:r>
              <a:rPr lang="en-US" dirty="0"/>
              <a:t>Service-Oriented Principles</a:t>
            </a:r>
          </a:p>
        </p:txBody>
      </p:sp>
      <p:sp>
        <p:nvSpPr>
          <p:cNvPr id="3" name="Date Placeholder 2">
            <a:extLst>
              <a:ext uri="{FF2B5EF4-FFF2-40B4-BE49-F238E27FC236}">
                <a16:creationId xmlns:a16="http://schemas.microsoft.com/office/drawing/2014/main" id="{807C1E10-9752-47A6-9AB7-92C9E83A4C98}"/>
              </a:ext>
            </a:extLst>
          </p:cNvPr>
          <p:cNvSpPr>
            <a:spLocks noGrp="1"/>
          </p:cNvSpPr>
          <p:nvPr>
            <p:ph type="dt" idx="10"/>
          </p:nvPr>
        </p:nvSpPr>
        <p:spPr/>
        <p:txBody>
          <a:bodyPr/>
          <a:lstStyle/>
          <a:p>
            <a:r>
              <a:rPr lang="en-US"/>
              <a:t>4 Aug 2022</a:t>
            </a:r>
          </a:p>
        </p:txBody>
      </p:sp>
      <p:sp>
        <p:nvSpPr>
          <p:cNvPr id="4" name="Slide Number Placeholder 3">
            <a:extLst>
              <a:ext uri="{FF2B5EF4-FFF2-40B4-BE49-F238E27FC236}">
                <a16:creationId xmlns:a16="http://schemas.microsoft.com/office/drawing/2014/main" id="{07263FFC-A0F2-4CF9-889B-E625594CA0FD}"/>
              </a:ext>
            </a:extLst>
          </p:cNvPr>
          <p:cNvSpPr>
            <a:spLocks noGrp="1"/>
          </p:cNvSpPr>
          <p:nvPr>
            <p:ph type="sldNum" idx="12"/>
          </p:nvPr>
        </p:nvSpPr>
        <p:spPr/>
        <p:txBody>
          <a:bodyPr/>
          <a:lstStyle/>
          <a:p>
            <a:fld id="{00000000-1234-1234-1234-123412341234}" type="slidenum">
              <a:rPr lang="en-US" smtClean="0"/>
              <a:pPr/>
              <a:t>19</a:t>
            </a:fld>
            <a:endParaRPr lang="en-US"/>
          </a:p>
        </p:txBody>
      </p:sp>
      <p:sp>
        <p:nvSpPr>
          <p:cNvPr id="5" name="Text Placeholder 4">
            <a:extLst>
              <a:ext uri="{FF2B5EF4-FFF2-40B4-BE49-F238E27FC236}">
                <a16:creationId xmlns:a16="http://schemas.microsoft.com/office/drawing/2014/main" id="{EDD778C4-1571-44B9-A2FF-8812676DA27A}"/>
              </a:ext>
            </a:extLst>
          </p:cNvPr>
          <p:cNvSpPr>
            <a:spLocks noGrp="1"/>
          </p:cNvSpPr>
          <p:nvPr>
            <p:ph type="body" idx="1"/>
          </p:nvPr>
        </p:nvSpPr>
        <p:spPr/>
        <p:txBody>
          <a:bodyPr>
            <a:normAutofit fontScale="92500" lnSpcReduction="10000"/>
          </a:bodyPr>
          <a:lstStyle/>
          <a:p>
            <a:r>
              <a:rPr lang="en-US" dirty="0">
                <a:solidFill>
                  <a:srgbClr val="C00000"/>
                </a:solidFill>
              </a:rPr>
              <a:t>Operational objectives describe why </a:t>
            </a:r>
            <a:r>
              <a:rPr lang="en-US" dirty="0"/>
              <a:t>a service is used</a:t>
            </a:r>
          </a:p>
          <a:p>
            <a:pPr lvl="1"/>
            <a:r>
              <a:rPr lang="en-US" dirty="0"/>
              <a:t>Use cases helpful for describing the desired performance characteristics from a service</a:t>
            </a:r>
          </a:p>
          <a:p>
            <a:pPr lvl="1"/>
            <a:r>
              <a:rPr lang="en-US" dirty="0"/>
              <a:t>Examples: schedule energy to meet peak load forecast, or reserve energy for outage contingency</a:t>
            </a:r>
          </a:p>
          <a:p>
            <a:r>
              <a:rPr lang="en-US" dirty="0">
                <a:solidFill>
                  <a:srgbClr val="C00000"/>
                </a:solidFill>
              </a:rPr>
              <a:t>Boundaries of responsibility </a:t>
            </a:r>
            <a:r>
              <a:rPr lang="en-US" dirty="0"/>
              <a:t>are clearly understood between service requester and provider</a:t>
            </a:r>
          </a:p>
          <a:p>
            <a:r>
              <a:rPr lang="en-US" dirty="0">
                <a:solidFill>
                  <a:srgbClr val="C00000"/>
                </a:solidFill>
              </a:rPr>
              <a:t>Service definition says what </a:t>
            </a:r>
            <a:r>
              <a:rPr lang="en-US" dirty="0"/>
              <a:t>is to be performed – not how</a:t>
            </a:r>
          </a:p>
          <a:p>
            <a:pPr lvl="1"/>
            <a:r>
              <a:rPr lang="en-US" dirty="0"/>
              <a:t>Example: generation needs to be at nominal power level 100 MW in 10 minutes and maintained for 1 hour</a:t>
            </a:r>
          </a:p>
          <a:p>
            <a:pPr lvl="1"/>
            <a:r>
              <a:rPr lang="en-US" dirty="0"/>
              <a:t>Any equipment type that meets the performance requirement can provide the service</a:t>
            </a:r>
          </a:p>
          <a:p>
            <a:r>
              <a:rPr lang="en-US" dirty="0"/>
              <a:t>Service provider understands what to do, where, and when – not why</a:t>
            </a:r>
          </a:p>
          <a:p>
            <a:pPr lvl="1"/>
            <a:r>
              <a:rPr lang="en-US" dirty="0"/>
              <a:t>The service requestor’s reasons for invoking the service (the operational objectives) are hidden</a:t>
            </a:r>
          </a:p>
          <a:p>
            <a:pPr lvl="1"/>
            <a:r>
              <a:rPr lang="en-US" dirty="0"/>
              <a:t>Example: a gas-turbine generator does not need to know it is scheduled for peak-load coverage</a:t>
            </a:r>
          </a:p>
          <a:p>
            <a:pPr lvl="1"/>
            <a:endParaRPr lang="en-US" dirty="0"/>
          </a:p>
          <a:p>
            <a:r>
              <a:rPr lang="en-US" dirty="0"/>
              <a:t>Benefits</a:t>
            </a:r>
          </a:p>
          <a:p>
            <a:pPr lvl="1"/>
            <a:r>
              <a:rPr lang="en-US" dirty="0"/>
              <a:t>Decouples areas of concern - makes integration simpler, cleaner, modular</a:t>
            </a:r>
          </a:p>
          <a:p>
            <a:pPr lvl="1"/>
            <a:r>
              <a:rPr lang="en-US"/>
              <a:t>Same </a:t>
            </a:r>
            <a:r>
              <a:rPr lang="en-US" dirty="0"/>
              <a:t>s</a:t>
            </a:r>
            <a:r>
              <a:rPr lang="en-US"/>
              <a:t>ervice </a:t>
            </a:r>
            <a:r>
              <a:rPr lang="en-US" dirty="0"/>
              <a:t>can be used to address multiple objectives</a:t>
            </a:r>
          </a:p>
          <a:p>
            <a:pPr lvl="1"/>
            <a:r>
              <a:rPr lang="en-US" dirty="0"/>
              <a:t>Accommodates service provider technology decisions within performance requirements</a:t>
            </a:r>
          </a:p>
          <a:p>
            <a:pPr lvl="1"/>
            <a:endParaRPr lang="en-US" dirty="0"/>
          </a:p>
        </p:txBody>
      </p:sp>
    </p:spTree>
    <p:extLst>
      <p:ext uri="{BB962C8B-B14F-4D97-AF65-F5344CB8AC3E}">
        <p14:creationId xmlns:p14="http://schemas.microsoft.com/office/powerpoint/2010/main" val="714530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F96F7-87BD-43C3-887B-5DB96DA27E9F}"/>
              </a:ext>
            </a:extLst>
          </p:cNvPr>
          <p:cNvSpPr>
            <a:spLocks noGrp="1"/>
          </p:cNvSpPr>
          <p:nvPr>
            <p:ph type="title"/>
          </p:nvPr>
        </p:nvSpPr>
        <p:spPr/>
        <p:txBody>
          <a:bodyPr/>
          <a:lstStyle/>
          <a:p>
            <a:r>
              <a:rPr lang="en-US" dirty="0"/>
              <a:t>Topics</a:t>
            </a:r>
          </a:p>
        </p:txBody>
      </p:sp>
      <p:sp>
        <p:nvSpPr>
          <p:cNvPr id="3" name="Date Placeholder 2">
            <a:extLst>
              <a:ext uri="{FF2B5EF4-FFF2-40B4-BE49-F238E27FC236}">
                <a16:creationId xmlns:a16="http://schemas.microsoft.com/office/drawing/2014/main" id="{E96F6271-9575-4EAD-86FC-5391920EB72E}"/>
              </a:ext>
            </a:extLst>
          </p:cNvPr>
          <p:cNvSpPr>
            <a:spLocks noGrp="1"/>
          </p:cNvSpPr>
          <p:nvPr>
            <p:ph type="dt" idx="10"/>
          </p:nvPr>
        </p:nvSpPr>
        <p:spPr/>
        <p:txBody>
          <a:bodyPr/>
          <a:lstStyle/>
          <a:p>
            <a:r>
              <a:rPr lang="en-US"/>
              <a:t>4 Aug 2022</a:t>
            </a:r>
          </a:p>
        </p:txBody>
      </p:sp>
      <p:sp>
        <p:nvSpPr>
          <p:cNvPr id="4" name="Slide Number Placeholder 3">
            <a:extLst>
              <a:ext uri="{FF2B5EF4-FFF2-40B4-BE49-F238E27FC236}">
                <a16:creationId xmlns:a16="http://schemas.microsoft.com/office/drawing/2014/main" id="{FB5F6A8D-9F12-46A0-90CD-4D2A65218E56}"/>
              </a:ext>
            </a:extLst>
          </p:cNvPr>
          <p:cNvSpPr>
            <a:spLocks noGrp="1"/>
          </p:cNvSpPr>
          <p:nvPr>
            <p:ph type="sldNum" idx="12"/>
          </p:nvPr>
        </p:nvSpPr>
        <p:spPr/>
        <p:txBody>
          <a:bodyPr/>
          <a:lstStyle/>
          <a:p>
            <a:fld id="{00000000-1234-1234-1234-123412341234}" type="slidenum">
              <a:rPr lang="en-US" smtClean="0"/>
              <a:pPr/>
              <a:t>2</a:t>
            </a:fld>
            <a:endParaRPr lang="en-US"/>
          </a:p>
        </p:txBody>
      </p:sp>
      <p:sp>
        <p:nvSpPr>
          <p:cNvPr id="5" name="Text Placeholder 4">
            <a:extLst>
              <a:ext uri="{FF2B5EF4-FFF2-40B4-BE49-F238E27FC236}">
                <a16:creationId xmlns:a16="http://schemas.microsoft.com/office/drawing/2014/main" id="{7A339CFB-3F19-46C9-8114-7490FFF07749}"/>
              </a:ext>
            </a:extLst>
          </p:cNvPr>
          <p:cNvSpPr>
            <a:spLocks noGrp="1"/>
          </p:cNvSpPr>
          <p:nvPr>
            <p:ph type="body" idx="1"/>
          </p:nvPr>
        </p:nvSpPr>
        <p:spPr>
          <a:xfrm>
            <a:off x="274394" y="1600205"/>
            <a:ext cx="11541116" cy="4983153"/>
          </a:xfrm>
        </p:spPr>
        <p:txBody>
          <a:bodyPr>
            <a:normAutofit fontScale="92500" lnSpcReduction="10000"/>
          </a:bodyPr>
          <a:lstStyle/>
          <a:p>
            <a:r>
              <a:rPr lang="en-US" dirty="0"/>
              <a:t>Review desired outcome</a:t>
            </a:r>
          </a:p>
          <a:p>
            <a:r>
              <a:rPr lang="en-US" dirty="0"/>
              <a:t>Work plan</a:t>
            </a:r>
          </a:p>
          <a:p>
            <a:r>
              <a:rPr lang="en-US" dirty="0"/>
              <a:t>Common grid service types</a:t>
            </a:r>
          </a:p>
          <a:p>
            <a:pPr lvl="1"/>
            <a:r>
              <a:rPr lang="en-US" dirty="0"/>
              <a:t>WEQ-000 mapping and comparison</a:t>
            </a:r>
          </a:p>
          <a:p>
            <a:r>
              <a:rPr lang="en-US" dirty="0"/>
              <a:t>Energy schedule service</a:t>
            </a:r>
          </a:p>
          <a:p>
            <a:pPr lvl="1"/>
            <a:r>
              <a:rPr lang="en-US" dirty="0"/>
              <a:t>Description</a:t>
            </a:r>
          </a:p>
          <a:p>
            <a:pPr lvl="1"/>
            <a:r>
              <a:rPr lang="en-US" dirty="0"/>
              <a:t>Attributes</a:t>
            </a:r>
          </a:p>
          <a:p>
            <a:pPr lvl="1"/>
            <a:r>
              <a:rPr lang="en-US" dirty="0"/>
              <a:t>Additional information: measurement, example operational objectives, origin of service</a:t>
            </a:r>
          </a:p>
          <a:p>
            <a:pPr lvl="1"/>
            <a:r>
              <a:rPr lang="en-US" dirty="0"/>
              <a:t>Correspondence with existing service definitions: CAISO, SPP, PJM</a:t>
            </a:r>
          </a:p>
          <a:p>
            <a:r>
              <a:rPr lang="en-US" dirty="0"/>
              <a:t>Reserve service </a:t>
            </a:r>
          </a:p>
          <a:p>
            <a:pPr lvl="1"/>
            <a:r>
              <a:rPr lang="en-US" dirty="0"/>
              <a:t>Description</a:t>
            </a:r>
          </a:p>
          <a:p>
            <a:pPr lvl="1"/>
            <a:r>
              <a:rPr lang="en-US" dirty="0"/>
              <a:t>Attributes</a:t>
            </a:r>
          </a:p>
          <a:p>
            <a:pPr lvl="1"/>
            <a:r>
              <a:rPr lang="en-US" dirty="0"/>
              <a:t>Additional information: measurement, example operational objectives, origin of service</a:t>
            </a:r>
          </a:p>
          <a:p>
            <a:pPr lvl="1"/>
            <a:r>
              <a:rPr lang="en-US" dirty="0"/>
              <a:t>Correspondence with existing service definitions: CAISO, SPP, PJM</a:t>
            </a:r>
          </a:p>
          <a:p>
            <a:r>
              <a:rPr lang="en-US" dirty="0"/>
              <a:t>Next meeting: 23 Aug 2022, 1-4pm Central</a:t>
            </a:r>
          </a:p>
          <a:p>
            <a:pPr lvl="1"/>
            <a:r>
              <a:rPr lang="en-US" dirty="0"/>
              <a:t>Homework: participants choose an existing energy schedule service definition and describe in common service form</a:t>
            </a:r>
          </a:p>
        </p:txBody>
      </p:sp>
    </p:spTree>
    <p:extLst>
      <p:ext uri="{BB962C8B-B14F-4D97-AF65-F5344CB8AC3E}">
        <p14:creationId xmlns:p14="http://schemas.microsoft.com/office/powerpoint/2010/main" val="39311651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AB794-D608-48DD-836E-CE7FF03CD079}"/>
              </a:ext>
            </a:extLst>
          </p:cNvPr>
          <p:cNvSpPr>
            <a:spLocks noGrp="1"/>
          </p:cNvSpPr>
          <p:nvPr>
            <p:ph type="title"/>
          </p:nvPr>
        </p:nvSpPr>
        <p:spPr/>
        <p:txBody>
          <a:bodyPr/>
          <a:lstStyle/>
          <a:p>
            <a:pPr rtl="0"/>
            <a:r>
              <a:rPr lang="en-US" sz="3600" i="0" u="none" strike="noStrike" cap="none" dirty="0">
                <a:solidFill>
                  <a:srgbClr val="707276"/>
                </a:solidFill>
                <a:effectLst/>
                <a:latin typeface="Arial"/>
                <a:ea typeface="Arial"/>
                <a:cs typeface="Arial"/>
                <a:sym typeface="Arial"/>
              </a:rPr>
              <a:t>Example Grid Service Types</a:t>
            </a:r>
            <a:endParaRPr lang="en-US" dirty="0"/>
          </a:p>
        </p:txBody>
      </p:sp>
      <p:sp>
        <p:nvSpPr>
          <p:cNvPr id="3" name="Date Placeholder 2">
            <a:extLst>
              <a:ext uri="{FF2B5EF4-FFF2-40B4-BE49-F238E27FC236}">
                <a16:creationId xmlns:a16="http://schemas.microsoft.com/office/drawing/2014/main" id="{67F19906-1CD4-43B5-B8AC-9949BBCAA3FD}"/>
              </a:ext>
            </a:extLst>
          </p:cNvPr>
          <p:cNvSpPr>
            <a:spLocks noGrp="1"/>
          </p:cNvSpPr>
          <p:nvPr>
            <p:ph type="dt" idx="10"/>
          </p:nvPr>
        </p:nvSpPr>
        <p:spPr/>
        <p:txBody>
          <a:bodyPr/>
          <a:lstStyle/>
          <a:p>
            <a:r>
              <a:rPr lang="en-US"/>
              <a:t>4 Aug 2022</a:t>
            </a:r>
          </a:p>
        </p:txBody>
      </p:sp>
      <p:sp>
        <p:nvSpPr>
          <p:cNvPr id="4" name="Slide Number Placeholder 3">
            <a:extLst>
              <a:ext uri="{FF2B5EF4-FFF2-40B4-BE49-F238E27FC236}">
                <a16:creationId xmlns:a16="http://schemas.microsoft.com/office/drawing/2014/main" id="{6EA42B5A-39ED-4AE0-A487-A1A881DC7DC1}"/>
              </a:ext>
            </a:extLst>
          </p:cNvPr>
          <p:cNvSpPr>
            <a:spLocks noGrp="1"/>
          </p:cNvSpPr>
          <p:nvPr>
            <p:ph type="sldNum" idx="12"/>
          </p:nvPr>
        </p:nvSpPr>
        <p:spPr/>
        <p:txBody>
          <a:bodyPr/>
          <a:lstStyle/>
          <a:p>
            <a:fld id="{00000000-1234-1234-1234-123412341234}" type="slidenum">
              <a:rPr lang="en-US" smtClean="0"/>
              <a:pPr/>
              <a:t>20</a:t>
            </a:fld>
            <a:endParaRPr lang="en-US"/>
          </a:p>
        </p:txBody>
      </p:sp>
      <p:sp>
        <p:nvSpPr>
          <p:cNvPr id="7" name="Text Placeholder 3">
            <a:extLst>
              <a:ext uri="{FF2B5EF4-FFF2-40B4-BE49-F238E27FC236}">
                <a16:creationId xmlns:a16="http://schemas.microsoft.com/office/drawing/2014/main" id="{3A9B2C37-B76D-4F5A-8013-032E37DABA8C}"/>
              </a:ext>
            </a:extLst>
          </p:cNvPr>
          <p:cNvSpPr txBox="1">
            <a:spLocks/>
          </p:cNvSpPr>
          <p:nvPr/>
        </p:nvSpPr>
        <p:spPr>
          <a:xfrm>
            <a:off x="6944458" y="6412473"/>
            <a:ext cx="3637042" cy="241785"/>
          </a:xfrm>
          <a:prstGeom prst="rect">
            <a:avLst/>
          </a:prstGeom>
        </p:spPr>
        <p:txBody>
          <a:bodyPr vert="horz" lIns="91440" tIns="45720" rIns="91440" bIns="45720" rtlCol="0">
            <a:normAutofit fontScale="92500" lnSpcReduction="20000"/>
          </a:bodyPr>
          <a:lstStyle>
            <a:lvl1pPr marL="514350" marR="0" indent="-5143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a:ea typeface="+mn-ea"/>
                <a:cs typeface="+mn-cs"/>
              </a:rPr>
              <a:t>Courtesy of Chris Irwin (DOE) and  Cortland Johnson (PNNL)</a:t>
            </a:r>
          </a:p>
        </p:txBody>
      </p:sp>
      <p:grpSp>
        <p:nvGrpSpPr>
          <p:cNvPr id="9" name="Group 8">
            <a:extLst>
              <a:ext uri="{FF2B5EF4-FFF2-40B4-BE49-F238E27FC236}">
                <a16:creationId xmlns:a16="http://schemas.microsoft.com/office/drawing/2014/main" id="{E1AE5405-B075-4CE0-A839-923953767B05}"/>
              </a:ext>
            </a:extLst>
          </p:cNvPr>
          <p:cNvGrpSpPr/>
          <p:nvPr/>
        </p:nvGrpSpPr>
        <p:grpSpPr>
          <a:xfrm>
            <a:off x="491067" y="1439612"/>
            <a:ext cx="10435538" cy="5025366"/>
            <a:chOff x="491067" y="1439612"/>
            <a:chExt cx="10435538" cy="5025366"/>
          </a:xfrm>
        </p:grpSpPr>
        <p:pic>
          <p:nvPicPr>
            <p:cNvPr id="10" name="Picture 4" descr="GridService.png">
              <a:extLst>
                <a:ext uri="{FF2B5EF4-FFF2-40B4-BE49-F238E27FC236}">
                  <a16:creationId xmlns:a16="http://schemas.microsoft.com/office/drawing/2014/main" id="{A258B415-9D41-4EB6-82AE-8015F7DE553E}"/>
                </a:ext>
              </a:extLst>
            </p:cNvPr>
            <p:cNvPicPr>
              <a:picLocks noChangeAspect="1"/>
            </p:cNvPicPr>
            <p:nvPr/>
          </p:nvPicPr>
          <p:blipFill>
            <a:blip r:embed="rId2"/>
            <a:stretch>
              <a:fillRect/>
            </a:stretch>
          </p:blipFill>
          <p:spPr>
            <a:xfrm>
              <a:off x="491067" y="1440774"/>
              <a:ext cx="10363200" cy="5024204"/>
            </a:xfrm>
            <a:prstGeom prst="rect">
              <a:avLst/>
            </a:prstGeom>
          </p:spPr>
        </p:pic>
        <p:sp>
          <p:nvSpPr>
            <p:cNvPr id="11" name="TextBox 10">
              <a:extLst>
                <a:ext uri="{FF2B5EF4-FFF2-40B4-BE49-F238E27FC236}">
                  <a16:creationId xmlns:a16="http://schemas.microsoft.com/office/drawing/2014/main" id="{A9C1D8B7-3FFA-49EF-AA56-8EE14A0C5401}"/>
                </a:ext>
              </a:extLst>
            </p:cNvPr>
            <p:cNvSpPr txBox="1"/>
            <p:nvPr/>
          </p:nvSpPr>
          <p:spPr>
            <a:xfrm>
              <a:off x="8015933" y="1439612"/>
              <a:ext cx="2910672" cy="307777"/>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Grid Operational Objectives</a:t>
              </a:r>
            </a:p>
          </p:txBody>
        </p:sp>
        <p:sp>
          <p:nvSpPr>
            <p:cNvPr id="12" name="TextBox 11">
              <a:extLst>
                <a:ext uri="{FF2B5EF4-FFF2-40B4-BE49-F238E27FC236}">
                  <a16:creationId xmlns:a16="http://schemas.microsoft.com/office/drawing/2014/main" id="{3F6B4678-9901-46D6-8CDD-7F1B4A0D01F7}"/>
                </a:ext>
              </a:extLst>
            </p:cNvPr>
            <p:cNvSpPr txBox="1"/>
            <p:nvPr/>
          </p:nvSpPr>
          <p:spPr>
            <a:xfrm>
              <a:off x="555031" y="1473106"/>
              <a:ext cx="2910672" cy="307777"/>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Provider Operational Objectives</a:t>
              </a:r>
            </a:p>
          </p:txBody>
        </p:sp>
      </p:grpSp>
    </p:spTree>
    <p:extLst>
      <p:ext uri="{BB962C8B-B14F-4D97-AF65-F5344CB8AC3E}">
        <p14:creationId xmlns:p14="http://schemas.microsoft.com/office/powerpoint/2010/main" val="3123135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D0D18-D4A0-4105-A657-A88C4A3D6488}"/>
              </a:ext>
            </a:extLst>
          </p:cNvPr>
          <p:cNvSpPr>
            <a:spLocks noGrp="1"/>
          </p:cNvSpPr>
          <p:nvPr>
            <p:ph type="title"/>
          </p:nvPr>
        </p:nvSpPr>
        <p:spPr/>
        <p:txBody>
          <a:bodyPr/>
          <a:lstStyle/>
          <a:p>
            <a:pPr rtl="0"/>
            <a:r>
              <a:rPr lang="en-US" sz="3600" i="0" u="none" strike="noStrike" cap="none" dirty="0">
                <a:solidFill>
                  <a:srgbClr val="707276"/>
                </a:solidFill>
                <a:effectLst/>
                <a:latin typeface="Arial"/>
                <a:ea typeface="Arial"/>
                <a:cs typeface="Arial"/>
                <a:sym typeface="Arial"/>
              </a:rPr>
              <a:t>Desired Outcome of Effort</a:t>
            </a:r>
            <a:endParaRPr lang="en-US" dirty="0"/>
          </a:p>
        </p:txBody>
      </p:sp>
      <p:sp>
        <p:nvSpPr>
          <p:cNvPr id="3" name="Date Placeholder 2">
            <a:extLst>
              <a:ext uri="{FF2B5EF4-FFF2-40B4-BE49-F238E27FC236}">
                <a16:creationId xmlns:a16="http://schemas.microsoft.com/office/drawing/2014/main" id="{5F4FCC62-16CF-43FA-A08D-1849FACFF93C}"/>
              </a:ext>
            </a:extLst>
          </p:cNvPr>
          <p:cNvSpPr>
            <a:spLocks noGrp="1"/>
          </p:cNvSpPr>
          <p:nvPr>
            <p:ph type="dt" idx="10"/>
          </p:nvPr>
        </p:nvSpPr>
        <p:spPr/>
        <p:txBody>
          <a:bodyPr/>
          <a:lstStyle/>
          <a:p>
            <a:r>
              <a:rPr lang="en-US"/>
              <a:t>4 Aug 2022</a:t>
            </a:r>
          </a:p>
        </p:txBody>
      </p:sp>
      <p:sp>
        <p:nvSpPr>
          <p:cNvPr id="4" name="Slide Number Placeholder 3">
            <a:extLst>
              <a:ext uri="{FF2B5EF4-FFF2-40B4-BE49-F238E27FC236}">
                <a16:creationId xmlns:a16="http://schemas.microsoft.com/office/drawing/2014/main" id="{5B32C5B8-6A17-463E-B908-A6362969AB6D}"/>
              </a:ext>
            </a:extLst>
          </p:cNvPr>
          <p:cNvSpPr>
            <a:spLocks noGrp="1"/>
          </p:cNvSpPr>
          <p:nvPr>
            <p:ph type="sldNum" idx="12"/>
          </p:nvPr>
        </p:nvSpPr>
        <p:spPr/>
        <p:txBody>
          <a:bodyPr/>
          <a:lstStyle/>
          <a:p>
            <a:fld id="{00000000-1234-1234-1234-123412341234}" type="slidenum">
              <a:rPr lang="en-US" smtClean="0"/>
              <a:pPr/>
              <a:t>3</a:t>
            </a:fld>
            <a:endParaRPr lang="en-US"/>
          </a:p>
        </p:txBody>
      </p:sp>
      <p:sp>
        <p:nvSpPr>
          <p:cNvPr id="5" name="Text Placeholder 4">
            <a:extLst>
              <a:ext uri="{FF2B5EF4-FFF2-40B4-BE49-F238E27FC236}">
                <a16:creationId xmlns:a16="http://schemas.microsoft.com/office/drawing/2014/main" id="{885ED0F2-09A2-43E9-9DD3-B0F11D6812A0}"/>
              </a:ext>
            </a:extLst>
          </p:cNvPr>
          <p:cNvSpPr>
            <a:spLocks noGrp="1"/>
          </p:cNvSpPr>
          <p:nvPr>
            <p:ph type="body" idx="1"/>
          </p:nvPr>
        </p:nvSpPr>
        <p:spPr/>
        <p:txBody>
          <a:bodyPr/>
          <a:lstStyle/>
          <a:p>
            <a:r>
              <a:rPr lang="en-US" dirty="0"/>
              <a:t>Classification of a (small) set of grid services</a:t>
            </a:r>
          </a:p>
          <a:p>
            <a:r>
              <a:rPr lang="en-US" dirty="0"/>
              <a:t>Common names for these grid-service types</a:t>
            </a:r>
          </a:p>
          <a:p>
            <a:r>
              <a:rPr lang="en-US" dirty="0"/>
              <a:t>Clear definitions of the service types</a:t>
            </a:r>
          </a:p>
          <a:p>
            <a:pPr lvl="1"/>
            <a:r>
              <a:rPr lang="en-US" dirty="0"/>
              <a:t>Parameterized performance expectations (i.e., electrical attributes, timing attributes)</a:t>
            </a:r>
          </a:p>
          <a:p>
            <a:pPr lvl="1"/>
            <a:r>
              <a:rPr lang="en-US" dirty="0"/>
              <a:t>Accommodate necessary specialization</a:t>
            </a:r>
          </a:p>
          <a:p>
            <a:endParaRPr lang="en-US" dirty="0"/>
          </a:p>
          <a:p>
            <a:r>
              <a:rPr lang="en-US" dirty="0"/>
              <a:t>Effort does NOT,</a:t>
            </a:r>
          </a:p>
          <a:p>
            <a:pPr lvl="1"/>
            <a:r>
              <a:rPr lang="en-US" dirty="0"/>
              <a:t>Propose a uniform market policy on services</a:t>
            </a:r>
          </a:p>
          <a:p>
            <a:pPr lvl="1"/>
            <a:r>
              <a:rPr lang="en-US" dirty="0"/>
              <a:t>Prescribe a solution for DER integration into wholesale electric markets</a:t>
            </a:r>
          </a:p>
          <a:p>
            <a:pPr lvl="1"/>
            <a:r>
              <a:rPr lang="en-US" dirty="0"/>
              <a:t>Specify DER management technology or platforms </a:t>
            </a:r>
          </a:p>
        </p:txBody>
      </p:sp>
    </p:spTree>
    <p:extLst>
      <p:ext uri="{BB962C8B-B14F-4D97-AF65-F5344CB8AC3E}">
        <p14:creationId xmlns:p14="http://schemas.microsoft.com/office/powerpoint/2010/main" val="2845927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FB7B4-BAF5-4A94-A47A-1DA9BF3BC810}"/>
              </a:ext>
            </a:extLst>
          </p:cNvPr>
          <p:cNvSpPr>
            <a:spLocks noGrp="1"/>
          </p:cNvSpPr>
          <p:nvPr>
            <p:ph type="title"/>
          </p:nvPr>
        </p:nvSpPr>
        <p:spPr/>
        <p:txBody>
          <a:bodyPr/>
          <a:lstStyle/>
          <a:p>
            <a:r>
              <a:rPr lang="en-US" dirty="0"/>
              <a:t>Format of Work Product</a:t>
            </a:r>
          </a:p>
        </p:txBody>
      </p:sp>
      <p:sp>
        <p:nvSpPr>
          <p:cNvPr id="3" name="Date Placeholder 2">
            <a:extLst>
              <a:ext uri="{FF2B5EF4-FFF2-40B4-BE49-F238E27FC236}">
                <a16:creationId xmlns:a16="http://schemas.microsoft.com/office/drawing/2014/main" id="{CB1466EB-1D69-45AA-904E-593B9B56B641}"/>
              </a:ext>
            </a:extLst>
          </p:cNvPr>
          <p:cNvSpPr>
            <a:spLocks noGrp="1"/>
          </p:cNvSpPr>
          <p:nvPr>
            <p:ph type="dt" idx="10"/>
          </p:nvPr>
        </p:nvSpPr>
        <p:spPr/>
        <p:txBody>
          <a:bodyPr/>
          <a:lstStyle/>
          <a:p>
            <a:r>
              <a:rPr lang="en-US"/>
              <a:t>4 Aug 2022</a:t>
            </a:r>
          </a:p>
        </p:txBody>
      </p:sp>
      <p:sp>
        <p:nvSpPr>
          <p:cNvPr id="4" name="Slide Number Placeholder 3">
            <a:extLst>
              <a:ext uri="{FF2B5EF4-FFF2-40B4-BE49-F238E27FC236}">
                <a16:creationId xmlns:a16="http://schemas.microsoft.com/office/drawing/2014/main" id="{9C8DBA92-E9A2-4E03-A76A-CD0F9940E286}"/>
              </a:ext>
            </a:extLst>
          </p:cNvPr>
          <p:cNvSpPr>
            <a:spLocks noGrp="1"/>
          </p:cNvSpPr>
          <p:nvPr>
            <p:ph type="sldNum" idx="12"/>
          </p:nvPr>
        </p:nvSpPr>
        <p:spPr/>
        <p:txBody>
          <a:bodyPr/>
          <a:lstStyle/>
          <a:p>
            <a:fld id="{00000000-1234-1234-1234-123412341234}" type="slidenum">
              <a:rPr lang="en-US" smtClean="0"/>
              <a:pPr/>
              <a:t>4</a:t>
            </a:fld>
            <a:endParaRPr lang="en-US"/>
          </a:p>
        </p:txBody>
      </p:sp>
      <p:sp>
        <p:nvSpPr>
          <p:cNvPr id="5" name="Text Placeholder 4">
            <a:extLst>
              <a:ext uri="{FF2B5EF4-FFF2-40B4-BE49-F238E27FC236}">
                <a16:creationId xmlns:a16="http://schemas.microsoft.com/office/drawing/2014/main" id="{2DCAB85B-FF30-4A97-A277-28BE862EED0F}"/>
              </a:ext>
            </a:extLst>
          </p:cNvPr>
          <p:cNvSpPr>
            <a:spLocks noGrp="1"/>
          </p:cNvSpPr>
          <p:nvPr>
            <p:ph type="body" idx="1"/>
          </p:nvPr>
        </p:nvSpPr>
        <p:spPr>
          <a:xfrm>
            <a:off x="325442" y="1497568"/>
            <a:ext cx="11541116" cy="4983153"/>
          </a:xfrm>
        </p:spPr>
        <p:txBody>
          <a:bodyPr>
            <a:normAutofit/>
          </a:bodyPr>
          <a:lstStyle/>
          <a:p>
            <a:r>
              <a:rPr lang="en-US" b="1" dirty="0"/>
              <a:t>WEQ-000</a:t>
            </a:r>
          </a:p>
          <a:p>
            <a:pPr lvl="1"/>
            <a:r>
              <a:rPr lang="en-US" b="1" dirty="0"/>
              <a:t>Grid service name</a:t>
            </a:r>
            <a:r>
              <a:rPr lang="en-US" dirty="0"/>
              <a:t>: 1- or 2-word title of the service</a:t>
            </a:r>
          </a:p>
          <a:p>
            <a:pPr lvl="1"/>
            <a:r>
              <a:rPr lang="en-US" b="1" dirty="0"/>
              <a:t>Description</a:t>
            </a:r>
            <a:r>
              <a:rPr lang="en-US" dirty="0"/>
              <a:t>: short (1- or 2-sentence) definition of the service</a:t>
            </a:r>
          </a:p>
          <a:p>
            <a:r>
              <a:rPr lang="en-US" b="1" dirty="0"/>
              <a:t>WEQ-xxx</a:t>
            </a:r>
          </a:p>
          <a:p>
            <a:pPr lvl="1"/>
            <a:r>
              <a:rPr lang="en-US" b="1" dirty="0"/>
              <a:t>Performance expectation</a:t>
            </a:r>
            <a:r>
              <a:rPr lang="en-US" dirty="0"/>
              <a:t>: parameters that describe the expected performance delivered</a:t>
            </a:r>
          </a:p>
          <a:p>
            <a:pPr lvl="2"/>
            <a:r>
              <a:rPr lang="en-US" b="1" dirty="0"/>
              <a:t>Electrical attributes</a:t>
            </a:r>
            <a:r>
              <a:rPr lang="en-US" dirty="0"/>
              <a:t>: </a:t>
            </a:r>
          </a:p>
          <a:p>
            <a:pPr lvl="3"/>
            <a:r>
              <a:rPr lang="en-US" b="1" dirty="0"/>
              <a:t>Electricity-related</a:t>
            </a:r>
            <a:r>
              <a:rPr lang="en-US" dirty="0"/>
              <a:t> quantities or qualities (e.g., power, energy, voltage level) over the performance period.</a:t>
            </a:r>
          </a:p>
          <a:p>
            <a:pPr lvl="3"/>
            <a:r>
              <a:rPr lang="en-US" b="1" dirty="0"/>
              <a:t>Electrical location</a:t>
            </a:r>
            <a:r>
              <a:rPr lang="en-US" dirty="0"/>
              <a:t>: the physical location where the service is delivered in the electric system.</a:t>
            </a:r>
          </a:p>
          <a:p>
            <a:pPr lvl="2"/>
            <a:r>
              <a:rPr lang="en-US" b="1" dirty="0"/>
              <a:t>Timing attributes</a:t>
            </a:r>
            <a:r>
              <a:rPr lang="en-US" dirty="0"/>
              <a:t>: </a:t>
            </a:r>
          </a:p>
          <a:p>
            <a:pPr lvl="3"/>
            <a:r>
              <a:rPr lang="en-US" b="1" dirty="0"/>
              <a:t>Delivery schedule</a:t>
            </a:r>
            <a:r>
              <a:rPr lang="en-US" dirty="0"/>
              <a:t>: period over which the grid service is expected to take place. </a:t>
            </a:r>
          </a:p>
          <a:p>
            <a:pPr lvl="3"/>
            <a:r>
              <a:rPr lang="en-US" b="1" dirty="0"/>
              <a:t>Delivery schedule notification</a:t>
            </a:r>
            <a:r>
              <a:rPr lang="en-US" dirty="0"/>
              <a:t>: timing associated with notification that the delivery schedule for a service is established. </a:t>
            </a:r>
          </a:p>
          <a:p>
            <a:pPr lvl="3"/>
            <a:r>
              <a:rPr lang="en-US" b="1" dirty="0"/>
              <a:t>Response time</a:t>
            </a:r>
            <a:r>
              <a:rPr lang="en-US" dirty="0"/>
              <a:t>: Response time is the allowed elapsed time between the moment when the grid service is to start and the moment when the desired behavior meets the defined threshold for a given grid service.</a:t>
            </a:r>
          </a:p>
          <a:p>
            <a:pPr lvl="1"/>
            <a:r>
              <a:rPr lang="en-US" b="1" dirty="0"/>
              <a:t>Additional information</a:t>
            </a:r>
          </a:p>
          <a:p>
            <a:pPr lvl="2"/>
            <a:r>
              <a:rPr lang="en-US" b="1" dirty="0"/>
              <a:t>Performance measurement examples</a:t>
            </a:r>
            <a:r>
              <a:rPr lang="en-US" dirty="0"/>
              <a:t>: typical ways the service is measured for verification</a:t>
            </a:r>
          </a:p>
          <a:p>
            <a:pPr lvl="2"/>
            <a:r>
              <a:rPr lang="en-US" b="1" dirty="0"/>
              <a:t>Example service requestor operational objectives</a:t>
            </a:r>
            <a:r>
              <a:rPr lang="en-US" dirty="0"/>
              <a:t>: applications for calling the service</a:t>
            </a:r>
          </a:p>
          <a:p>
            <a:pPr lvl="2"/>
            <a:r>
              <a:rPr lang="en-US" b="1" dirty="0"/>
              <a:t>Origin of service definition</a:t>
            </a:r>
            <a:r>
              <a:rPr lang="en-US" dirty="0"/>
              <a:t>: context or background on why the service exists</a:t>
            </a:r>
          </a:p>
          <a:p>
            <a:endParaRPr lang="en-US" dirty="0"/>
          </a:p>
        </p:txBody>
      </p:sp>
    </p:spTree>
    <p:extLst>
      <p:ext uri="{BB962C8B-B14F-4D97-AF65-F5344CB8AC3E}">
        <p14:creationId xmlns:p14="http://schemas.microsoft.com/office/powerpoint/2010/main" val="499347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048F46E4-3CF3-4219-A037-938AB2313335}"/>
              </a:ext>
            </a:extLst>
          </p:cNvPr>
          <p:cNvSpPr>
            <a:spLocks noGrp="1"/>
          </p:cNvSpPr>
          <p:nvPr>
            <p:ph type="body" idx="1"/>
          </p:nvPr>
        </p:nvSpPr>
        <p:spPr/>
        <p:txBody>
          <a:bodyPr/>
          <a:lstStyle/>
          <a:p>
            <a:r>
              <a:rPr lang="en-US" sz="1800" dirty="0"/>
              <a:t>Completed:</a:t>
            </a:r>
          </a:p>
          <a:p>
            <a:pPr lvl="1"/>
            <a:r>
              <a:rPr lang="en-US" sz="1600" dirty="0"/>
              <a:t>Scope of effort</a:t>
            </a:r>
          </a:p>
          <a:p>
            <a:pPr lvl="1"/>
            <a:r>
              <a:rPr lang="en-US" sz="1600" dirty="0"/>
              <a:t>Review state of grid services</a:t>
            </a:r>
            <a:endParaRPr lang="en-US" sz="1600" dirty="0">
              <a:solidFill>
                <a:srgbClr val="FF0000"/>
              </a:solidFill>
            </a:endParaRPr>
          </a:p>
          <a:p>
            <a:r>
              <a:rPr lang="en-US" sz="1800" dirty="0">
                <a:solidFill>
                  <a:schemeClr val="tx1"/>
                </a:solidFill>
              </a:rPr>
              <a:t>Aug 4:</a:t>
            </a:r>
          </a:p>
          <a:p>
            <a:pPr lvl="1"/>
            <a:r>
              <a:rPr lang="en-US" sz="1600" dirty="0">
                <a:solidFill>
                  <a:schemeClr val="tx1"/>
                </a:solidFill>
              </a:rPr>
              <a:t>Identify common grid service types </a:t>
            </a:r>
          </a:p>
          <a:p>
            <a:pPr lvl="1"/>
            <a:r>
              <a:rPr lang="en-US" sz="1600" dirty="0">
                <a:solidFill>
                  <a:schemeClr val="tx1"/>
                </a:solidFill>
              </a:rPr>
              <a:t>Draft the common grid services descriptions for</a:t>
            </a:r>
          </a:p>
          <a:p>
            <a:pPr lvl="2"/>
            <a:r>
              <a:rPr lang="en-US" sz="1400" dirty="0">
                <a:solidFill>
                  <a:schemeClr val="tx1"/>
                </a:solidFill>
              </a:rPr>
              <a:t>Energy schedule service</a:t>
            </a:r>
          </a:p>
          <a:p>
            <a:pPr lvl="2"/>
            <a:r>
              <a:rPr lang="en-US" sz="1400" dirty="0">
                <a:solidFill>
                  <a:schemeClr val="tx1"/>
                </a:solidFill>
              </a:rPr>
              <a:t>Reserves service</a:t>
            </a:r>
          </a:p>
          <a:p>
            <a:r>
              <a:rPr lang="en-US" sz="1800" dirty="0">
                <a:solidFill>
                  <a:schemeClr val="tx1"/>
                </a:solidFill>
              </a:rPr>
              <a:t>Aug 23:</a:t>
            </a:r>
          </a:p>
          <a:p>
            <a:pPr lvl="1"/>
            <a:r>
              <a:rPr lang="en-US" sz="1600" dirty="0">
                <a:solidFill>
                  <a:schemeClr val="tx1"/>
                </a:solidFill>
              </a:rPr>
              <a:t>Draft common grid services descriptions for</a:t>
            </a:r>
          </a:p>
          <a:p>
            <a:pPr lvl="2"/>
            <a:r>
              <a:rPr lang="en-US" sz="1400" dirty="0">
                <a:solidFill>
                  <a:schemeClr val="tx1"/>
                </a:solidFill>
              </a:rPr>
              <a:t>Regulation service</a:t>
            </a:r>
          </a:p>
          <a:p>
            <a:pPr lvl="2"/>
            <a:r>
              <a:rPr lang="en-US" sz="1400" dirty="0">
                <a:solidFill>
                  <a:schemeClr val="tx1"/>
                </a:solidFill>
              </a:rPr>
              <a:t>Frequency response service</a:t>
            </a:r>
          </a:p>
          <a:p>
            <a:pPr lvl="2"/>
            <a:r>
              <a:rPr lang="en-US" sz="1400" dirty="0">
                <a:solidFill>
                  <a:schemeClr val="tx1"/>
                </a:solidFill>
              </a:rPr>
              <a:t>Voltage management service</a:t>
            </a:r>
          </a:p>
          <a:p>
            <a:pPr lvl="2"/>
            <a:r>
              <a:rPr lang="en-US" sz="1400" dirty="0">
                <a:solidFill>
                  <a:schemeClr val="tx1"/>
                </a:solidFill>
              </a:rPr>
              <a:t>Emergency service</a:t>
            </a:r>
          </a:p>
          <a:p>
            <a:endParaRPr lang="en-US" sz="1800" dirty="0">
              <a:solidFill>
                <a:schemeClr val="tx1"/>
              </a:solidFill>
            </a:endParaRPr>
          </a:p>
        </p:txBody>
      </p:sp>
      <p:sp>
        <p:nvSpPr>
          <p:cNvPr id="6" name="Text Placeholder 5">
            <a:extLst>
              <a:ext uri="{FF2B5EF4-FFF2-40B4-BE49-F238E27FC236}">
                <a16:creationId xmlns:a16="http://schemas.microsoft.com/office/drawing/2014/main" id="{FE1807D7-CB56-42B9-9EC5-B615B4F25040}"/>
              </a:ext>
            </a:extLst>
          </p:cNvPr>
          <p:cNvSpPr>
            <a:spLocks noGrp="1"/>
          </p:cNvSpPr>
          <p:nvPr>
            <p:ph type="body" idx="2"/>
          </p:nvPr>
        </p:nvSpPr>
        <p:spPr/>
        <p:txBody>
          <a:bodyPr/>
          <a:lstStyle/>
          <a:p>
            <a:r>
              <a:rPr lang="en-US" sz="1800" dirty="0">
                <a:solidFill>
                  <a:schemeClr val="tx1"/>
                </a:solidFill>
              </a:rPr>
              <a:t>Sep 7:</a:t>
            </a:r>
          </a:p>
          <a:p>
            <a:pPr lvl="1"/>
            <a:r>
              <a:rPr lang="en-US" sz="1600" dirty="0">
                <a:solidFill>
                  <a:schemeClr val="tx1"/>
                </a:solidFill>
              </a:rPr>
              <a:t>Reconcile WEQ-000 standard terminology</a:t>
            </a:r>
          </a:p>
          <a:p>
            <a:pPr lvl="1"/>
            <a:r>
              <a:rPr lang="en-US" sz="1600" dirty="0">
                <a:solidFill>
                  <a:schemeClr val="tx1"/>
                </a:solidFill>
              </a:rPr>
              <a:t>Map existing grid services to common services</a:t>
            </a:r>
          </a:p>
          <a:p>
            <a:r>
              <a:rPr lang="en-US" sz="1800" dirty="0">
                <a:solidFill>
                  <a:schemeClr val="tx1"/>
                </a:solidFill>
              </a:rPr>
              <a:t>Sep 27:</a:t>
            </a:r>
          </a:p>
          <a:p>
            <a:pPr lvl="1"/>
            <a:r>
              <a:rPr lang="en-US" sz="1600" dirty="0">
                <a:solidFill>
                  <a:schemeClr val="tx1"/>
                </a:solidFill>
              </a:rPr>
              <a:t>Prepare draft material of common grid services for industry informal comment</a:t>
            </a:r>
          </a:p>
          <a:p>
            <a:pPr lvl="1"/>
            <a:r>
              <a:rPr lang="en-US" sz="1600" dirty="0">
                <a:solidFill>
                  <a:schemeClr val="tx1"/>
                </a:solidFill>
              </a:rPr>
              <a:t>Continue mapping of existing grid services</a:t>
            </a:r>
          </a:p>
          <a:p>
            <a:r>
              <a:rPr lang="en-US" sz="1800" dirty="0">
                <a:solidFill>
                  <a:schemeClr val="tx1"/>
                </a:solidFill>
              </a:rPr>
              <a:t>Oct ???</a:t>
            </a:r>
          </a:p>
          <a:p>
            <a:pPr lvl="1"/>
            <a:r>
              <a:rPr lang="en-US" sz="1600" dirty="0">
                <a:solidFill>
                  <a:schemeClr val="tx1"/>
                </a:solidFill>
              </a:rPr>
              <a:t>Address industry informal draft comments (if any)</a:t>
            </a:r>
          </a:p>
          <a:p>
            <a:pPr lvl="1"/>
            <a:r>
              <a:rPr lang="en-US" sz="1600" dirty="0">
                <a:solidFill>
                  <a:schemeClr val="tx1"/>
                </a:solidFill>
              </a:rPr>
              <a:t>WEQ Executive Committee meeting 18 Oct</a:t>
            </a:r>
          </a:p>
          <a:p>
            <a:pPr lvl="1"/>
            <a:r>
              <a:rPr lang="en-US" sz="1600" dirty="0">
                <a:solidFill>
                  <a:schemeClr val="tx1"/>
                </a:solidFill>
              </a:rPr>
              <a:t>Refine draft standard consensus recommendation</a:t>
            </a:r>
          </a:p>
          <a:p>
            <a:r>
              <a:rPr lang="en-US" sz="1800" dirty="0">
                <a:solidFill>
                  <a:schemeClr val="tx1"/>
                </a:solidFill>
              </a:rPr>
              <a:t>Oct/Nov ???</a:t>
            </a:r>
          </a:p>
          <a:p>
            <a:pPr lvl="1"/>
            <a:r>
              <a:rPr lang="en-US" sz="1600" dirty="0">
                <a:solidFill>
                  <a:schemeClr val="tx1"/>
                </a:solidFill>
              </a:rPr>
              <a:t>Review refinements to draft standard</a:t>
            </a:r>
          </a:p>
          <a:p>
            <a:pPr lvl="1"/>
            <a:r>
              <a:rPr lang="en-US" sz="1600" dirty="0">
                <a:solidFill>
                  <a:schemeClr val="tx1"/>
                </a:solidFill>
              </a:rPr>
              <a:t>Vote recommendation out of committee</a:t>
            </a:r>
          </a:p>
          <a:p>
            <a:pPr lvl="1"/>
            <a:endParaRPr lang="en-US" sz="1600" dirty="0">
              <a:solidFill>
                <a:schemeClr val="tx1"/>
              </a:solidFill>
            </a:endParaRPr>
          </a:p>
          <a:p>
            <a:endParaRPr lang="en-US" sz="1800" dirty="0"/>
          </a:p>
        </p:txBody>
      </p:sp>
      <p:sp>
        <p:nvSpPr>
          <p:cNvPr id="2" name="Title 1">
            <a:extLst>
              <a:ext uri="{FF2B5EF4-FFF2-40B4-BE49-F238E27FC236}">
                <a16:creationId xmlns:a16="http://schemas.microsoft.com/office/drawing/2014/main" id="{70EBFAA8-D2BF-4A3D-88C3-A4ECE27E52FA}"/>
              </a:ext>
            </a:extLst>
          </p:cNvPr>
          <p:cNvSpPr>
            <a:spLocks noGrp="1"/>
          </p:cNvSpPr>
          <p:nvPr>
            <p:ph type="title"/>
          </p:nvPr>
        </p:nvSpPr>
        <p:spPr/>
        <p:txBody>
          <a:bodyPr/>
          <a:lstStyle/>
          <a:p>
            <a:r>
              <a:rPr lang="en-US" dirty="0"/>
              <a:t>Work Plan</a:t>
            </a:r>
          </a:p>
        </p:txBody>
      </p:sp>
      <p:sp>
        <p:nvSpPr>
          <p:cNvPr id="3" name="Date Placeholder 2">
            <a:extLst>
              <a:ext uri="{FF2B5EF4-FFF2-40B4-BE49-F238E27FC236}">
                <a16:creationId xmlns:a16="http://schemas.microsoft.com/office/drawing/2014/main" id="{2F3FC768-DBC7-41D2-9D6A-12D69DAE1319}"/>
              </a:ext>
            </a:extLst>
          </p:cNvPr>
          <p:cNvSpPr>
            <a:spLocks noGrp="1"/>
          </p:cNvSpPr>
          <p:nvPr>
            <p:ph type="dt" idx="10"/>
          </p:nvPr>
        </p:nvSpPr>
        <p:spPr/>
        <p:txBody>
          <a:bodyPr/>
          <a:lstStyle/>
          <a:p>
            <a:r>
              <a:rPr lang="en-US"/>
              <a:t>4 Aug 2022</a:t>
            </a:r>
          </a:p>
        </p:txBody>
      </p:sp>
      <p:sp>
        <p:nvSpPr>
          <p:cNvPr id="4" name="Slide Number Placeholder 3">
            <a:extLst>
              <a:ext uri="{FF2B5EF4-FFF2-40B4-BE49-F238E27FC236}">
                <a16:creationId xmlns:a16="http://schemas.microsoft.com/office/drawing/2014/main" id="{59E0BC7E-E7C2-4B79-B429-5CEFA1CC7F07}"/>
              </a:ext>
            </a:extLst>
          </p:cNvPr>
          <p:cNvSpPr>
            <a:spLocks noGrp="1"/>
          </p:cNvSpPr>
          <p:nvPr>
            <p:ph type="sldNum" idx="12"/>
          </p:nvPr>
        </p:nvSpPr>
        <p:spPr/>
        <p:txBody>
          <a:bodyPr/>
          <a:lstStyle/>
          <a:p>
            <a:fld id="{00000000-1234-1234-1234-123412341234}" type="slidenum">
              <a:rPr lang="en-US" smtClean="0"/>
              <a:pPr/>
              <a:t>5</a:t>
            </a:fld>
            <a:endParaRPr lang="en-US"/>
          </a:p>
        </p:txBody>
      </p:sp>
    </p:spTree>
    <p:extLst>
      <p:ext uri="{BB962C8B-B14F-4D97-AF65-F5344CB8AC3E}">
        <p14:creationId xmlns:p14="http://schemas.microsoft.com/office/powerpoint/2010/main" val="3148394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E6FA4-066E-462F-B65E-3576668EF13B}"/>
              </a:ext>
            </a:extLst>
          </p:cNvPr>
          <p:cNvSpPr>
            <a:spLocks noGrp="1"/>
          </p:cNvSpPr>
          <p:nvPr>
            <p:ph type="title"/>
          </p:nvPr>
        </p:nvSpPr>
        <p:spPr/>
        <p:txBody>
          <a:bodyPr/>
          <a:lstStyle/>
          <a:p>
            <a:r>
              <a:rPr lang="en-US" dirty="0"/>
              <a:t>Reference Common Grid Services</a:t>
            </a:r>
          </a:p>
        </p:txBody>
      </p:sp>
      <p:sp>
        <p:nvSpPr>
          <p:cNvPr id="3" name="Date Placeholder 2">
            <a:extLst>
              <a:ext uri="{FF2B5EF4-FFF2-40B4-BE49-F238E27FC236}">
                <a16:creationId xmlns:a16="http://schemas.microsoft.com/office/drawing/2014/main" id="{CDC0F2C3-F4DA-45F5-8F9E-DB4DC2476107}"/>
              </a:ext>
            </a:extLst>
          </p:cNvPr>
          <p:cNvSpPr>
            <a:spLocks noGrp="1"/>
          </p:cNvSpPr>
          <p:nvPr>
            <p:ph type="dt" idx="10"/>
          </p:nvPr>
        </p:nvSpPr>
        <p:spPr/>
        <p:txBody>
          <a:bodyPr/>
          <a:lstStyle/>
          <a:p>
            <a:r>
              <a:rPr lang="en-US"/>
              <a:t>4 Aug 2022</a:t>
            </a:r>
          </a:p>
        </p:txBody>
      </p:sp>
      <p:sp>
        <p:nvSpPr>
          <p:cNvPr id="4" name="Slide Number Placeholder 3">
            <a:extLst>
              <a:ext uri="{FF2B5EF4-FFF2-40B4-BE49-F238E27FC236}">
                <a16:creationId xmlns:a16="http://schemas.microsoft.com/office/drawing/2014/main" id="{D4ABCD15-DBB4-44E1-9269-042FAC945825}"/>
              </a:ext>
            </a:extLst>
          </p:cNvPr>
          <p:cNvSpPr>
            <a:spLocks noGrp="1"/>
          </p:cNvSpPr>
          <p:nvPr>
            <p:ph type="sldNum" idx="12"/>
          </p:nvPr>
        </p:nvSpPr>
        <p:spPr/>
        <p:txBody>
          <a:bodyPr/>
          <a:lstStyle/>
          <a:p>
            <a:fld id="{00000000-1234-1234-1234-123412341234}" type="slidenum">
              <a:rPr lang="en-US" smtClean="0"/>
              <a:pPr/>
              <a:t>6</a:t>
            </a:fld>
            <a:endParaRPr lang="en-US"/>
          </a:p>
        </p:txBody>
      </p:sp>
      <p:sp>
        <p:nvSpPr>
          <p:cNvPr id="5" name="Text Placeholder 4">
            <a:extLst>
              <a:ext uri="{FF2B5EF4-FFF2-40B4-BE49-F238E27FC236}">
                <a16:creationId xmlns:a16="http://schemas.microsoft.com/office/drawing/2014/main" id="{0B93E462-BCDA-45F7-A446-056DC73EB38A}"/>
              </a:ext>
            </a:extLst>
          </p:cNvPr>
          <p:cNvSpPr>
            <a:spLocks noGrp="1"/>
          </p:cNvSpPr>
          <p:nvPr>
            <p:ph type="body" idx="1"/>
          </p:nvPr>
        </p:nvSpPr>
        <p:spPr>
          <a:xfrm>
            <a:off x="274394" y="1600205"/>
            <a:ext cx="11541116" cy="4763650"/>
          </a:xfrm>
        </p:spPr>
        <p:txBody>
          <a:bodyPr>
            <a:normAutofit fontScale="92500" lnSpcReduction="20000"/>
          </a:bodyPr>
          <a:lstStyle/>
          <a:p>
            <a:r>
              <a:rPr lang="en-US" b="1" dirty="0"/>
              <a:t>Energy Schedule Service: </a:t>
            </a:r>
            <a:r>
              <a:rPr lang="en-US" dirty="0"/>
              <a:t>A service in which a resource is scheduled to produce or consume energy from an electrical Service Location over a specified scheduled period.</a:t>
            </a:r>
          </a:p>
          <a:p>
            <a:r>
              <a:rPr lang="en-US" b="1" dirty="0"/>
              <a:t>Reserve Service: </a:t>
            </a:r>
            <a:r>
              <a:rPr lang="en-US" dirty="0"/>
              <a:t>A service in which a resource commits availability to produce or consume power based upon instructions by the System Operator to meet reserve capacity requirements that are established to meet applicable reliability standards. Reserved assets would be engaged as needed during this period.</a:t>
            </a:r>
          </a:p>
          <a:p>
            <a:r>
              <a:rPr lang="en-US" b="1" dirty="0"/>
              <a:t>Regulation Service: </a:t>
            </a:r>
            <a:r>
              <a:rPr lang="en-US" dirty="0"/>
              <a:t>A service in which a resource provides an increase or decrease in real power production or consumption from an electrical Service Location over a specified scheduled period against a predefined real-power base point following a System Operator’s signal. The signal interval is one to several seconds and the associated performance period is of a significantly shorter duration than the typical energy scheduling service performance period. </a:t>
            </a:r>
          </a:p>
          <a:p>
            <a:r>
              <a:rPr lang="en-US" b="1" dirty="0"/>
              <a:t>Frequency Response Service: </a:t>
            </a:r>
            <a:r>
              <a:rPr lang="en-US" dirty="0"/>
              <a:t>A service that uses “the response of resources and load to arrest local changes in frequency” (NERC 2021).</a:t>
            </a:r>
          </a:p>
          <a:p>
            <a:r>
              <a:rPr lang="en-US" b="1" dirty="0"/>
              <a:t>Voltage Management Service: </a:t>
            </a:r>
            <a:r>
              <a:rPr lang="en-US" dirty="0"/>
              <a:t>A service in which a resource can provide voltage support (raise or lower) within a specified upper and lower voltage range at an electrical location over a specified scheduled period.</a:t>
            </a:r>
          </a:p>
          <a:p>
            <a:r>
              <a:rPr lang="en-US" b="1" dirty="0"/>
              <a:t>Emergency Service: </a:t>
            </a:r>
            <a:r>
              <a:rPr lang="en-US" dirty="0"/>
              <a:t>A service that uses the capability of provider resources to energize without an outside electrical supply or quickly change energization levels during an electric grid emergency.</a:t>
            </a:r>
          </a:p>
          <a:p>
            <a:endParaRPr lang="en-US" dirty="0"/>
          </a:p>
        </p:txBody>
      </p:sp>
      <p:sp>
        <p:nvSpPr>
          <p:cNvPr id="6" name="TextBox 5">
            <a:extLst>
              <a:ext uri="{FF2B5EF4-FFF2-40B4-BE49-F238E27FC236}">
                <a16:creationId xmlns:a16="http://schemas.microsoft.com/office/drawing/2014/main" id="{605DCFC3-26B3-FE46-A789-8D5AEBB60AEE}"/>
              </a:ext>
            </a:extLst>
          </p:cNvPr>
          <p:cNvSpPr txBox="1"/>
          <p:nvPr/>
        </p:nvSpPr>
        <p:spPr>
          <a:xfrm>
            <a:off x="651156" y="6276110"/>
            <a:ext cx="8135035" cy="369332"/>
          </a:xfrm>
          <a:prstGeom prst="rect">
            <a:avLst/>
          </a:prstGeom>
          <a:noFill/>
        </p:spPr>
        <p:txBody>
          <a:bodyPr wrap="square" rtlCol="0">
            <a:spAutoFit/>
          </a:bodyPr>
          <a:lstStyle/>
          <a:p>
            <a:r>
              <a:rPr lang="en-US" sz="1800" i="1" dirty="0"/>
              <a:t>See Gap Analysis workpaper for comparison to existing WEQ-000 terms</a:t>
            </a:r>
          </a:p>
        </p:txBody>
      </p:sp>
    </p:spTree>
    <p:extLst>
      <p:ext uri="{BB962C8B-B14F-4D97-AF65-F5344CB8AC3E}">
        <p14:creationId xmlns:p14="http://schemas.microsoft.com/office/powerpoint/2010/main" val="4133690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E3DAD2-D304-8D4A-B0FE-B1E4DA69B084}"/>
              </a:ext>
            </a:extLst>
          </p:cNvPr>
          <p:cNvSpPr>
            <a:spLocks noGrp="1"/>
          </p:cNvSpPr>
          <p:nvPr>
            <p:ph type="body" idx="1"/>
          </p:nvPr>
        </p:nvSpPr>
        <p:spPr/>
        <p:txBody>
          <a:bodyPr anchor="ctr"/>
          <a:lstStyle/>
          <a:p>
            <a:pPr marL="114300" indent="0" algn="ctr">
              <a:buNone/>
            </a:pPr>
            <a:r>
              <a:rPr lang="en-US" sz="3200" b="1" dirty="0">
                <a:solidFill>
                  <a:srgbClr val="707276"/>
                </a:solidFill>
              </a:rPr>
              <a:t>Energy Schedule Service</a:t>
            </a:r>
          </a:p>
          <a:p>
            <a:pPr marL="114300" indent="0" algn="ctr">
              <a:buNone/>
            </a:pPr>
            <a:r>
              <a:rPr lang="en-US" sz="3200" b="1" dirty="0">
                <a:solidFill>
                  <a:srgbClr val="707276"/>
                </a:solidFill>
              </a:rPr>
              <a:t>Subcommittee Proposal: consider changing to Energy Service; will need to reconcile with WEQ-000</a:t>
            </a:r>
          </a:p>
        </p:txBody>
      </p:sp>
    </p:spTree>
    <p:extLst>
      <p:ext uri="{BB962C8B-B14F-4D97-AF65-F5344CB8AC3E}">
        <p14:creationId xmlns:p14="http://schemas.microsoft.com/office/powerpoint/2010/main" val="1529853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0CE5-1469-4B0F-96A2-4E717B0830E4}"/>
              </a:ext>
            </a:extLst>
          </p:cNvPr>
          <p:cNvSpPr>
            <a:spLocks noGrp="1"/>
          </p:cNvSpPr>
          <p:nvPr>
            <p:ph type="title"/>
          </p:nvPr>
        </p:nvSpPr>
        <p:spPr/>
        <p:txBody>
          <a:bodyPr/>
          <a:lstStyle/>
          <a:p>
            <a:r>
              <a:rPr lang="en-US" dirty="0"/>
              <a:t>Energy Service</a:t>
            </a:r>
          </a:p>
        </p:txBody>
      </p:sp>
      <p:sp>
        <p:nvSpPr>
          <p:cNvPr id="3" name="Date Placeholder 2">
            <a:extLst>
              <a:ext uri="{FF2B5EF4-FFF2-40B4-BE49-F238E27FC236}">
                <a16:creationId xmlns:a16="http://schemas.microsoft.com/office/drawing/2014/main" id="{A5F65767-6FEF-44C2-9744-CF58432DE1CF}"/>
              </a:ext>
            </a:extLst>
          </p:cNvPr>
          <p:cNvSpPr>
            <a:spLocks noGrp="1"/>
          </p:cNvSpPr>
          <p:nvPr>
            <p:ph type="dt" idx="10"/>
          </p:nvPr>
        </p:nvSpPr>
        <p:spPr/>
        <p:txBody>
          <a:bodyPr/>
          <a:lstStyle/>
          <a:p>
            <a:r>
              <a:rPr lang="en-US"/>
              <a:t>4 Aug 2022</a:t>
            </a:r>
          </a:p>
        </p:txBody>
      </p:sp>
      <p:sp>
        <p:nvSpPr>
          <p:cNvPr id="4" name="Slide Number Placeholder 3">
            <a:extLst>
              <a:ext uri="{FF2B5EF4-FFF2-40B4-BE49-F238E27FC236}">
                <a16:creationId xmlns:a16="http://schemas.microsoft.com/office/drawing/2014/main" id="{BF409334-3ECA-4F42-951B-64BE242C72C5}"/>
              </a:ext>
            </a:extLst>
          </p:cNvPr>
          <p:cNvSpPr>
            <a:spLocks noGrp="1"/>
          </p:cNvSpPr>
          <p:nvPr>
            <p:ph type="sldNum" idx="12"/>
          </p:nvPr>
        </p:nvSpPr>
        <p:spPr/>
        <p:txBody>
          <a:bodyPr/>
          <a:lstStyle/>
          <a:p>
            <a:fld id="{00000000-1234-1234-1234-123412341234}" type="slidenum">
              <a:rPr lang="en-US" smtClean="0"/>
              <a:pPr/>
              <a:t>8</a:t>
            </a:fld>
            <a:endParaRPr lang="en-US"/>
          </a:p>
        </p:txBody>
      </p:sp>
      <p:sp>
        <p:nvSpPr>
          <p:cNvPr id="5" name="Text Placeholder 4">
            <a:extLst>
              <a:ext uri="{FF2B5EF4-FFF2-40B4-BE49-F238E27FC236}">
                <a16:creationId xmlns:a16="http://schemas.microsoft.com/office/drawing/2014/main" id="{9BB6E877-9BB6-46B6-BE6D-739433F5E73C}"/>
              </a:ext>
            </a:extLst>
          </p:cNvPr>
          <p:cNvSpPr>
            <a:spLocks noGrp="1"/>
          </p:cNvSpPr>
          <p:nvPr>
            <p:ph type="body" idx="1"/>
          </p:nvPr>
        </p:nvSpPr>
        <p:spPr/>
        <p:txBody>
          <a:bodyPr/>
          <a:lstStyle/>
          <a:p>
            <a:r>
              <a:rPr lang="en-US" b="1" dirty="0"/>
              <a:t>Energy Service</a:t>
            </a:r>
            <a:r>
              <a:rPr lang="en-US" dirty="0"/>
              <a:t>: </a:t>
            </a:r>
            <a:r>
              <a:rPr lang="en-US" sz="1800" dirty="0"/>
              <a:t>A service in which a resource is scheduled to produce or consume energy from an electrical Service Location over a specified scheduled period.</a:t>
            </a:r>
            <a:endParaRPr lang="en-US" sz="1800" strike="sngStrike" dirty="0"/>
          </a:p>
          <a:p>
            <a:r>
              <a:rPr lang="en-US" b="1" dirty="0"/>
              <a:t>Performance Expectation</a:t>
            </a:r>
          </a:p>
          <a:p>
            <a:pPr lvl="1"/>
            <a:r>
              <a:rPr lang="en-US" b="1" dirty="0"/>
              <a:t>Electrical Attributes</a:t>
            </a:r>
            <a:r>
              <a:rPr lang="en-US" dirty="0"/>
              <a:t>: </a:t>
            </a:r>
          </a:p>
          <a:p>
            <a:pPr lvl="2"/>
            <a:r>
              <a:rPr lang="en-US" b="1" dirty="0"/>
              <a:t>Power: </a:t>
            </a:r>
            <a:r>
              <a:rPr lang="en-US" dirty="0"/>
              <a:t>the power level of the resource for </a:t>
            </a:r>
            <a:r>
              <a:rPr lang="en-US" dirty="0">
                <a:solidFill>
                  <a:schemeClr val="tx1"/>
                </a:solidFill>
              </a:rPr>
              <a:t>production or consumption </a:t>
            </a:r>
            <a:r>
              <a:rPr lang="en-US" dirty="0"/>
              <a:t>over the performance period.</a:t>
            </a:r>
          </a:p>
          <a:p>
            <a:pPr lvl="2"/>
            <a:r>
              <a:rPr lang="en-US" b="1" dirty="0"/>
              <a:t>Energy</a:t>
            </a:r>
            <a:r>
              <a:rPr lang="en-US" dirty="0"/>
              <a:t>: the quantity of electric energy for </a:t>
            </a:r>
            <a:r>
              <a:rPr lang="en-US" dirty="0">
                <a:solidFill>
                  <a:schemeClr val="tx1"/>
                </a:solidFill>
              </a:rPr>
              <a:t>production or consumption </a:t>
            </a:r>
            <a:r>
              <a:rPr lang="en-US" dirty="0"/>
              <a:t>over the performance period. The agreement can specify the price for a quantity of energy at different power levels (a curve).</a:t>
            </a:r>
          </a:p>
          <a:p>
            <a:pPr lvl="2"/>
            <a:r>
              <a:rPr lang="en-US" b="1" dirty="0">
                <a:solidFill>
                  <a:schemeClr val="tx1"/>
                </a:solidFill>
              </a:rPr>
              <a:t>Service Location</a:t>
            </a:r>
            <a:r>
              <a:rPr lang="en-US" dirty="0">
                <a:solidFill>
                  <a:schemeClr val="tx1"/>
                </a:solidFill>
              </a:rPr>
              <a:t>: a NAESB defined term matching this definition: </a:t>
            </a:r>
            <a:r>
              <a:rPr lang="en-US" i="1" dirty="0">
                <a:solidFill>
                  <a:schemeClr val="tx1"/>
                </a:solidFill>
              </a:rPr>
              <a:t>“The physical location at which connection to the transmission or distribution system is made.”</a:t>
            </a:r>
            <a:endParaRPr lang="en-US" i="1" strike="sngStrike" dirty="0">
              <a:solidFill>
                <a:schemeClr val="tx1"/>
              </a:solidFill>
            </a:endParaRPr>
          </a:p>
          <a:p>
            <a:pPr lvl="1"/>
            <a:r>
              <a:rPr lang="en-US" b="1" dirty="0"/>
              <a:t>Timing Attributes</a:t>
            </a:r>
            <a:r>
              <a:rPr lang="en-US" dirty="0"/>
              <a:t>: </a:t>
            </a:r>
          </a:p>
          <a:p>
            <a:pPr lvl="2"/>
            <a:r>
              <a:rPr lang="en-US" b="1" dirty="0"/>
              <a:t>Delivery schedule</a:t>
            </a:r>
            <a:r>
              <a:rPr lang="en-US" dirty="0"/>
              <a:t>: the period of performance describes the start time and end time of the scheduled energy production or consumption. This can also be specified with a start time and a duration.</a:t>
            </a:r>
          </a:p>
          <a:p>
            <a:pPr lvl="2"/>
            <a:r>
              <a:rPr lang="en-US" b="1" dirty="0"/>
              <a:t>Delivery schedule notification</a:t>
            </a:r>
            <a:r>
              <a:rPr lang="en-US" dirty="0"/>
              <a:t>: The timing associated with notification that the delivery schedule for the energy service is established. For example, the results of a market process are published by specified times and notify the participants of their scheduled delivery of the service.</a:t>
            </a:r>
          </a:p>
          <a:p>
            <a:endParaRPr lang="en-US" dirty="0"/>
          </a:p>
        </p:txBody>
      </p:sp>
    </p:spTree>
    <p:extLst>
      <p:ext uri="{BB962C8B-B14F-4D97-AF65-F5344CB8AC3E}">
        <p14:creationId xmlns:p14="http://schemas.microsoft.com/office/powerpoint/2010/main" val="3223656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06035-7A40-4918-9F8C-327F6EBB69D7}"/>
              </a:ext>
            </a:extLst>
          </p:cNvPr>
          <p:cNvSpPr>
            <a:spLocks noGrp="1"/>
          </p:cNvSpPr>
          <p:nvPr>
            <p:ph type="title"/>
          </p:nvPr>
        </p:nvSpPr>
        <p:spPr/>
        <p:txBody>
          <a:bodyPr/>
          <a:lstStyle/>
          <a:p>
            <a:r>
              <a:rPr lang="en-US" dirty="0"/>
              <a:t>Energy Schedule Service (cont.)</a:t>
            </a:r>
          </a:p>
        </p:txBody>
      </p:sp>
      <p:sp>
        <p:nvSpPr>
          <p:cNvPr id="3" name="Date Placeholder 2">
            <a:extLst>
              <a:ext uri="{FF2B5EF4-FFF2-40B4-BE49-F238E27FC236}">
                <a16:creationId xmlns:a16="http://schemas.microsoft.com/office/drawing/2014/main" id="{5D91A2C3-8AAC-443C-A63A-D183ACFA60EB}"/>
              </a:ext>
            </a:extLst>
          </p:cNvPr>
          <p:cNvSpPr>
            <a:spLocks noGrp="1"/>
          </p:cNvSpPr>
          <p:nvPr>
            <p:ph type="dt" idx="10"/>
          </p:nvPr>
        </p:nvSpPr>
        <p:spPr/>
        <p:txBody>
          <a:bodyPr/>
          <a:lstStyle/>
          <a:p>
            <a:r>
              <a:rPr lang="en-US"/>
              <a:t>4 Aug 2022</a:t>
            </a:r>
          </a:p>
        </p:txBody>
      </p:sp>
      <p:sp>
        <p:nvSpPr>
          <p:cNvPr id="4" name="Slide Number Placeholder 3">
            <a:extLst>
              <a:ext uri="{FF2B5EF4-FFF2-40B4-BE49-F238E27FC236}">
                <a16:creationId xmlns:a16="http://schemas.microsoft.com/office/drawing/2014/main" id="{43F3D813-4BCA-42EA-9999-3B6F91C7E9DF}"/>
              </a:ext>
            </a:extLst>
          </p:cNvPr>
          <p:cNvSpPr>
            <a:spLocks noGrp="1"/>
          </p:cNvSpPr>
          <p:nvPr>
            <p:ph type="sldNum" idx="12"/>
          </p:nvPr>
        </p:nvSpPr>
        <p:spPr/>
        <p:txBody>
          <a:bodyPr/>
          <a:lstStyle/>
          <a:p>
            <a:fld id="{00000000-1234-1234-1234-123412341234}" type="slidenum">
              <a:rPr lang="en-US" smtClean="0"/>
              <a:pPr/>
              <a:t>9</a:t>
            </a:fld>
            <a:endParaRPr lang="en-US"/>
          </a:p>
        </p:txBody>
      </p:sp>
      <p:sp>
        <p:nvSpPr>
          <p:cNvPr id="5" name="Text Placeholder 4">
            <a:extLst>
              <a:ext uri="{FF2B5EF4-FFF2-40B4-BE49-F238E27FC236}">
                <a16:creationId xmlns:a16="http://schemas.microsoft.com/office/drawing/2014/main" id="{D6AA42F8-31C5-465A-BEF7-85630F81AFE7}"/>
              </a:ext>
            </a:extLst>
          </p:cNvPr>
          <p:cNvSpPr>
            <a:spLocks noGrp="1"/>
          </p:cNvSpPr>
          <p:nvPr>
            <p:ph type="body" idx="1"/>
          </p:nvPr>
        </p:nvSpPr>
        <p:spPr>
          <a:xfrm>
            <a:off x="274394" y="1600205"/>
            <a:ext cx="11541116" cy="4983153"/>
          </a:xfrm>
        </p:spPr>
        <p:txBody>
          <a:bodyPr>
            <a:normAutofit lnSpcReduction="10000"/>
          </a:bodyPr>
          <a:lstStyle/>
          <a:p>
            <a:r>
              <a:rPr lang="en-US" b="1" dirty="0"/>
              <a:t>Additional information</a:t>
            </a:r>
          </a:p>
          <a:p>
            <a:pPr lvl="1"/>
            <a:r>
              <a:rPr lang="en-US" b="1" dirty="0"/>
              <a:t>Performance Measurement</a:t>
            </a:r>
            <a:r>
              <a:rPr lang="en-US" dirty="0"/>
              <a:t>: The </a:t>
            </a:r>
            <a:r>
              <a:rPr lang="en-US" dirty="0">
                <a:solidFill>
                  <a:schemeClr val="tx1"/>
                </a:solidFill>
              </a:rPr>
              <a:t>applicable Governing Documents </a:t>
            </a:r>
            <a:r>
              <a:rPr lang="en-US" dirty="0"/>
              <a:t>specify how performance is measured. This is usually done with revenue grade meters that measure energy in intervals synchronized to the delivery schedule for the service. Periodic power measurements are also used.</a:t>
            </a:r>
          </a:p>
          <a:p>
            <a:pPr lvl="1"/>
            <a:r>
              <a:rPr lang="en-US" b="1" dirty="0"/>
              <a:t>Operational Objective </a:t>
            </a:r>
            <a:r>
              <a:rPr lang="en-US" b="1" dirty="0">
                <a:solidFill>
                  <a:schemeClr val="tx1"/>
                </a:solidFill>
              </a:rPr>
              <a:t>Examples</a:t>
            </a:r>
            <a:r>
              <a:rPr lang="en-US" dirty="0"/>
              <a:t>: system peak load management, balance energy use with production, manage delivery limitations caused by electric flow constraints.</a:t>
            </a:r>
          </a:p>
          <a:p>
            <a:pPr lvl="1"/>
            <a:r>
              <a:rPr lang="en-US" b="1" dirty="0"/>
              <a:t>Origin of Service Definition</a:t>
            </a:r>
            <a:r>
              <a:rPr lang="en-US" dirty="0"/>
              <a:t>: Wholesale markets arrange for scheduled blocks of energy to match anticipated load. These are done in many forms including bilateral agreements between energy suppliers and energy users. They are also done in centrally-managed markets, such as run by independent market operators. In the wholesale situation the price and quantity of energy delivery over the performance period is negotiated ahead of time with information provided to an independent system operator for ensuring reliable system operation. The agreements also stipulate the penalties or fees for non-performance (over or under production and consumption).</a:t>
            </a:r>
            <a:br>
              <a:rPr lang="en-US" dirty="0"/>
            </a:br>
            <a:r>
              <a:rPr lang="en-US" dirty="0"/>
              <a:t>Most ISO/RTOs have real-time (5-minute to one hour) and day-ahead (next operating day) markets at the wholesale level. </a:t>
            </a:r>
            <a:r>
              <a:rPr lang="en-US" dirty="0">
                <a:solidFill>
                  <a:schemeClr val="tx1"/>
                </a:solidFill>
              </a:rPr>
              <a:t>Some may </a:t>
            </a:r>
            <a:r>
              <a:rPr lang="en-US" dirty="0"/>
              <a:t>also have real-time and day-ahead demand response energy scheduling programs with programs for retail customers to be able to respond to wholesale electricity prices. Participants are compensated based on the amount of reduction made during the delivery schedule interval.</a:t>
            </a:r>
          </a:p>
        </p:txBody>
      </p:sp>
    </p:spTree>
    <p:extLst>
      <p:ext uri="{BB962C8B-B14F-4D97-AF65-F5344CB8AC3E}">
        <p14:creationId xmlns:p14="http://schemas.microsoft.com/office/powerpoint/2010/main" val="3620843102"/>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3961</TotalTime>
  <Words>2775</Words>
  <Application>Microsoft Office PowerPoint</Application>
  <PresentationFormat>Widescreen</PresentationFormat>
  <Paragraphs>255</Paragraphs>
  <Slides>20</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Merriweather Sans</vt:lpstr>
      <vt:lpstr>Noto Sans Symbols</vt:lpstr>
      <vt:lpstr>Office Theme</vt:lpstr>
      <vt:lpstr>Common Grid Service Terms Motivation for NAESB Standards Request R22001  NAESB WEQ-BPS Meeting Presentation 4 August 2022</vt:lpstr>
      <vt:lpstr>Topics</vt:lpstr>
      <vt:lpstr>Desired Outcome of Effort</vt:lpstr>
      <vt:lpstr>Format of Work Product</vt:lpstr>
      <vt:lpstr>Work Plan</vt:lpstr>
      <vt:lpstr>Reference Common Grid Services</vt:lpstr>
      <vt:lpstr>PowerPoint Presentation</vt:lpstr>
      <vt:lpstr>Energy Service</vt:lpstr>
      <vt:lpstr>Energy Schedule Service (cont.)</vt:lpstr>
      <vt:lpstr>Energy Schedule Service Mapping Example</vt:lpstr>
      <vt:lpstr>PowerPoint Presentation</vt:lpstr>
      <vt:lpstr>PowerPoint Presentation</vt:lpstr>
      <vt:lpstr>Reserve Service</vt:lpstr>
      <vt:lpstr>Reserve Service (cont.)</vt:lpstr>
      <vt:lpstr>Reserve Service Mapping Examples</vt:lpstr>
      <vt:lpstr>Next Meeting</vt:lpstr>
      <vt:lpstr>PowerPoint Presentation</vt:lpstr>
      <vt:lpstr>Standards Request R22001</vt:lpstr>
      <vt:lpstr>Service-Oriented Principles</vt:lpstr>
      <vt:lpstr>Example Grid Service Types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T2.2 ESI Requirements - Outline</dc:title>
  <dc:creator>Jeffrey London</dc:creator>
  <cp:lastModifiedBy>NAESB</cp:lastModifiedBy>
  <cp:revision>60</cp:revision>
  <dcterms:created xsi:type="dcterms:W3CDTF">2016-09-19T20:28:28Z</dcterms:created>
  <dcterms:modified xsi:type="dcterms:W3CDTF">2022-08-04T21:02:18Z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0x010100521959480AF4D2458677AAA65E23F643</vt:lpwstr>
  </property>
</Properties>
</file>