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7" r:id="rId2"/>
    <p:sldId id="278" r:id="rId3"/>
    <p:sldId id="292" r:id="rId4"/>
    <p:sldId id="281" r:id="rId5"/>
    <p:sldId id="286" r:id="rId6"/>
    <p:sldId id="283" r:id="rId7"/>
    <p:sldId id="282" r:id="rId8"/>
    <p:sldId id="293" r:id="rId9"/>
    <p:sldId id="287" r:id="rId10"/>
    <p:sldId id="296" r:id="rId11"/>
    <p:sldId id="298" r:id="rId12"/>
    <p:sldId id="295" r:id="rId13"/>
    <p:sldId id="288" r:id="rId14"/>
    <p:sldId id="290" r:id="rId15"/>
    <p:sldId id="291" r:id="rId16"/>
    <p:sldId id="289" r:id="rId17"/>
    <p:sldId id="297" r:id="rId1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3" roundtripDataSignature="AMtx7mjUygDLJSs3uTmSRN1nhxm/ej1v6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6B77EE-FF32-4611-86A2-DD85E7E0FE4F}" v="6" dt="2022-07-12T23:50:58.704"/>
  </p1510:revLst>
</p1510:revInfo>
</file>

<file path=ppt/tableStyles.xml><?xml version="1.0" encoding="utf-8"?>
<a:tblStyleLst xmlns:a="http://schemas.openxmlformats.org/drawingml/2006/main" def="{1D3DB897-79AC-460E-887B-B4F1A2E6FEB8}">
  <a:tblStyle styleId="{1D3DB897-79AC-460E-887B-B4F1A2E6FEB8}"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09" autoAdjust="0"/>
    <p:restoredTop sz="91427" autoAdjust="0"/>
  </p:normalViewPr>
  <p:slideViewPr>
    <p:cSldViewPr snapToGrid="0">
      <p:cViewPr>
        <p:scale>
          <a:sx n="110" d="100"/>
          <a:sy n="110" d="100"/>
        </p:scale>
        <p:origin x="80" y="42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customschemas.google.com/relationships/presentationmetadata" Target="metadata"/><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dergren, Steve E" userId="d3a4784a-bf72-4e49-ae93-174b84cb79d1" providerId="ADAL" clId="{ED6B77EE-FF32-4611-86A2-DD85E7E0FE4F}"/>
    <pc:docChg chg="undo redo custSel addSld delSld modSld sldOrd">
      <pc:chgData name="Widergren, Steve E" userId="d3a4784a-bf72-4e49-ae93-174b84cb79d1" providerId="ADAL" clId="{ED6B77EE-FF32-4611-86A2-DD85E7E0FE4F}" dt="2022-07-12T23:51:56.767" v="1967" actId="20577"/>
      <pc:docMkLst>
        <pc:docMk/>
      </pc:docMkLst>
      <pc:sldChg chg="delSp modSp mod">
        <pc:chgData name="Widergren, Steve E" userId="d3a4784a-bf72-4e49-ae93-174b84cb79d1" providerId="ADAL" clId="{ED6B77EE-FF32-4611-86A2-DD85E7E0FE4F}" dt="2022-07-12T20:50:07.467" v="11" actId="21"/>
        <pc:sldMkLst>
          <pc:docMk/>
          <pc:sldMk cId="0" sldId="257"/>
        </pc:sldMkLst>
        <pc:spChg chg="del mod">
          <ac:chgData name="Widergren, Steve E" userId="d3a4784a-bf72-4e49-ae93-174b84cb79d1" providerId="ADAL" clId="{ED6B77EE-FF32-4611-86A2-DD85E7E0FE4F}" dt="2022-07-12T20:50:07.467" v="11" actId="21"/>
          <ac:spMkLst>
            <pc:docMk/>
            <pc:sldMk cId="0" sldId="257"/>
            <ac:spMk id="4" creationId="{8AE6D403-B393-40AC-AB7A-C6E331C7B0F7}"/>
          </ac:spMkLst>
        </pc:spChg>
        <pc:spChg chg="mod">
          <ac:chgData name="Widergren, Steve E" userId="d3a4784a-bf72-4e49-ae93-174b84cb79d1" providerId="ADAL" clId="{ED6B77EE-FF32-4611-86A2-DD85E7E0FE4F}" dt="2022-07-12T20:49:40.784" v="9" actId="20577"/>
          <ac:spMkLst>
            <pc:docMk/>
            <pc:sldMk cId="0" sldId="257"/>
            <ac:spMk id="247" creationId="{00000000-0000-0000-0000-000000000000}"/>
          </ac:spMkLst>
        </pc:spChg>
      </pc:sldChg>
      <pc:sldChg chg="modSp mod">
        <pc:chgData name="Widergren, Steve E" userId="d3a4784a-bf72-4e49-ae93-174b84cb79d1" providerId="ADAL" clId="{ED6B77EE-FF32-4611-86A2-DD85E7E0FE4F}" dt="2022-07-12T23:41:56.134" v="1525" actId="20577"/>
        <pc:sldMkLst>
          <pc:docMk/>
          <pc:sldMk cId="3931165191" sldId="278"/>
        </pc:sldMkLst>
        <pc:spChg chg="mod">
          <ac:chgData name="Widergren, Steve E" userId="d3a4784a-bf72-4e49-ae93-174b84cb79d1" providerId="ADAL" clId="{ED6B77EE-FF32-4611-86A2-DD85E7E0FE4F}" dt="2022-07-12T23:41:56.134" v="1525" actId="20577"/>
          <ac:spMkLst>
            <pc:docMk/>
            <pc:sldMk cId="3931165191" sldId="278"/>
            <ac:spMk id="5" creationId="{7A339CFB-3F19-46C9-8114-7490FFF07749}"/>
          </ac:spMkLst>
        </pc:spChg>
      </pc:sldChg>
      <pc:sldChg chg="del">
        <pc:chgData name="Widergren, Steve E" userId="d3a4784a-bf72-4e49-ae93-174b84cb79d1" providerId="ADAL" clId="{ED6B77EE-FF32-4611-86A2-DD85E7E0FE4F}" dt="2022-07-12T20:52:02.093" v="22" actId="47"/>
        <pc:sldMkLst>
          <pc:docMk/>
          <pc:sldMk cId="1416169701" sldId="279"/>
        </pc:sldMkLst>
      </pc:sldChg>
      <pc:sldChg chg="del">
        <pc:chgData name="Widergren, Steve E" userId="d3a4784a-bf72-4e49-ae93-174b84cb79d1" providerId="ADAL" clId="{ED6B77EE-FF32-4611-86A2-DD85E7E0FE4F}" dt="2022-07-12T20:52:05.578" v="23" actId="47"/>
        <pc:sldMkLst>
          <pc:docMk/>
          <pc:sldMk cId="2604913416" sldId="280"/>
        </pc:sldMkLst>
      </pc:sldChg>
      <pc:sldChg chg="modSp ord modAnim">
        <pc:chgData name="Widergren, Steve E" userId="d3a4784a-bf72-4e49-ae93-174b84cb79d1" providerId="ADAL" clId="{ED6B77EE-FF32-4611-86A2-DD85E7E0FE4F}" dt="2022-07-12T23:50:58.704" v="1910" actId="6549"/>
        <pc:sldMkLst>
          <pc:docMk/>
          <pc:sldMk cId="2845927745" sldId="283"/>
        </pc:sldMkLst>
        <pc:spChg chg="mod">
          <ac:chgData name="Widergren, Steve E" userId="d3a4784a-bf72-4e49-ae93-174b84cb79d1" providerId="ADAL" clId="{ED6B77EE-FF32-4611-86A2-DD85E7E0FE4F}" dt="2022-07-12T23:50:58.704" v="1910" actId="6549"/>
          <ac:spMkLst>
            <pc:docMk/>
            <pc:sldMk cId="2845927745" sldId="283"/>
            <ac:spMk id="5" creationId="{885ED0F2-09A2-43E9-9DD3-B0F11D6812A0}"/>
          </ac:spMkLst>
        </pc:spChg>
      </pc:sldChg>
      <pc:sldChg chg="del">
        <pc:chgData name="Widergren, Steve E" userId="d3a4784a-bf72-4e49-ae93-174b84cb79d1" providerId="ADAL" clId="{ED6B77EE-FF32-4611-86A2-DD85E7E0FE4F}" dt="2022-07-12T20:54:30.883" v="154" actId="47"/>
        <pc:sldMkLst>
          <pc:docMk/>
          <pc:sldMk cId="4137996307" sldId="284"/>
        </pc:sldMkLst>
      </pc:sldChg>
      <pc:sldChg chg="del">
        <pc:chgData name="Widergren, Steve E" userId="d3a4784a-bf72-4e49-ae93-174b84cb79d1" providerId="ADAL" clId="{ED6B77EE-FF32-4611-86A2-DD85E7E0FE4F}" dt="2022-07-12T20:52:09.288" v="24" actId="47"/>
        <pc:sldMkLst>
          <pc:docMk/>
          <pc:sldMk cId="751625270" sldId="285"/>
        </pc:sldMkLst>
      </pc:sldChg>
      <pc:sldChg chg="del">
        <pc:chgData name="Widergren, Steve E" userId="d3a4784a-bf72-4e49-ae93-174b84cb79d1" providerId="ADAL" clId="{ED6B77EE-FF32-4611-86A2-DD85E7E0FE4F}" dt="2022-07-12T20:56:00.895" v="162" actId="47"/>
        <pc:sldMkLst>
          <pc:docMk/>
          <pc:sldMk cId="133206544" sldId="287"/>
        </pc:sldMkLst>
      </pc:sldChg>
      <pc:sldChg chg="modSp new mod">
        <pc:chgData name="Widergren, Steve E" userId="d3a4784a-bf72-4e49-ae93-174b84cb79d1" providerId="ADAL" clId="{ED6B77EE-FF32-4611-86A2-DD85E7E0FE4F}" dt="2022-07-12T23:51:56.767" v="1967" actId="20577"/>
        <pc:sldMkLst>
          <pc:docMk/>
          <pc:sldMk cId="3672537317" sldId="287"/>
        </pc:sldMkLst>
        <pc:spChg chg="mod">
          <ac:chgData name="Widergren, Steve E" userId="d3a4784a-bf72-4e49-ae93-174b84cb79d1" providerId="ADAL" clId="{ED6B77EE-FF32-4611-86A2-DD85E7E0FE4F}" dt="2022-07-12T23:35:42.349" v="1376" actId="20577"/>
          <ac:spMkLst>
            <pc:docMk/>
            <pc:sldMk cId="3672537317" sldId="287"/>
            <ac:spMk id="2" creationId="{D4EFF146-25A5-45B9-8A36-9AFE4476C8F5}"/>
          </ac:spMkLst>
        </pc:spChg>
        <pc:spChg chg="mod">
          <ac:chgData name="Widergren, Steve E" userId="d3a4784a-bf72-4e49-ae93-174b84cb79d1" providerId="ADAL" clId="{ED6B77EE-FF32-4611-86A2-DD85E7E0FE4F}" dt="2022-07-12T23:51:56.767" v="1967" actId="20577"/>
          <ac:spMkLst>
            <pc:docMk/>
            <pc:sldMk cId="3672537317" sldId="287"/>
            <ac:spMk id="5" creationId="{AB9B0DA7-30A4-4C0A-A094-D1DE00216777}"/>
          </ac:spMkLst>
        </pc:spChg>
      </pc:sldChg>
      <pc:sldChg chg="modSp new mod">
        <pc:chgData name="Widergren, Steve E" userId="d3a4784a-bf72-4e49-ae93-174b84cb79d1" providerId="ADAL" clId="{ED6B77EE-FF32-4611-86A2-DD85E7E0FE4F}" dt="2022-07-12T21:38:26.726" v="1069" actId="1076"/>
        <pc:sldMkLst>
          <pc:docMk/>
          <pc:sldMk cId="499347045" sldId="288"/>
        </pc:sldMkLst>
        <pc:spChg chg="mod">
          <ac:chgData name="Widergren, Steve E" userId="d3a4784a-bf72-4e49-ae93-174b84cb79d1" providerId="ADAL" clId="{ED6B77EE-FF32-4611-86A2-DD85E7E0FE4F}" dt="2022-07-12T21:08:54.139" v="315" actId="20577"/>
          <ac:spMkLst>
            <pc:docMk/>
            <pc:sldMk cId="499347045" sldId="288"/>
            <ac:spMk id="2" creationId="{CCAFB7B4-BAF5-4A94-A47A-1DA9BF3BC810}"/>
          </ac:spMkLst>
        </pc:spChg>
        <pc:spChg chg="mod">
          <ac:chgData name="Widergren, Steve E" userId="d3a4784a-bf72-4e49-ae93-174b84cb79d1" providerId="ADAL" clId="{ED6B77EE-FF32-4611-86A2-DD85E7E0FE4F}" dt="2022-07-12T21:38:26.726" v="1069" actId="1076"/>
          <ac:spMkLst>
            <pc:docMk/>
            <pc:sldMk cId="499347045" sldId="288"/>
            <ac:spMk id="5" creationId="{2DCAB85B-FF30-4A97-A277-28BE862EED0F}"/>
          </ac:spMkLst>
        </pc:spChg>
      </pc:sldChg>
      <pc:sldChg chg="del">
        <pc:chgData name="Widergren, Steve E" userId="d3a4784a-bf72-4e49-ae93-174b84cb79d1" providerId="ADAL" clId="{ED6B77EE-FF32-4611-86A2-DD85E7E0FE4F}" dt="2022-07-12T20:55:16.193" v="161" actId="47"/>
        <pc:sldMkLst>
          <pc:docMk/>
          <pc:sldMk cId="4266165740" sldId="288"/>
        </pc:sldMkLst>
      </pc:sldChg>
      <pc:sldChg chg="modSp new mod ord">
        <pc:chgData name="Widergren, Steve E" userId="d3a4784a-bf72-4e49-ae93-174b84cb79d1" providerId="ADAL" clId="{ED6B77EE-FF32-4611-86A2-DD85E7E0FE4F}" dt="2022-07-12T21:07:07.194" v="311" actId="113"/>
        <pc:sldMkLst>
          <pc:docMk/>
          <pc:sldMk cId="4133690472" sldId="289"/>
        </pc:sldMkLst>
        <pc:spChg chg="mod">
          <ac:chgData name="Widergren, Steve E" userId="d3a4784a-bf72-4e49-ae93-174b84cb79d1" providerId="ADAL" clId="{ED6B77EE-FF32-4611-86A2-DD85E7E0FE4F}" dt="2022-07-12T21:03:38.699" v="286" actId="20577"/>
          <ac:spMkLst>
            <pc:docMk/>
            <pc:sldMk cId="4133690472" sldId="289"/>
            <ac:spMk id="2" creationId="{5C1E6FA4-066E-462F-B65E-3576668EF13B}"/>
          </ac:spMkLst>
        </pc:spChg>
        <pc:spChg chg="mod">
          <ac:chgData name="Widergren, Steve E" userId="d3a4784a-bf72-4e49-ae93-174b84cb79d1" providerId="ADAL" clId="{ED6B77EE-FF32-4611-86A2-DD85E7E0FE4F}" dt="2022-07-12T21:07:07.194" v="311" actId="113"/>
          <ac:spMkLst>
            <pc:docMk/>
            <pc:sldMk cId="4133690472" sldId="289"/>
            <ac:spMk id="5" creationId="{0B93E462-BCDA-45F7-A446-056DC73EB38A}"/>
          </ac:spMkLst>
        </pc:spChg>
      </pc:sldChg>
      <pc:sldChg chg="modSp new mod">
        <pc:chgData name="Widergren, Steve E" userId="d3a4784a-bf72-4e49-ae93-174b84cb79d1" providerId="ADAL" clId="{ED6B77EE-FF32-4611-86A2-DD85E7E0FE4F}" dt="2022-07-12T21:47:25.450" v="1278" actId="113"/>
        <pc:sldMkLst>
          <pc:docMk/>
          <pc:sldMk cId="3223656834" sldId="290"/>
        </pc:sldMkLst>
        <pc:spChg chg="mod">
          <ac:chgData name="Widergren, Steve E" userId="d3a4784a-bf72-4e49-ae93-174b84cb79d1" providerId="ADAL" clId="{ED6B77EE-FF32-4611-86A2-DD85E7E0FE4F}" dt="2022-07-12T21:38:59.963" v="1110" actId="20577"/>
          <ac:spMkLst>
            <pc:docMk/>
            <pc:sldMk cId="3223656834" sldId="290"/>
            <ac:spMk id="2" creationId="{DFED0CE5-1469-4B0F-96A2-4E717B0830E4}"/>
          </ac:spMkLst>
        </pc:spChg>
        <pc:spChg chg="mod">
          <ac:chgData name="Widergren, Steve E" userId="d3a4784a-bf72-4e49-ae93-174b84cb79d1" providerId="ADAL" clId="{ED6B77EE-FF32-4611-86A2-DD85E7E0FE4F}" dt="2022-07-12T21:47:25.450" v="1278" actId="113"/>
          <ac:spMkLst>
            <pc:docMk/>
            <pc:sldMk cId="3223656834" sldId="290"/>
            <ac:spMk id="5" creationId="{9BB6E877-9BB6-46B6-BE6D-739433F5E73C}"/>
          </ac:spMkLst>
        </pc:spChg>
      </pc:sldChg>
      <pc:sldChg chg="modSp new mod">
        <pc:chgData name="Widergren, Steve E" userId="d3a4784a-bf72-4e49-ae93-174b84cb79d1" providerId="ADAL" clId="{ED6B77EE-FF32-4611-86A2-DD85E7E0FE4F}" dt="2022-07-12T21:49:26.608" v="1344" actId="20577"/>
        <pc:sldMkLst>
          <pc:docMk/>
          <pc:sldMk cId="3620843102" sldId="291"/>
        </pc:sldMkLst>
        <pc:spChg chg="mod">
          <ac:chgData name="Widergren, Steve E" userId="d3a4784a-bf72-4e49-ae93-174b84cb79d1" providerId="ADAL" clId="{ED6B77EE-FF32-4611-86A2-DD85E7E0FE4F}" dt="2022-07-12T21:41:50.177" v="1180" actId="20577"/>
          <ac:spMkLst>
            <pc:docMk/>
            <pc:sldMk cId="3620843102" sldId="291"/>
            <ac:spMk id="2" creationId="{8F806035-7A40-4918-9F8C-327F6EBB69D7}"/>
          </ac:spMkLst>
        </pc:spChg>
        <pc:spChg chg="mod">
          <ac:chgData name="Widergren, Steve E" userId="d3a4784a-bf72-4e49-ae93-174b84cb79d1" providerId="ADAL" clId="{ED6B77EE-FF32-4611-86A2-DD85E7E0FE4F}" dt="2022-07-12T21:49:26.608" v="1344" actId="20577"/>
          <ac:spMkLst>
            <pc:docMk/>
            <pc:sldMk cId="3620843102" sldId="291"/>
            <ac:spMk id="5" creationId="{D6AA42F8-31C5-465A-BEF7-85630F81AFE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4" name="Google Shape;244;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5" name="Google Shape;245;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39965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WEQ-000: NAESB glossary</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09672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Stakeholders– ISO/RTOs, market participants, aggregators, resource owners</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272985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7"/>
        <p:cNvGrpSpPr/>
        <p:nvPr/>
      </p:nvGrpSpPr>
      <p:grpSpPr>
        <a:xfrm>
          <a:off x="0" y="0"/>
          <a:ext cx="0" cy="0"/>
          <a:chOff x="0" y="0"/>
          <a:chExt cx="0" cy="0"/>
        </a:xfrm>
      </p:grpSpPr>
      <p:sp>
        <p:nvSpPr>
          <p:cNvPr id="18" name="Google Shape;18;p18"/>
          <p:cNvSpPr/>
          <p:nvPr/>
        </p:nvSpPr>
        <p:spPr>
          <a:xfrm>
            <a:off x="3" y="0"/>
            <a:ext cx="12191999" cy="6856214"/>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9" name="Google Shape;19;p18"/>
          <p:cNvPicPr preferRelativeResize="0"/>
          <p:nvPr/>
        </p:nvPicPr>
        <p:blipFill rotWithShape="1">
          <a:blip r:embed="rId2">
            <a:alphaModFix/>
          </a:blip>
          <a:srcRect/>
          <a:stretch/>
        </p:blipFill>
        <p:spPr>
          <a:xfrm>
            <a:off x="3051" y="826"/>
            <a:ext cx="12185901" cy="6854569"/>
          </a:xfrm>
          <a:prstGeom prst="rect">
            <a:avLst/>
          </a:prstGeom>
          <a:noFill/>
          <a:ln>
            <a:noFill/>
          </a:ln>
        </p:spPr>
      </p:pic>
      <p:sp>
        <p:nvSpPr>
          <p:cNvPr id="20" name="Google Shape;20;p18"/>
          <p:cNvSpPr txBox="1">
            <a:spLocks noGrp="1"/>
          </p:cNvSpPr>
          <p:nvPr>
            <p:ph type="ctrTitle"/>
          </p:nvPr>
        </p:nvSpPr>
        <p:spPr>
          <a:xfrm>
            <a:off x="4" y="2048249"/>
            <a:ext cx="11815505" cy="2202515"/>
          </a:xfrm>
          <a:prstGeom prst="rect">
            <a:avLst/>
          </a:prstGeom>
          <a:noFill/>
          <a:ln>
            <a:noFill/>
          </a:ln>
        </p:spPr>
        <p:txBody>
          <a:bodyPr spcFirstLastPara="1" wrap="square" lIns="274300" tIns="274300" rIns="274300" bIns="274300" anchor="b" anchorCtr="0">
            <a:noAutofit/>
          </a:bodyPr>
          <a:lstStyle>
            <a:lvl1pPr lvl="0" algn="l">
              <a:spcBef>
                <a:spcPts val="0"/>
              </a:spcBef>
              <a:spcAft>
                <a:spcPts val="0"/>
              </a:spcAft>
              <a:buClr>
                <a:srgbClr val="707276"/>
              </a:buClr>
              <a:buSzPts val="3600"/>
              <a:buFont typeface="A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18"/>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sz="900">
                <a:solidFill>
                  <a:srgbClr val="7F7F7F"/>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8"/>
          <p:cNvSpPr txBox="1">
            <a:spLocks noGrp="1"/>
          </p:cNvSpPr>
          <p:nvPr>
            <p:ph type="body" idx="1"/>
          </p:nvPr>
        </p:nvSpPr>
        <p:spPr>
          <a:xfrm>
            <a:off x="270447" y="5117898"/>
            <a:ext cx="11545063" cy="27432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Clr>
                <a:srgbClr val="7F7F7F"/>
              </a:buClr>
              <a:buSzPts val="1400"/>
              <a:buFont typeface="Arial"/>
              <a:buNone/>
              <a:defRPr sz="1400" b="0" i="0" u="none" strike="noStrike" cap="none">
                <a:solidFill>
                  <a:srgbClr val="7F7F7F"/>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3" name="Google Shape;23;p18"/>
          <p:cNvSpPr txBox="1">
            <a:spLocks noGrp="1"/>
          </p:cNvSpPr>
          <p:nvPr>
            <p:ph type="body" idx="2"/>
          </p:nvPr>
        </p:nvSpPr>
        <p:spPr>
          <a:xfrm>
            <a:off x="270448" y="5400575"/>
            <a:ext cx="11545061" cy="27432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Clr>
                <a:srgbClr val="7F7F7F"/>
              </a:buClr>
              <a:buSzPts val="1400"/>
              <a:buFont typeface="Arial"/>
              <a:buNone/>
              <a:defRPr sz="1400" b="0" i="0" u="none" strike="noStrike" cap="none">
                <a:solidFill>
                  <a:srgbClr val="7F7F7F"/>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Google Shape;24;p18"/>
          <p:cNvSpPr txBox="1">
            <a:spLocks noGrp="1"/>
          </p:cNvSpPr>
          <p:nvPr>
            <p:ph type="body" idx="3"/>
          </p:nvPr>
        </p:nvSpPr>
        <p:spPr>
          <a:xfrm>
            <a:off x="268074" y="4661324"/>
            <a:ext cx="11547436" cy="27432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Clr>
                <a:srgbClr val="7F7F7F"/>
              </a:buClr>
              <a:buSzPts val="2000"/>
              <a:buFont typeface="Arial"/>
              <a:buNone/>
              <a:defRPr sz="2000" b="1" i="0" u="none" strike="noStrike" cap="none">
                <a:solidFill>
                  <a:srgbClr val="7F7F7F"/>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cxnSp>
        <p:nvCxnSpPr>
          <p:cNvPr id="25" name="Google Shape;25;p18"/>
          <p:cNvCxnSpPr/>
          <p:nvPr/>
        </p:nvCxnSpPr>
        <p:spPr>
          <a:xfrm>
            <a:off x="11531549" y="6454975"/>
            <a:ext cx="0" cy="182880"/>
          </a:xfrm>
          <a:prstGeom prst="straightConnector1">
            <a:avLst/>
          </a:prstGeom>
          <a:noFill/>
          <a:ln w="12700" cap="flat" cmpd="sng">
            <a:solidFill>
              <a:srgbClr val="7F7F7F"/>
            </a:solidFill>
            <a:prstDash val="solid"/>
            <a:round/>
            <a:headEnd type="none" w="sm" len="sm"/>
            <a:tailEnd type="none" w="sm" len="sm"/>
          </a:ln>
        </p:spPr>
      </p:cxnSp>
      <p:sp>
        <p:nvSpPr>
          <p:cNvPr id="26" name="Google Shape;26;p18"/>
          <p:cNvSpPr txBox="1">
            <a:spLocks noGrp="1"/>
          </p:cNvSpPr>
          <p:nvPr>
            <p:ph type="dt" idx="10"/>
          </p:nvPr>
        </p:nvSpPr>
        <p:spPr>
          <a:xfrm>
            <a:off x="9308983" y="6381398"/>
            <a:ext cx="2178804"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18 Jul 2022</a:t>
            </a:r>
            <a:endParaRPr/>
          </a:p>
        </p:txBody>
      </p:sp>
      <p:sp>
        <p:nvSpPr>
          <p:cNvPr id="27" name="Google Shape;27;p18"/>
          <p:cNvSpPr txBox="1">
            <a:spLocks noGrp="1"/>
          </p:cNvSpPr>
          <p:nvPr>
            <p:ph type="sldNum" idx="12"/>
          </p:nvPr>
        </p:nvSpPr>
        <p:spPr>
          <a:xfrm>
            <a:off x="11531549" y="6363855"/>
            <a:ext cx="515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pic>
        <p:nvPicPr>
          <p:cNvPr id="28" name="Google Shape;28;p18"/>
          <p:cNvPicPr preferRelativeResize="0"/>
          <p:nvPr/>
        </p:nvPicPr>
        <p:blipFill rotWithShape="1">
          <a:blip r:embed="rId3">
            <a:alphaModFix/>
          </a:blip>
          <a:srcRect/>
          <a:stretch/>
        </p:blipFill>
        <p:spPr>
          <a:xfrm>
            <a:off x="9478851" y="291613"/>
            <a:ext cx="2241434" cy="608289"/>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p:cSld name="Title and Vertical Text">
    <p:spTree>
      <p:nvGrpSpPr>
        <p:cNvPr id="1" name="Shape 104"/>
        <p:cNvGrpSpPr/>
        <p:nvPr/>
      </p:nvGrpSpPr>
      <p:grpSpPr>
        <a:xfrm>
          <a:off x="0" y="0"/>
          <a:ext cx="0" cy="0"/>
          <a:chOff x="0" y="0"/>
          <a:chExt cx="0" cy="0"/>
        </a:xfrm>
      </p:grpSpPr>
      <p:sp>
        <p:nvSpPr>
          <p:cNvPr id="105" name="Google Shape;105;p29"/>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29"/>
          <p:cNvSpPr txBox="1">
            <a:spLocks noGrp="1"/>
          </p:cNvSpPr>
          <p:nvPr>
            <p:ph type="title"/>
          </p:nvPr>
        </p:nvSpPr>
        <p:spPr>
          <a:xfrm>
            <a:off x="269006" y="274642"/>
            <a:ext cx="8899516" cy="808597"/>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70727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 name="Google Shape;107;p29"/>
          <p:cNvSpPr>
            <a:spLocks noGrp="1"/>
          </p:cNvSpPr>
          <p:nvPr>
            <p:ph type="pic" idx="2"/>
          </p:nvPr>
        </p:nvSpPr>
        <p:spPr>
          <a:xfrm>
            <a:off x="274392" y="1615440"/>
            <a:ext cx="11635611" cy="4307840"/>
          </a:xfrm>
          <a:prstGeom prst="rect">
            <a:avLst/>
          </a:prstGeom>
          <a:noFill/>
          <a:ln>
            <a:noFill/>
          </a:ln>
        </p:spPr>
        <p:txBody>
          <a:bodyPr spcFirstLastPara="1" wrap="square" lIns="0" tIns="0" rIns="0" bIns="0" anchor="ctr" anchorCtr="0">
            <a:noAutofit/>
          </a:bodyPr>
          <a:lstStyle>
            <a:lvl1pPr marR="0" lvl="0" algn="ctr" rtl="0">
              <a:spcBef>
                <a:spcPts val="360"/>
              </a:spcBef>
              <a:spcAft>
                <a:spcPts val="0"/>
              </a:spcAft>
              <a:buClr>
                <a:schemeClr val="dk1"/>
              </a:buClr>
              <a:buSzPts val="1800"/>
              <a:buFont typeface="Arial"/>
              <a:buNone/>
              <a:defRPr sz="1800" b="0" i="1"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08"/>
        <p:cNvGrpSpPr/>
        <p:nvPr/>
      </p:nvGrpSpPr>
      <p:grpSpPr>
        <a:xfrm>
          <a:off x="0" y="0"/>
          <a:ext cx="0" cy="0"/>
          <a:chOff x="0" y="0"/>
          <a:chExt cx="0" cy="0"/>
        </a:xfrm>
      </p:grpSpPr>
      <p:sp>
        <p:nvSpPr>
          <p:cNvPr id="109" name="Google Shape;109;p30"/>
          <p:cNvSpPr txBox="1">
            <a:spLocks noGrp="1"/>
          </p:cNvSpPr>
          <p:nvPr>
            <p:ph type="title"/>
          </p:nvPr>
        </p:nvSpPr>
        <p:spPr>
          <a:xfrm>
            <a:off x="274394" y="201168"/>
            <a:ext cx="9034591" cy="868680"/>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70727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0" name="Google Shape;110;p30"/>
          <p:cNvSpPr txBox="1">
            <a:spLocks noGrp="1"/>
          </p:cNvSpPr>
          <p:nvPr>
            <p:ph type="sldNum" idx="12"/>
          </p:nvPr>
        </p:nvSpPr>
        <p:spPr>
          <a:xfrm>
            <a:off x="11236618" y="6355899"/>
            <a:ext cx="69156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Blank" type="blank">
  <p:cSld name="BLANK">
    <p:spTree>
      <p:nvGrpSpPr>
        <p:cNvPr id="1" name="Shape 111"/>
        <p:cNvGrpSpPr/>
        <p:nvPr/>
      </p:nvGrpSpPr>
      <p:grpSpPr>
        <a:xfrm>
          <a:off x="0" y="0"/>
          <a:ext cx="0" cy="0"/>
          <a:chOff x="0" y="0"/>
          <a:chExt cx="0" cy="0"/>
        </a:xfrm>
      </p:grpSpPr>
      <p:sp>
        <p:nvSpPr>
          <p:cNvPr id="112" name="Google Shape;112;p31"/>
          <p:cNvSpPr txBox="1">
            <a:spLocks noGrp="1"/>
          </p:cNvSpPr>
          <p:nvPr>
            <p:ph type="dt" idx="10"/>
          </p:nvPr>
        </p:nvSpPr>
        <p:spPr>
          <a:xfrm>
            <a:off x="9308983" y="6381398"/>
            <a:ext cx="2178804"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18 Jul 2022</a:t>
            </a:r>
            <a:endParaRPr/>
          </a:p>
        </p:txBody>
      </p:sp>
      <p:sp>
        <p:nvSpPr>
          <p:cNvPr id="113" name="Google Shape;113;p31"/>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31"/>
          <p:cNvSpPr txBox="1">
            <a:spLocks noGrp="1"/>
          </p:cNvSpPr>
          <p:nvPr>
            <p:ph type="sldNum" idx="12"/>
          </p:nvPr>
        </p:nvSpPr>
        <p:spPr>
          <a:xfrm>
            <a:off x="11531549" y="6363855"/>
            <a:ext cx="515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Slide" type="titleOnly">
  <p:cSld name="TITLE_ONLY">
    <p:spTree>
      <p:nvGrpSpPr>
        <p:cNvPr id="1" name="Shape 115"/>
        <p:cNvGrpSpPr/>
        <p:nvPr/>
      </p:nvGrpSpPr>
      <p:grpSpPr>
        <a:xfrm>
          <a:off x="0" y="0"/>
          <a:ext cx="0" cy="0"/>
          <a:chOff x="0" y="0"/>
          <a:chExt cx="0" cy="0"/>
        </a:xfrm>
      </p:grpSpPr>
      <p:sp>
        <p:nvSpPr>
          <p:cNvPr id="116" name="Google Shape;116;p32"/>
          <p:cNvSpPr txBox="1">
            <a:spLocks noGrp="1"/>
          </p:cNvSpPr>
          <p:nvPr>
            <p:ph type="title"/>
          </p:nvPr>
        </p:nvSpPr>
        <p:spPr>
          <a:xfrm>
            <a:off x="274394" y="201168"/>
            <a:ext cx="9034591" cy="868680"/>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376769"/>
              </a:buClr>
              <a:buSzPts val="2500"/>
              <a:buFont typeface="Arial"/>
              <a:buNone/>
              <a:defRPr>
                <a:solidFill>
                  <a:srgbClr val="376769"/>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ONTENT Slide">
  <p:cSld name="CONTENT Slide">
    <p:spTree>
      <p:nvGrpSpPr>
        <p:cNvPr id="1" name="Shape 117"/>
        <p:cNvGrpSpPr/>
        <p:nvPr/>
      </p:nvGrpSpPr>
      <p:grpSpPr>
        <a:xfrm>
          <a:off x="0" y="0"/>
          <a:ext cx="0" cy="0"/>
          <a:chOff x="0" y="0"/>
          <a:chExt cx="0" cy="0"/>
        </a:xfrm>
      </p:grpSpPr>
      <p:sp>
        <p:nvSpPr>
          <p:cNvPr id="118" name="Google Shape;118;p33"/>
          <p:cNvSpPr txBox="1">
            <a:spLocks noGrp="1"/>
          </p:cNvSpPr>
          <p:nvPr>
            <p:ph type="title"/>
          </p:nvPr>
        </p:nvSpPr>
        <p:spPr>
          <a:xfrm>
            <a:off x="914400" y="777240"/>
            <a:ext cx="10668000" cy="1143000"/>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376769"/>
              </a:buClr>
              <a:buSzPts val="2500"/>
              <a:buFont typeface="Arial"/>
              <a:buNone/>
              <a:defRPr>
                <a:solidFill>
                  <a:srgbClr val="376769"/>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9" name="Google Shape;119;p33"/>
          <p:cNvSpPr txBox="1">
            <a:spLocks noGrp="1"/>
          </p:cNvSpPr>
          <p:nvPr>
            <p:ph type="body" idx="1"/>
          </p:nvPr>
        </p:nvSpPr>
        <p:spPr>
          <a:xfrm>
            <a:off x="609600" y="2103120"/>
            <a:ext cx="10972800" cy="3931920"/>
          </a:xfrm>
          <a:prstGeom prst="rect">
            <a:avLst/>
          </a:prstGeom>
          <a:noFill/>
          <a:ln>
            <a:noFill/>
          </a:ln>
        </p:spPr>
        <p:txBody>
          <a:bodyPr spcFirstLastPara="1" wrap="square" lIns="0" tIns="0" rIns="91425" bIns="0" anchor="t" anchorCtr="0">
            <a:noAutofit/>
          </a:bodyPr>
          <a:lstStyle>
            <a:lvl1pPr marL="457200" marR="0" lvl="0" indent="-431800" algn="l" rtl="0">
              <a:spcBef>
                <a:spcPts val="640"/>
              </a:spcBef>
              <a:spcAft>
                <a:spcPts val="0"/>
              </a:spcAft>
              <a:buClr>
                <a:srgbClr val="99A005"/>
              </a:buClr>
              <a:buSzPts val="3200"/>
              <a:buFont typeface="Arial"/>
              <a:buChar char="•"/>
              <a:defRPr sz="3200" b="0" i="0" u="none" strike="noStrike" cap="none">
                <a:solidFill>
                  <a:srgbClr val="000000"/>
                </a:solidFill>
                <a:latin typeface="Calibri"/>
                <a:ea typeface="Calibri"/>
                <a:cs typeface="Calibri"/>
                <a:sym typeface="Calibri"/>
              </a:defRPr>
            </a:lvl1pPr>
            <a:lvl2pPr marL="914400" marR="0" lvl="1" indent="-406400" algn="l" rtl="0">
              <a:spcBef>
                <a:spcPts val="560"/>
              </a:spcBef>
              <a:spcAft>
                <a:spcPts val="0"/>
              </a:spcAft>
              <a:buClr>
                <a:srgbClr val="376769"/>
              </a:buClr>
              <a:buSzPts val="2800"/>
              <a:buFont typeface="Arial"/>
              <a:buChar char="–"/>
              <a:defRPr sz="2800" b="0" i="0" u="none" strike="noStrike" cap="none">
                <a:solidFill>
                  <a:srgbClr val="000000"/>
                </a:solidFill>
                <a:latin typeface="Calibri"/>
                <a:ea typeface="Calibri"/>
                <a:cs typeface="Calibri"/>
                <a:sym typeface="Calibri"/>
              </a:defRPr>
            </a:lvl2pPr>
            <a:lvl3pPr marL="1371600" marR="0" lvl="2" indent="-381000" algn="l" rtl="0">
              <a:spcBef>
                <a:spcPts val="480"/>
              </a:spcBef>
              <a:spcAft>
                <a:spcPts val="0"/>
              </a:spcAft>
              <a:buClr>
                <a:srgbClr val="99A005"/>
              </a:buClr>
              <a:buSzPts val="2400"/>
              <a:buFont typeface="Arial"/>
              <a:buChar char="•"/>
              <a:defRPr sz="2400" b="0" i="0" u="none" strike="noStrike" cap="none">
                <a:solidFill>
                  <a:srgbClr val="000000"/>
                </a:solidFill>
                <a:latin typeface="Calibri"/>
                <a:ea typeface="Calibri"/>
                <a:cs typeface="Calibri"/>
                <a:sym typeface="Calibri"/>
              </a:defRPr>
            </a:lvl3pPr>
            <a:lvl4pPr marL="1828800" marR="0" lvl="3" indent="-355600" algn="l" rtl="0">
              <a:spcBef>
                <a:spcPts val="400"/>
              </a:spcBef>
              <a:spcAft>
                <a:spcPts val="0"/>
              </a:spcAft>
              <a:buClr>
                <a:srgbClr val="376769"/>
              </a:buClr>
              <a:buSzPts val="2000"/>
              <a:buFont typeface="Arial"/>
              <a:buChar char="–"/>
              <a:defRPr sz="2000" b="0" i="0" u="none" strike="noStrike" cap="none">
                <a:solidFill>
                  <a:srgbClr val="000000"/>
                </a:solidFill>
                <a:latin typeface="Calibri"/>
                <a:ea typeface="Calibri"/>
                <a:cs typeface="Calibri"/>
                <a:sym typeface="Calibri"/>
              </a:defRPr>
            </a:lvl4pPr>
            <a:lvl5pPr marL="2286000" marR="0" lvl="4" indent="-355600" algn="l" rtl="0">
              <a:spcBef>
                <a:spcPts val="400"/>
              </a:spcBef>
              <a:spcAft>
                <a:spcPts val="0"/>
              </a:spcAft>
              <a:buClr>
                <a:srgbClr val="99A005"/>
              </a:buClr>
              <a:buSzPts val="2000"/>
              <a:buFont typeface="Arial"/>
              <a:buChar char="»"/>
              <a:defRPr sz="2000" b="0" i="0" u="none" strike="noStrike" cap="none">
                <a:solidFill>
                  <a:srgbClr val="000000"/>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 Content">
  <p:cSld name="Title + Content">
    <p:spTree>
      <p:nvGrpSpPr>
        <p:cNvPr id="1" name="Shape 120"/>
        <p:cNvGrpSpPr/>
        <p:nvPr/>
      </p:nvGrpSpPr>
      <p:grpSpPr>
        <a:xfrm>
          <a:off x="0" y="0"/>
          <a:ext cx="0" cy="0"/>
          <a:chOff x="0" y="0"/>
          <a:chExt cx="0" cy="0"/>
        </a:xfrm>
      </p:grpSpPr>
      <p:sp>
        <p:nvSpPr>
          <p:cNvPr id="121" name="Google Shape;121;p34"/>
          <p:cNvSpPr/>
          <p:nvPr/>
        </p:nvSpPr>
        <p:spPr>
          <a:xfrm>
            <a:off x="4191000" y="0"/>
            <a:ext cx="8001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25">
              <a:solidFill>
                <a:schemeClr val="lt1"/>
              </a:solidFill>
              <a:latin typeface="Calibri"/>
              <a:ea typeface="Calibri"/>
              <a:cs typeface="Calibri"/>
              <a:sym typeface="Calibri"/>
            </a:endParaRPr>
          </a:p>
        </p:txBody>
      </p:sp>
      <p:sp>
        <p:nvSpPr>
          <p:cNvPr id="122" name="Google Shape;122;p34"/>
          <p:cNvSpPr txBox="1">
            <a:spLocks noGrp="1"/>
          </p:cNvSpPr>
          <p:nvPr>
            <p:ph type="sldNum" idx="12"/>
          </p:nvPr>
        </p:nvSpPr>
        <p:spPr>
          <a:xfrm>
            <a:off x="11661915" y="6477000"/>
            <a:ext cx="377685" cy="381000"/>
          </a:xfrm>
          <a:prstGeom prst="rect">
            <a:avLst/>
          </a:prstGeom>
          <a:noFill/>
          <a:ln>
            <a:noFill/>
          </a:ln>
        </p:spPr>
        <p:txBody>
          <a:bodyPr spcFirstLastPara="1" wrap="square" lIns="0" tIns="0" rIns="0" bIns="0" anchor="ctr" anchorCtr="0">
            <a:noAutofit/>
          </a:bodyPr>
          <a:lstStyle>
            <a:lvl1pPr marL="0" lvl="0" indent="0" algn="r">
              <a:spcBef>
                <a:spcPts val="0"/>
              </a:spcBef>
              <a:buNone/>
              <a:defRPr sz="750">
                <a:solidFill>
                  <a:srgbClr val="B3B3B3"/>
                </a:solidFill>
                <a:latin typeface="Arial"/>
                <a:ea typeface="Arial"/>
                <a:cs typeface="Arial"/>
                <a:sym typeface="Arial"/>
              </a:defRPr>
            </a:lvl1pPr>
            <a:lvl2pPr marL="0" lvl="1" indent="0" algn="r">
              <a:spcBef>
                <a:spcPts val="0"/>
              </a:spcBef>
              <a:buNone/>
              <a:defRPr sz="750">
                <a:solidFill>
                  <a:srgbClr val="B3B3B3"/>
                </a:solidFill>
                <a:latin typeface="Arial"/>
                <a:ea typeface="Arial"/>
                <a:cs typeface="Arial"/>
                <a:sym typeface="Arial"/>
              </a:defRPr>
            </a:lvl2pPr>
            <a:lvl3pPr marL="0" lvl="2" indent="0" algn="r">
              <a:spcBef>
                <a:spcPts val="0"/>
              </a:spcBef>
              <a:buNone/>
              <a:defRPr sz="750">
                <a:solidFill>
                  <a:srgbClr val="B3B3B3"/>
                </a:solidFill>
                <a:latin typeface="Arial"/>
                <a:ea typeface="Arial"/>
                <a:cs typeface="Arial"/>
                <a:sym typeface="Arial"/>
              </a:defRPr>
            </a:lvl3pPr>
            <a:lvl4pPr marL="0" lvl="3" indent="0" algn="r">
              <a:spcBef>
                <a:spcPts val="0"/>
              </a:spcBef>
              <a:buNone/>
              <a:defRPr sz="750">
                <a:solidFill>
                  <a:srgbClr val="B3B3B3"/>
                </a:solidFill>
                <a:latin typeface="Arial"/>
                <a:ea typeface="Arial"/>
                <a:cs typeface="Arial"/>
                <a:sym typeface="Arial"/>
              </a:defRPr>
            </a:lvl4pPr>
            <a:lvl5pPr marL="0" lvl="4" indent="0" algn="r">
              <a:spcBef>
                <a:spcPts val="0"/>
              </a:spcBef>
              <a:buNone/>
              <a:defRPr sz="750">
                <a:solidFill>
                  <a:srgbClr val="B3B3B3"/>
                </a:solidFill>
                <a:latin typeface="Arial"/>
                <a:ea typeface="Arial"/>
                <a:cs typeface="Arial"/>
                <a:sym typeface="Arial"/>
              </a:defRPr>
            </a:lvl5pPr>
            <a:lvl6pPr marL="0" lvl="5" indent="0" algn="r">
              <a:spcBef>
                <a:spcPts val="0"/>
              </a:spcBef>
              <a:buNone/>
              <a:defRPr sz="750">
                <a:solidFill>
                  <a:srgbClr val="B3B3B3"/>
                </a:solidFill>
                <a:latin typeface="Arial"/>
                <a:ea typeface="Arial"/>
                <a:cs typeface="Arial"/>
                <a:sym typeface="Arial"/>
              </a:defRPr>
            </a:lvl6pPr>
            <a:lvl7pPr marL="0" lvl="6" indent="0" algn="r">
              <a:spcBef>
                <a:spcPts val="0"/>
              </a:spcBef>
              <a:buNone/>
              <a:defRPr sz="750">
                <a:solidFill>
                  <a:srgbClr val="B3B3B3"/>
                </a:solidFill>
                <a:latin typeface="Arial"/>
                <a:ea typeface="Arial"/>
                <a:cs typeface="Arial"/>
                <a:sym typeface="Arial"/>
              </a:defRPr>
            </a:lvl7pPr>
            <a:lvl8pPr marL="0" lvl="7" indent="0" algn="r">
              <a:spcBef>
                <a:spcPts val="0"/>
              </a:spcBef>
              <a:buNone/>
              <a:defRPr sz="750">
                <a:solidFill>
                  <a:srgbClr val="B3B3B3"/>
                </a:solidFill>
                <a:latin typeface="Arial"/>
                <a:ea typeface="Arial"/>
                <a:cs typeface="Arial"/>
                <a:sym typeface="Arial"/>
              </a:defRPr>
            </a:lvl8pPr>
            <a:lvl9pPr marL="0" lvl="8" indent="0" algn="r">
              <a:spcBef>
                <a:spcPts val="0"/>
              </a:spcBef>
              <a:buNone/>
              <a:defRPr sz="750">
                <a:solidFill>
                  <a:srgbClr val="B3B3B3"/>
                </a:solidFill>
                <a:latin typeface="Arial"/>
                <a:ea typeface="Arial"/>
                <a:cs typeface="Arial"/>
                <a:sym typeface="Arial"/>
              </a:defRPr>
            </a:lvl9pPr>
          </a:lstStyle>
          <a:p>
            <a:fld id="{00000000-1234-1234-1234-123412341234}" type="slidenum">
              <a:rPr lang="en-US" smtClean="0"/>
              <a:pPr/>
              <a:t>‹#›</a:t>
            </a:fld>
            <a:endParaRPr lang="en-US"/>
          </a:p>
        </p:txBody>
      </p:sp>
      <p:sp>
        <p:nvSpPr>
          <p:cNvPr id="123" name="Google Shape;123;p34"/>
          <p:cNvSpPr txBox="1">
            <a:spLocks noGrp="1"/>
          </p:cNvSpPr>
          <p:nvPr>
            <p:ph type="title"/>
          </p:nvPr>
        </p:nvSpPr>
        <p:spPr>
          <a:xfrm>
            <a:off x="2667000" y="225779"/>
            <a:ext cx="9144000" cy="1092483"/>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C8722E"/>
              </a:buClr>
              <a:buSzPts val="2250"/>
              <a:buFont typeface="Arial"/>
              <a:buNone/>
              <a:defRPr sz="2250" b="1">
                <a:solidFill>
                  <a:srgbClr val="C8722E"/>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4" name="Google Shape;124;p34"/>
          <p:cNvSpPr txBox="1">
            <a:spLocks noGrp="1"/>
          </p:cNvSpPr>
          <p:nvPr>
            <p:ph type="body" idx="1"/>
          </p:nvPr>
        </p:nvSpPr>
        <p:spPr>
          <a:xfrm>
            <a:off x="1143000" y="1714501"/>
            <a:ext cx="10668000" cy="4572001"/>
          </a:xfrm>
          <a:prstGeom prst="rect">
            <a:avLst/>
          </a:prstGeom>
          <a:noFill/>
          <a:ln>
            <a:noFill/>
          </a:ln>
        </p:spPr>
        <p:txBody>
          <a:bodyPr spcFirstLastPara="1" wrap="square" lIns="91425" tIns="45700" rIns="91425" bIns="45700" anchor="t" anchorCtr="0">
            <a:noAutofit/>
          </a:bodyPr>
          <a:lstStyle>
            <a:lvl1pPr marL="457200" marR="0" lvl="0" indent="-339725" algn="l" rtl="0">
              <a:spcBef>
                <a:spcPts val="350"/>
              </a:spcBef>
              <a:spcAft>
                <a:spcPts val="0"/>
              </a:spcAft>
              <a:buClr>
                <a:schemeClr val="dk1"/>
              </a:buClr>
              <a:buSzPts val="1750"/>
              <a:buFont typeface="Arial"/>
              <a:buChar char="•"/>
              <a:defRPr sz="1750" b="0" i="0" u="none" strike="noStrike" cap="none">
                <a:solidFill>
                  <a:schemeClr val="dk1"/>
                </a:solidFill>
                <a:latin typeface="Arial"/>
                <a:ea typeface="Arial"/>
                <a:cs typeface="Arial"/>
                <a:sym typeface="Arial"/>
              </a:defRPr>
            </a:lvl1pPr>
            <a:lvl2pPr marL="914400" marR="0" lvl="1" indent="-323850" algn="l" rtl="0">
              <a:spcBef>
                <a:spcPts val="300"/>
              </a:spcBef>
              <a:spcAft>
                <a:spcPts val="0"/>
              </a:spcAft>
              <a:buClr>
                <a:schemeClr val="dk1"/>
              </a:buClr>
              <a:buSzPts val="1500"/>
              <a:buFont typeface="Noto Sans Symbols"/>
              <a:buChar char="▪"/>
              <a:defRPr sz="1500" b="0" i="0" u="none" strike="noStrike" cap="none">
                <a:solidFill>
                  <a:schemeClr val="dk1"/>
                </a:solidFill>
                <a:latin typeface="Arial"/>
                <a:ea typeface="Arial"/>
                <a:cs typeface="Arial"/>
                <a:sym typeface="Arial"/>
              </a:defRPr>
            </a:lvl2pPr>
            <a:lvl3pPr marL="1371600" marR="0" lvl="2" indent="-307975" algn="l" rtl="0">
              <a:spcBef>
                <a:spcPts val="250"/>
              </a:spcBef>
              <a:spcAft>
                <a:spcPts val="0"/>
              </a:spcAft>
              <a:buClr>
                <a:schemeClr val="dk1"/>
              </a:buClr>
              <a:buSzPts val="1250"/>
              <a:buFont typeface="Noto Sans Symbols"/>
              <a:buChar char="✔"/>
              <a:defRPr sz="1250" b="0" i="0" u="none" strike="noStrike" cap="none">
                <a:solidFill>
                  <a:schemeClr val="dk1"/>
                </a:solidFill>
                <a:latin typeface="Arial"/>
                <a:ea typeface="Arial"/>
                <a:cs typeface="Arial"/>
                <a:sym typeface="Arial"/>
              </a:defRPr>
            </a:lvl3pPr>
            <a:lvl4pPr marL="1828800" marR="0" lvl="3" indent="-300037" algn="l" rtl="0">
              <a:spcBef>
                <a:spcPts val="225"/>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4pPr>
            <a:lvl5pPr marL="2286000" marR="0" lvl="4" indent="-292100" algn="l" rtl="0">
              <a:spcBef>
                <a:spcPts val="200"/>
              </a:spcBef>
              <a:spcAft>
                <a:spcPts val="0"/>
              </a:spcAft>
              <a:buClr>
                <a:schemeClr val="dk1"/>
              </a:buClr>
              <a:buSzPts val="1000"/>
              <a:buFont typeface="Noto Sans Symbols"/>
              <a:buChar char="▪"/>
              <a:defRPr sz="1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5" name="Google Shape;125;p34"/>
          <p:cNvSpPr txBox="1">
            <a:spLocks noGrp="1"/>
          </p:cNvSpPr>
          <p:nvPr>
            <p:ph type="dt" idx="10"/>
          </p:nvPr>
        </p:nvSpPr>
        <p:spPr>
          <a:xfrm>
            <a:off x="8919508" y="6495963"/>
            <a:ext cx="2590005" cy="36203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sz="75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18 Jul 2022</a:t>
            </a:r>
            <a:endParaRPr/>
          </a:p>
        </p:txBody>
      </p:sp>
      <p:sp>
        <p:nvSpPr>
          <p:cNvPr id="126" name="Google Shape;126;p34"/>
          <p:cNvSpPr txBox="1">
            <a:spLocks noGrp="1"/>
          </p:cNvSpPr>
          <p:nvPr>
            <p:ph type="ftr" idx="11"/>
          </p:nvPr>
        </p:nvSpPr>
        <p:spPr>
          <a:xfrm>
            <a:off x="774372" y="6477001"/>
            <a:ext cx="10006517"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sz="75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Main">
  <p:cSld name="Title and Content Main">
    <p:spTree>
      <p:nvGrpSpPr>
        <p:cNvPr id="1" name="Shape 37"/>
        <p:cNvGrpSpPr/>
        <p:nvPr/>
      </p:nvGrpSpPr>
      <p:grpSpPr>
        <a:xfrm>
          <a:off x="0" y="0"/>
          <a:ext cx="0" cy="0"/>
          <a:chOff x="0" y="0"/>
          <a:chExt cx="0" cy="0"/>
        </a:xfrm>
      </p:grpSpPr>
      <p:pic>
        <p:nvPicPr>
          <p:cNvPr id="38" name="Google Shape;38;p20"/>
          <p:cNvPicPr preferRelativeResize="0"/>
          <p:nvPr/>
        </p:nvPicPr>
        <p:blipFill rotWithShape="1">
          <a:blip r:embed="rId2">
            <a:alphaModFix/>
          </a:blip>
          <a:srcRect/>
          <a:stretch/>
        </p:blipFill>
        <p:spPr>
          <a:xfrm>
            <a:off x="3052" y="1715"/>
            <a:ext cx="12185897" cy="6854568"/>
          </a:xfrm>
          <a:prstGeom prst="rect">
            <a:avLst/>
          </a:prstGeom>
          <a:noFill/>
          <a:ln>
            <a:noFill/>
          </a:ln>
        </p:spPr>
      </p:pic>
      <p:sp>
        <p:nvSpPr>
          <p:cNvPr id="39" name="Google Shape;39;p20"/>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20"/>
          <p:cNvSpPr txBox="1">
            <a:spLocks noGrp="1"/>
          </p:cNvSpPr>
          <p:nvPr>
            <p:ph type="title"/>
          </p:nvPr>
        </p:nvSpPr>
        <p:spPr>
          <a:xfrm>
            <a:off x="269006" y="274642"/>
            <a:ext cx="8899516" cy="808597"/>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707276"/>
              </a:buClr>
              <a:buSzPts val="1800"/>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cxnSp>
        <p:nvCxnSpPr>
          <p:cNvPr id="41" name="Google Shape;41;p20"/>
          <p:cNvCxnSpPr/>
          <p:nvPr/>
        </p:nvCxnSpPr>
        <p:spPr>
          <a:xfrm>
            <a:off x="11531549" y="6454975"/>
            <a:ext cx="0" cy="182880"/>
          </a:xfrm>
          <a:prstGeom prst="straightConnector1">
            <a:avLst/>
          </a:prstGeom>
          <a:noFill/>
          <a:ln w="12700" cap="flat" cmpd="sng">
            <a:solidFill>
              <a:srgbClr val="7F7F7F"/>
            </a:solidFill>
            <a:prstDash val="solid"/>
            <a:round/>
            <a:headEnd type="none" w="sm" len="sm"/>
            <a:tailEnd type="none" w="sm" len="sm"/>
          </a:ln>
        </p:spPr>
      </p:cxnSp>
      <p:sp>
        <p:nvSpPr>
          <p:cNvPr id="42" name="Google Shape;42;p20"/>
          <p:cNvSpPr txBox="1">
            <a:spLocks noGrp="1"/>
          </p:cNvSpPr>
          <p:nvPr>
            <p:ph type="dt" idx="10"/>
          </p:nvPr>
        </p:nvSpPr>
        <p:spPr>
          <a:xfrm>
            <a:off x="9308983" y="6381398"/>
            <a:ext cx="2178804"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18 Jul 2022</a:t>
            </a:r>
            <a:endParaRPr/>
          </a:p>
        </p:txBody>
      </p:sp>
      <p:sp>
        <p:nvSpPr>
          <p:cNvPr id="43" name="Google Shape;43;p20"/>
          <p:cNvSpPr txBox="1">
            <a:spLocks noGrp="1"/>
          </p:cNvSpPr>
          <p:nvPr>
            <p:ph type="sldNum" idx="12"/>
          </p:nvPr>
        </p:nvSpPr>
        <p:spPr>
          <a:xfrm>
            <a:off x="11531549" y="6363855"/>
            <a:ext cx="515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pic>
        <p:nvPicPr>
          <p:cNvPr id="44" name="Google Shape;44;p20"/>
          <p:cNvPicPr preferRelativeResize="0"/>
          <p:nvPr/>
        </p:nvPicPr>
        <p:blipFill rotWithShape="1">
          <a:blip r:embed="rId3">
            <a:alphaModFix/>
          </a:blip>
          <a:srcRect/>
          <a:stretch/>
        </p:blipFill>
        <p:spPr>
          <a:xfrm>
            <a:off x="9753600" y="291613"/>
            <a:ext cx="1966685" cy="608289"/>
          </a:xfrm>
          <a:prstGeom prst="rect">
            <a:avLst/>
          </a:prstGeom>
          <a:noFill/>
          <a:ln>
            <a:noFill/>
          </a:ln>
        </p:spPr>
      </p:pic>
      <p:sp>
        <p:nvSpPr>
          <p:cNvPr id="45" name="Google Shape;45;p20"/>
          <p:cNvSpPr txBox="1">
            <a:spLocks noGrp="1"/>
          </p:cNvSpPr>
          <p:nvPr>
            <p:ph type="body" idx="1"/>
          </p:nvPr>
        </p:nvSpPr>
        <p:spPr>
          <a:xfrm>
            <a:off x="274394" y="1600205"/>
            <a:ext cx="11541116" cy="4525963"/>
          </a:xfrm>
          <a:prstGeom prst="rect">
            <a:avLst/>
          </a:prstGeom>
          <a:noFill/>
          <a:ln>
            <a:noFill/>
          </a:ln>
        </p:spPr>
        <p:txBody>
          <a:bodyPr spcFirstLastPara="1" wrap="square" lIns="0" tIns="0" rIns="0" bIns="0" anchor="t" anchorCtr="0">
            <a:noAutofit/>
          </a:bodyPr>
          <a:lstStyle>
            <a:lvl1pPr marL="457200" marR="0" lvl="0" indent="-342900" algn="l" rtl="0">
              <a:spcBef>
                <a:spcPts val="400"/>
              </a:spcBef>
              <a:spcAft>
                <a:spcPts val="0"/>
              </a:spcAft>
              <a:buClr>
                <a:schemeClr val="dk1"/>
              </a:buClr>
              <a:buSzPts val="1800"/>
              <a:buFont typeface="Merriweather San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50519" algn="l" rtl="0">
              <a:spcBef>
                <a:spcPts val="320"/>
              </a:spcBef>
              <a:spcAft>
                <a:spcPts val="0"/>
              </a:spcAft>
              <a:buClr>
                <a:schemeClr val="dk1"/>
              </a:buClr>
              <a:buSzPts val="1920"/>
              <a:buFont typeface="Merriweather Sans"/>
              <a:buChar char="•"/>
              <a:defRPr sz="1600" b="0" i="0" u="none" strike="noStrike" cap="none">
                <a:solidFill>
                  <a:schemeClr val="dk1"/>
                </a:solidFill>
                <a:latin typeface="Arial"/>
                <a:ea typeface="Arial"/>
                <a:cs typeface="Arial"/>
                <a:sym typeface="Arial"/>
              </a:defRPr>
            </a:lvl3pPr>
            <a:lvl4pPr marL="1828800" marR="0" lvl="3" indent="-304164" algn="l" rtl="0">
              <a:spcBef>
                <a:spcPts val="280"/>
              </a:spcBef>
              <a:spcAft>
                <a:spcPts val="0"/>
              </a:spcAft>
              <a:buClr>
                <a:schemeClr val="dk1"/>
              </a:buClr>
              <a:buSzPts val="1190"/>
              <a:buFont typeface="Noto Sans Symbols"/>
              <a:buChar char="◆"/>
              <a:defRPr sz="1400" b="0" i="0" u="none" strike="noStrike" cap="none">
                <a:solidFill>
                  <a:schemeClr val="dk1"/>
                </a:solidFill>
                <a:latin typeface="Arial"/>
                <a:ea typeface="Arial"/>
                <a:cs typeface="Arial"/>
                <a:sym typeface="Arial"/>
              </a:defRPr>
            </a:lvl4pPr>
            <a:lvl5pPr marL="2286000" marR="0" lvl="4" indent="-300989" algn="l" rtl="0">
              <a:spcBef>
                <a:spcPts val="240"/>
              </a:spcBef>
              <a:spcAft>
                <a:spcPts val="0"/>
              </a:spcAft>
              <a:buClr>
                <a:schemeClr val="dk1"/>
              </a:buClr>
              <a:buSzPts val="1140"/>
              <a:buFont typeface="Arial"/>
              <a:buChar char="►"/>
              <a:defRPr sz="1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ertical Title and Text">
  <p:cSld name="Vertical Title and Text">
    <p:spTree>
      <p:nvGrpSpPr>
        <p:cNvPr id="1" name="Shape 55"/>
        <p:cNvGrpSpPr/>
        <p:nvPr/>
      </p:nvGrpSpPr>
      <p:grpSpPr>
        <a:xfrm>
          <a:off x="0" y="0"/>
          <a:ext cx="0" cy="0"/>
          <a:chOff x="0" y="0"/>
          <a:chExt cx="0" cy="0"/>
        </a:xfrm>
      </p:grpSpPr>
      <p:sp>
        <p:nvSpPr>
          <p:cNvPr id="56" name="Google Shape;56;p22"/>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2"/>
          <p:cNvSpPr txBox="1">
            <a:spLocks noGrp="1"/>
          </p:cNvSpPr>
          <p:nvPr>
            <p:ph type="title"/>
          </p:nvPr>
        </p:nvSpPr>
        <p:spPr>
          <a:xfrm>
            <a:off x="269006" y="274642"/>
            <a:ext cx="8899516" cy="808597"/>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707276"/>
              </a:buClr>
              <a:buSzPts val="1800"/>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58"/>
        <p:cNvGrpSpPr/>
        <p:nvPr/>
      </p:nvGrpSpPr>
      <p:grpSpPr>
        <a:xfrm>
          <a:off x="0" y="0"/>
          <a:ext cx="0" cy="0"/>
          <a:chOff x="0" y="0"/>
          <a:chExt cx="0" cy="0"/>
        </a:xfrm>
      </p:grpSpPr>
      <p:pic>
        <p:nvPicPr>
          <p:cNvPr id="59" name="Google Shape;59;p23"/>
          <p:cNvPicPr preferRelativeResize="0"/>
          <p:nvPr/>
        </p:nvPicPr>
        <p:blipFill rotWithShape="1">
          <a:blip r:embed="rId2">
            <a:alphaModFix/>
          </a:blip>
          <a:srcRect/>
          <a:stretch/>
        </p:blipFill>
        <p:spPr>
          <a:xfrm>
            <a:off x="3052" y="1715"/>
            <a:ext cx="12185897" cy="6854568"/>
          </a:xfrm>
          <a:prstGeom prst="rect">
            <a:avLst/>
          </a:prstGeom>
          <a:noFill/>
          <a:ln>
            <a:noFill/>
          </a:ln>
        </p:spPr>
      </p:pic>
      <p:sp>
        <p:nvSpPr>
          <p:cNvPr id="60" name="Google Shape;60;p23"/>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3"/>
          <p:cNvSpPr txBox="1">
            <a:spLocks noGrp="1"/>
          </p:cNvSpPr>
          <p:nvPr>
            <p:ph type="body" idx="1"/>
          </p:nvPr>
        </p:nvSpPr>
        <p:spPr>
          <a:xfrm>
            <a:off x="274395" y="1600205"/>
            <a:ext cx="5629797" cy="4525963"/>
          </a:xfrm>
          <a:prstGeom prst="rect">
            <a:avLst/>
          </a:prstGeom>
          <a:noFill/>
          <a:ln>
            <a:noFill/>
          </a:ln>
        </p:spPr>
        <p:txBody>
          <a:bodyPr spcFirstLastPara="1" wrap="square" lIns="0" tIns="0" rIns="0" bIns="0" anchor="t" anchorCtr="0">
            <a:noAutofit/>
          </a:bodyPr>
          <a:lstStyle>
            <a:lvl1pPr marL="457200" marR="0" lvl="0" indent="-342900" algn="l" rtl="0">
              <a:spcBef>
                <a:spcPts val="400"/>
              </a:spcBef>
              <a:spcAft>
                <a:spcPts val="0"/>
              </a:spcAft>
              <a:buClr>
                <a:schemeClr val="dk1"/>
              </a:buClr>
              <a:buSzPts val="1800"/>
              <a:buFont typeface="Merriweather San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50519" algn="l" rtl="0">
              <a:spcBef>
                <a:spcPts val="320"/>
              </a:spcBef>
              <a:spcAft>
                <a:spcPts val="0"/>
              </a:spcAft>
              <a:buClr>
                <a:schemeClr val="dk1"/>
              </a:buClr>
              <a:buSzPts val="1920"/>
              <a:buFont typeface="Merriweather Sans"/>
              <a:buChar char="•"/>
              <a:defRPr sz="1600" b="0" i="0" u="none" strike="noStrike" cap="none">
                <a:solidFill>
                  <a:schemeClr val="dk1"/>
                </a:solidFill>
                <a:latin typeface="Arial"/>
                <a:ea typeface="Arial"/>
                <a:cs typeface="Arial"/>
                <a:sym typeface="Arial"/>
              </a:defRPr>
            </a:lvl3pPr>
            <a:lvl4pPr marL="1828800" marR="0" lvl="3" indent="-304164" algn="l" rtl="0">
              <a:spcBef>
                <a:spcPts val="280"/>
              </a:spcBef>
              <a:spcAft>
                <a:spcPts val="0"/>
              </a:spcAft>
              <a:buClr>
                <a:schemeClr val="dk1"/>
              </a:buClr>
              <a:buSzPts val="1190"/>
              <a:buFont typeface="Noto Sans Symbols"/>
              <a:buChar char="◆"/>
              <a:defRPr sz="1400" b="0" i="0" u="none" strike="noStrike" cap="none">
                <a:solidFill>
                  <a:schemeClr val="dk1"/>
                </a:solidFill>
                <a:latin typeface="Arial"/>
                <a:ea typeface="Arial"/>
                <a:cs typeface="Arial"/>
                <a:sym typeface="Arial"/>
              </a:defRPr>
            </a:lvl4pPr>
            <a:lvl5pPr marL="2286000" marR="0" lvl="4" indent="-300989" algn="l" rtl="0">
              <a:spcBef>
                <a:spcPts val="240"/>
              </a:spcBef>
              <a:spcAft>
                <a:spcPts val="0"/>
              </a:spcAft>
              <a:buClr>
                <a:schemeClr val="dk1"/>
              </a:buClr>
              <a:buSzPts val="1140"/>
              <a:buFont typeface="Arial"/>
              <a:buChar char="►"/>
              <a:defRPr sz="1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2" name="Google Shape;62;p23"/>
          <p:cNvSpPr txBox="1">
            <a:spLocks noGrp="1"/>
          </p:cNvSpPr>
          <p:nvPr>
            <p:ph type="body" idx="2"/>
          </p:nvPr>
        </p:nvSpPr>
        <p:spPr>
          <a:xfrm>
            <a:off x="6185712" y="1600205"/>
            <a:ext cx="5629797" cy="4525963"/>
          </a:xfrm>
          <a:prstGeom prst="rect">
            <a:avLst/>
          </a:prstGeom>
          <a:noFill/>
          <a:ln>
            <a:noFill/>
          </a:ln>
        </p:spPr>
        <p:txBody>
          <a:bodyPr spcFirstLastPara="1" wrap="square" lIns="0" tIns="0" rIns="0" bIns="0" anchor="t" anchorCtr="0">
            <a:noAutofit/>
          </a:bodyPr>
          <a:lstStyle>
            <a:lvl1pPr marL="457200" marR="0" lvl="0" indent="-342900" algn="l" rtl="0">
              <a:spcBef>
                <a:spcPts val="400"/>
              </a:spcBef>
              <a:spcAft>
                <a:spcPts val="0"/>
              </a:spcAft>
              <a:buClr>
                <a:schemeClr val="dk1"/>
              </a:buClr>
              <a:buSzPts val="1800"/>
              <a:buFont typeface="Merriweather San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50519" algn="l" rtl="0">
              <a:spcBef>
                <a:spcPts val="320"/>
              </a:spcBef>
              <a:spcAft>
                <a:spcPts val="0"/>
              </a:spcAft>
              <a:buClr>
                <a:schemeClr val="dk1"/>
              </a:buClr>
              <a:buSzPts val="1920"/>
              <a:buFont typeface="Merriweather Sans"/>
              <a:buChar char="•"/>
              <a:defRPr sz="1600" b="0" i="0" u="none" strike="noStrike" cap="none">
                <a:solidFill>
                  <a:schemeClr val="dk1"/>
                </a:solidFill>
                <a:latin typeface="Arial"/>
                <a:ea typeface="Arial"/>
                <a:cs typeface="Arial"/>
                <a:sym typeface="Arial"/>
              </a:defRPr>
            </a:lvl3pPr>
            <a:lvl4pPr marL="1828800" marR="0" lvl="3" indent="-304164" algn="l" rtl="0">
              <a:spcBef>
                <a:spcPts val="280"/>
              </a:spcBef>
              <a:spcAft>
                <a:spcPts val="0"/>
              </a:spcAft>
              <a:buClr>
                <a:schemeClr val="dk1"/>
              </a:buClr>
              <a:buSzPts val="1190"/>
              <a:buFont typeface="Noto Sans Symbols"/>
              <a:buChar char="◆"/>
              <a:defRPr sz="1400" b="0" i="0" u="none" strike="noStrike" cap="none">
                <a:solidFill>
                  <a:schemeClr val="dk1"/>
                </a:solidFill>
                <a:latin typeface="Arial"/>
                <a:ea typeface="Arial"/>
                <a:cs typeface="Arial"/>
                <a:sym typeface="Arial"/>
              </a:defRPr>
            </a:lvl4pPr>
            <a:lvl5pPr marL="2286000" marR="0" lvl="4" indent="-300989" algn="l" rtl="0">
              <a:spcBef>
                <a:spcPts val="240"/>
              </a:spcBef>
              <a:spcAft>
                <a:spcPts val="0"/>
              </a:spcAft>
              <a:buClr>
                <a:schemeClr val="dk1"/>
              </a:buClr>
              <a:buSzPts val="1140"/>
              <a:buFont typeface="Arial"/>
              <a:buChar char="►"/>
              <a:defRPr sz="1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3" name="Google Shape;63;p23"/>
          <p:cNvSpPr txBox="1">
            <a:spLocks noGrp="1"/>
          </p:cNvSpPr>
          <p:nvPr>
            <p:ph type="title"/>
          </p:nvPr>
        </p:nvSpPr>
        <p:spPr>
          <a:xfrm>
            <a:off x="269006" y="274642"/>
            <a:ext cx="8899516" cy="808597"/>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707276"/>
              </a:buClr>
              <a:buSzPts val="1800"/>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cxnSp>
        <p:nvCxnSpPr>
          <p:cNvPr id="64" name="Google Shape;64;p23"/>
          <p:cNvCxnSpPr/>
          <p:nvPr/>
        </p:nvCxnSpPr>
        <p:spPr>
          <a:xfrm>
            <a:off x="11531549" y="6454975"/>
            <a:ext cx="0" cy="182880"/>
          </a:xfrm>
          <a:prstGeom prst="straightConnector1">
            <a:avLst/>
          </a:prstGeom>
          <a:noFill/>
          <a:ln w="12700" cap="flat" cmpd="sng">
            <a:solidFill>
              <a:srgbClr val="7F7F7F"/>
            </a:solidFill>
            <a:prstDash val="solid"/>
            <a:round/>
            <a:headEnd type="none" w="sm" len="sm"/>
            <a:tailEnd type="none" w="sm" len="sm"/>
          </a:ln>
        </p:spPr>
      </p:cxnSp>
      <p:sp>
        <p:nvSpPr>
          <p:cNvPr id="65" name="Google Shape;65;p23"/>
          <p:cNvSpPr txBox="1">
            <a:spLocks noGrp="1"/>
          </p:cNvSpPr>
          <p:nvPr>
            <p:ph type="dt" idx="10"/>
          </p:nvPr>
        </p:nvSpPr>
        <p:spPr>
          <a:xfrm>
            <a:off x="9308983" y="6381398"/>
            <a:ext cx="2178804"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18 Jul 2022</a:t>
            </a:r>
            <a:endParaRPr/>
          </a:p>
        </p:txBody>
      </p:sp>
      <p:sp>
        <p:nvSpPr>
          <p:cNvPr id="66" name="Google Shape;66;p23"/>
          <p:cNvSpPr txBox="1">
            <a:spLocks noGrp="1"/>
          </p:cNvSpPr>
          <p:nvPr>
            <p:ph type="sldNum" idx="12"/>
          </p:nvPr>
        </p:nvSpPr>
        <p:spPr>
          <a:xfrm>
            <a:off x="11531549" y="6363855"/>
            <a:ext cx="515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pic>
        <p:nvPicPr>
          <p:cNvPr id="67" name="Google Shape;67;p23"/>
          <p:cNvPicPr preferRelativeResize="0"/>
          <p:nvPr/>
        </p:nvPicPr>
        <p:blipFill rotWithShape="1">
          <a:blip r:embed="rId3">
            <a:alphaModFix/>
          </a:blip>
          <a:srcRect/>
          <a:stretch/>
        </p:blipFill>
        <p:spPr>
          <a:xfrm>
            <a:off x="9628909" y="291613"/>
            <a:ext cx="2091376" cy="608289"/>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68"/>
        <p:cNvGrpSpPr/>
        <p:nvPr/>
      </p:nvGrpSpPr>
      <p:grpSpPr>
        <a:xfrm>
          <a:off x="0" y="0"/>
          <a:ext cx="0" cy="0"/>
          <a:chOff x="0" y="0"/>
          <a:chExt cx="0" cy="0"/>
        </a:xfrm>
      </p:grpSpPr>
      <p:pic>
        <p:nvPicPr>
          <p:cNvPr id="69" name="Google Shape;69;p24"/>
          <p:cNvPicPr preferRelativeResize="0"/>
          <p:nvPr/>
        </p:nvPicPr>
        <p:blipFill rotWithShape="1">
          <a:blip r:embed="rId2">
            <a:alphaModFix/>
          </a:blip>
          <a:srcRect/>
          <a:stretch/>
        </p:blipFill>
        <p:spPr>
          <a:xfrm>
            <a:off x="3052" y="1715"/>
            <a:ext cx="12185897" cy="6854568"/>
          </a:xfrm>
          <a:prstGeom prst="rect">
            <a:avLst/>
          </a:prstGeom>
          <a:noFill/>
          <a:ln>
            <a:noFill/>
          </a:ln>
        </p:spPr>
      </p:pic>
      <p:sp>
        <p:nvSpPr>
          <p:cNvPr id="70" name="Google Shape;70;p24"/>
          <p:cNvSpPr txBox="1">
            <a:spLocks noGrp="1"/>
          </p:cNvSpPr>
          <p:nvPr>
            <p:ph type="body" idx="1"/>
          </p:nvPr>
        </p:nvSpPr>
        <p:spPr>
          <a:xfrm>
            <a:off x="274395" y="1535113"/>
            <a:ext cx="5629797" cy="412220"/>
          </a:xfrm>
          <a:prstGeom prst="rect">
            <a:avLst/>
          </a:prstGeom>
          <a:noFill/>
          <a:ln>
            <a:noFill/>
          </a:ln>
        </p:spPr>
        <p:txBody>
          <a:bodyPr spcFirstLastPara="1" wrap="square" lIns="0" tIns="0" rIns="0" bIns="0" anchor="b" anchorCtr="0">
            <a:normAutofit/>
          </a:bodyPr>
          <a:lstStyle>
            <a:lvl1pPr marL="457200" marR="0" lvl="0"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71" name="Google Shape;71;p24"/>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4"/>
          <p:cNvSpPr txBox="1">
            <a:spLocks noGrp="1"/>
          </p:cNvSpPr>
          <p:nvPr>
            <p:ph type="title"/>
          </p:nvPr>
        </p:nvSpPr>
        <p:spPr>
          <a:xfrm>
            <a:off x="269006" y="274642"/>
            <a:ext cx="8899516" cy="808597"/>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707276"/>
              </a:buClr>
              <a:buSzPts val="1800"/>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24"/>
          <p:cNvSpPr txBox="1">
            <a:spLocks noGrp="1"/>
          </p:cNvSpPr>
          <p:nvPr>
            <p:ph type="body" idx="2"/>
          </p:nvPr>
        </p:nvSpPr>
        <p:spPr>
          <a:xfrm>
            <a:off x="274395" y="2062172"/>
            <a:ext cx="5629797" cy="3779204"/>
          </a:xfrm>
          <a:prstGeom prst="rect">
            <a:avLst/>
          </a:prstGeom>
          <a:noFill/>
          <a:ln>
            <a:noFill/>
          </a:ln>
        </p:spPr>
        <p:txBody>
          <a:bodyPr spcFirstLastPara="1" wrap="square" lIns="0" tIns="0" rIns="0" bIns="0" anchor="t" anchorCtr="0">
            <a:noAutofit/>
          </a:bodyPr>
          <a:lstStyle>
            <a:lvl1pPr marL="457200" marR="0" lvl="0" indent="-342900" algn="l" rtl="0">
              <a:spcBef>
                <a:spcPts val="400"/>
              </a:spcBef>
              <a:spcAft>
                <a:spcPts val="0"/>
              </a:spcAft>
              <a:buClr>
                <a:schemeClr val="dk1"/>
              </a:buClr>
              <a:buSzPts val="1800"/>
              <a:buFont typeface="Merriweather San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50519" algn="l" rtl="0">
              <a:spcBef>
                <a:spcPts val="320"/>
              </a:spcBef>
              <a:spcAft>
                <a:spcPts val="0"/>
              </a:spcAft>
              <a:buClr>
                <a:schemeClr val="dk1"/>
              </a:buClr>
              <a:buSzPts val="1920"/>
              <a:buFont typeface="Merriweather Sans"/>
              <a:buChar char="•"/>
              <a:defRPr sz="1600" b="0" i="0" u="none" strike="noStrike" cap="none">
                <a:solidFill>
                  <a:schemeClr val="dk1"/>
                </a:solidFill>
                <a:latin typeface="Arial"/>
                <a:ea typeface="Arial"/>
                <a:cs typeface="Arial"/>
                <a:sym typeface="Arial"/>
              </a:defRPr>
            </a:lvl3pPr>
            <a:lvl4pPr marL="1828800" marR="0" lvl="3" indent="-304164" algn="l" rtl="0">
              <a:spcBef>
                <a:spcPts val="280"/>
              </a:spcBef>
              <a:spcAft>
                <a:spcPts val="0"/>
              </a:spcAft>
              <a:buClr>
                <a:schemeClr val="dk1"/>
              </a:buClr>
              <a:buSzPts val="1190"/>
              <a:buFont typeface="Noto Sans Symbols"/>
              <a:buChar char="◆"/>
              <a:defRPr sz="1400" b="0" i="0" u="none" strike="noStrike" cap="none">
                <a:solidFill>
                  <a:schemeClr val="dk1"/>
                </a:solidFill>
                <a:latin typeface="Arial"/>
                <a:ea typeface="Arial"/>
                <a:cs typeface="Arial"/>
                <a:sym typeface="Arial"/>
              </a:defRPr>
            </a:lvl4pPr>
            <a:lvl5pPr marL="2286000" marR="0" lvl="4" indent="-300989" algn="l" rtl="0">
              <a:spcBef>
                <a:spcPts val="240"/>
              </a:spcBef>
              <a:spcAft>
                <a:spcPts val="0"/>
              </a:spcAft>
              <a:buClr>
                <a:schemeClr val="dk1"/>
              </a:buClr>
              <a:buSzPts val="1140"/>
              <a:buFont typeface="Arial"/>
              <a:buChar char="►"/>
              <a:defRPr sz="1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4" name="Google Shape;74;p24"/>
          <p:cNvSpPr txBox="1">
            <a:spLocks noGrp="1"/>
          </p:cNvSpPr>
          <p:nvPr>
            <p:ph type="body" idx="3"/>
          </p:nvPr>
        </p:nvSpPr>
        <p:spPr>
          <a:xfrm>
            <a:off x="6185712" y="2062172"/>
            <a:ext cx="5629797" cy="3779204"/>
          </a:xfrm>
          <a:prstGeom prst="rect">
            <a:avLst/>
          </a:prstGeom>
          <a:noFill/>
          <a:ln>
            <a:noFill/>
          </a:ln>
        </p:spPr>
        <p:txBody>
          <a:bodyPr spcFirstLastPara="1" wrap="square" lIns="0" tIns="0" rIns="0" bIns="0" anchor="t" anchorCtr="0">
            <a:noAutofit/>
          </a:bodyPr>
          <a:lstStyle>
            <a:lvl1pPr marL="457200" marR="0" lvl="0" indent="-342900" algn="l" rtl="0">
              <a:spcBef>
                <a:spcPts val="400"/>
              </a:spcBef>
              <a:spcAft>
                <a:spcPts val="0"/>
              </a:spcAft>
              <a:buClr>
                <a:schemeClr val="dk1"/>
              </a:buClr>
              <a:buSzPts val="1800"/>
              <a:buFont typeface="Merriweather San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50519" algn="l" rtl="0">
              <a:spcBef>
                <a:spcPts val="320"/>
              </a:spcBef>
              <a:spcAft>
                <a:spcPts val="0"/>
              </a:spcAft>
              <a:buClr>
                <a:schemeClr val="dk1"/>
              </a:buClr>
              <a:buSzPts val="1920"/>
              <a:buFont typeface="Merriweather Sans"/>
              <a:buChar char="•"/>
              <a:defRPr sz="1600" b="0" i="0" u="none" strike="noStrike" cap="none">
                <a:solidFill>
                  <a:schemeClr val="dk1"/>
                </a:solidFill>
                <a:latin typeface="Arial"/>
                <a:ea typeface="Arial"/>
                <a:cs typeface="Arial"/>
                <a:sym typeface="Arial"/>
              </a:defRPr>
            </a:lvl3pPr>
            <a:lvl4pPr marL="1828800" marR="0" lvl="3" indent="-304164" algn="l" rtl="0">
              <a:spcBef>
                <a:spcPts val="280"/>
              </a:spcBef>
              <a:spcAft>
                <a:spcPts val="0"/>
              </a:spcAft>
              <a:buClr>
                <a:schemeClr val="dk1"/>
              </a:buClr>
              <a:buSzPts val="1190"/>
              <a:buFont typeface="Noto Sans Symbols"/>
              <a:buChar char="◆"/>
              <a:defRPr sz="1400" b="0" i="0" u="none" strike="noStrike" cap="none">
                <a:solidFill>
                  <a:schemeClr val="dk1"/>
                </a:solidFill>
                <a:latin typeface="Arial"/>
                <a:ea typeface="Arial"/>
                <a:cs typeface="Arial"/>
                <a:sym typeface="Arial"/>
              </a:defRPr>
            </a:lvl4pPr>
            <a:lvl5pPr marL="2286000" marR="0" lvl="4" indent="-300989" algn="l" rtl="0">
              <a:spcBef>
                <a:spcPts val="240"/>
              </a:spcBef>
              <a:spcAft>
                <a:spcPts val="0"/>
              </a:spcAft>
              <a:buClr>
                <a:schemeClr val="dk1"/>
              </a:buClr>
              <a:buSzPts val="1140"/>
              <a:buFont typeface="Arial"/>
              <a:buChar char="►"/>
              <a:defRPr sz="1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5" name="Google Shape;75;p24"/>
          <p:cNvSpPr txBox="1">
            <a:spLocks noGrp="1"/>
          </p:cNvSpPr>
          <p:nvPr>
            <p:ph type="body" idx="4"/>
          </p:nvPr>
        </p:nvSpPr>
        <p:spPr>
          <a:xfrm>
            <a:off x="6185714" y="1535113"/>
            <a:ext cx="5629796" cy="412220"/>
          </a:xfrm>
          <a:prstGeom prst="rect">
            <a:avLst/>
          </a:prstGeom>
          <a:noFill/>
          <a:ln>
            <a:noFill/>
          </a:ln>
        </p:spPr>
        <p:txBody>
          <a:bodyPr spcFirstLastPara="1" wrap="square" lIns="0" tIns="0" rIns="0" bIns="0" anchor="b" anchorCtr="0">
            <a:normAutofit/>
          </a:bodyPr>
          <a:lstStyle>
            <a:lvl1pPr marL="457200" marR="0" lvl="0"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cxnSp>
        <p:nvCxnSpPr>
          <p:cNvPr id="76" name="Google Shape;76;p24"/>
          <p:cNvCxnSpPr/>
          <p:nvPr/>
        </p:nvCxnSpPr>
        <p:spPr>
          <a:xfrm>
            <a:off x="11531549" y="6454975"/>
            <a:ext cx="0" cy="182880"/>
          </a:xfrm>
          <a:prstGeom prst="straightConnector1">
            <a:avLst/>
          </a:prstGeom>
          <a:noFill/>
          <a:ln w="12700" cap="flat" cmpd="sng">
            <a:solidFill>
              <a:srgbClr val="7F7F7F"/>
            </a:solidFill>
            <a:prstDash val="solid"/>
            <a:round/>
            <a:headEnd type="none" w="sm" len="sm"/>
            <a:tailEnd type="none" w="sm" len="sm"/>
          </a:ln>
        </p:spPr>
      </p:cxnSp>
      <p:sp>
        <p:nvSpPr>
          <p:cNvPr id="77" name="Google Shape;77;p24"/>
          <p:cNvSpPr txBox="1">
            <a:spLocks noGrp="1"/>
          </p:cNvSpPr>
          <p:nvPr>
            <p:ph type="dt" idx="10"/>
          </p:nvPr>
        </p:nvSpPr>
        <p:spPr>
          <a:xfrm>
            <a:off x="9308983" y="6381398"/>
            <a:ext cx="2178804"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18 Jul 2022</a:t>
            </a:r>
            <a:endParaRPr/>
          </a:p>
        </p:txBody>
      </p:sp>
      <p:sp>
        <p:nvSpPr>
          <p:cNvPr id="78" name="Google Shape;78;p24"/>
          <p:cNvSpPr txBox="1">
            <a:spLocks noGrp="1"/>
          </p:cNvSpPr>
          <p:nvPr>
            <p:ph type="sldNum" idx="12"/>
          </p:nvPr>
        </p:nvSpPr>
        <p:spPr>
          <a:xfrm>
            <a:off x="11531549" y="6363855"/>
            <a:ext cx="515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pic>
        <p:nvPicPr>
          <p:cNvPr id="79" name="Google Shape;79;p24"/>
          <p:cNvPicPr preferRelativeResize="0"/>
          <p:nvPr/>
        </p:nvPicPr>
        <p:blipFill rotWithShape="1">
          <a:blip r:embed="rId3">
            <a:alphaModFix/>
          </a:blip>
          <a:srcRect/>
          <a:stretch/>
        </p:blipFill>
        <p:spPr>
          <a:xfrm>
            <a:off x="9434476" y="291613"/>
            <a:ext cx="2285809" cy="608289"/>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80"/>
        <p:cNvGrpSpPr/>
        <p:nvPr/>
      </p:nvGrpSpPr>
      <p:grpSpPr>
        <a:xfrm>
          <a:off x="0" y="0"/>
          <a:ext cx="0" cy="0"/>
          <a:chOff x="0" y="0"/>
          <a:chExt cx="0" cy="0"/>
        </a:xfrm>
      </p:grpSpPr>
      <p:sp>
        <p:nvSpPr>
          <p:cNvPr id="81" name="Google Shape;81;p25"/>
          <p:cNvSpPr txBox="1">
            <a:spLocks noGrp="1"/>
          </p:cNvSpPr>
          <p:nvPr>
            <p:ph type="title"/>
          </p:nvPr>
        </p:nvSpPr>
        <p:spPr>
          <a:xfrm>
            <a:off x="269006" y="274642"/>
            <a:ext cx="8899516" cy="808597"/>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707276"/>
              </a:buClr>
              <a:buSzPts val="1800"/>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5"/>
          <p:cNvSpPr txBox="1">
            <a:spLocks noGrp="1"/>
          </p:cNvSpPr>
          <p:nvPr>
            <p:ph type="body" idx="1"/>
          </p:nvPr>
        </p:nvSpPr>
        <p:spPr>
          <a:xfrm>
            <a:off x="274394" y="1600205"/>
            <a:ext cx="11541116" cy="4525963"/>
          </a:xfrm>
          <a:prstGeom prst="rect">
            <a:avLst/>
          </a:prstGeom>
          <a:noFill/>
          <a:ln>
            <a:noFill/>
          </a:ln>
        </p:spPr>
        <p:txBody>
          <a:bodyPr spcFirstLastPara="1" wrap="square" lIns="0" tIns="0" rIns="0" bIns="0" anchor="t" anchorCtr="0">
            <a:noAutofit/>
          </a:bodyPr>
          <a:lstStyle>
            <a:lvl1pPr marL="457200" marR="0" lvl="0" indent="-342900" algn="l" rtl="0">
              <a:spcBef>
                <a:spcPts val="400"/>
              </a:spcBef>
              <a:spcAft>
                <a:spcPts val="0"/>
              </a:spcAft>
              <a:buClr>
                <a:schemeClr val="dk1"/>
              </a:buClr>
              <a:buSzPts val="1800"/>
              <a:buFont typeface="Merriweather San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50519" algn="l" rtl="0">
              <a:spcBef>
                <a:spcPts val="320"/>
              </a:spcBef>
              <a:spcAft>
                <a:spcPts val="0"/>
              </a:spcAft>
              <a:buClr>
                <a:schemeClr val="dk1"/>
              </a:buClr>
              <a:buSzPts val="1920"/>
              <a:buFont typeface="Merriweather Sans"/>
              <a:buChar char="•"/>
              <a:defRPr sz="1600" b="0" i="0" u="none" strike="noStrike" cap="none">
                <a:solidFill>
                  <a:schemeClr val="dk1"/>
                </a:solidFill>
                <a:latin typeface="Arial"/>
                <a:ea typeface="Arial"/>
                <a:cs typeface="Arial"/>
                <a:sym typeface="Arial"/>
              </a:defRPr>
            </a:lvl3pPr>
            <a:lvl4pPr marL="1828800" marR="0" lvl="3" indent="-304164" algn="l" rtl="0">
              <a:spcBef>
                <a:spcPts val="280"/>
              </a:spcBef>
              <a:spcAft>
                <a:spcPts val="0"/>
              </a:spcAft>
              <a:buClr>
                <a:schemeClr val="dk1"/>
              </a:buClr>
              <a:buSzPts val="1190"/>
              <a:buFont typeface="Noto Sans Symbols"/>
              <a:buChar char="◆"/>
              <a:defRPr sz="1400" b="0" i="0" u="none" strike="noStrike" cap="none">
                <a:solidFill>
                  <a:schemeClr val="dk1"/>
                </a:solidFill>
                <a:latin typeface="Arial"/>
                <a:ea typeface="Arial"/>
                <a:cs typeface="Arial"/>
                <a:sym typeface="Arial"/>
              </a:defRPr>
            </a:lvl4pPr>
            <a:lvl5pPr marL="2286000" marR="0" lvl="4" indent="-300989" algn="l" rtl="0">
              <a:spcBef>
                <a:spcPts val="240"/>
              </a:spcBef>
              <a:spcAft>
                <a:spcPts val="0"/>
              </a:spcAft>
              <a:buClr>
                <a:schemeClr val="dk1"/>
              </a:buClr>
              <a:buSzPts val="1140"/>
              <a:buFont typeface="Arial"/>
              <a:buChar char="►"/>
              <a:defRPr sz="1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cxnSp>
        <p:nvCxnSpPr>
          <p:cNvPr id="83" name="Google Shape;83;p25"/>
          <p:cNvCxnSpPr/>
          <p:nvPr/>
        </p:nvCxnSpPr>
        <p:spPr>
          <a:xfrm>
            <a:off x="11531549" y="6454975"/>
            <a:ext cx="0" cy="182880"/>
          </a:xfrm>
          <a:prstGeom prst="straightConnector1">
            <a:avLst/>
          </a:prstGeom>
          <a:noFill/>
          <a:ln w="12700" cap="flat" cmpd="sng">
            <a:solidFill>
              <a:srgbClr val="7F7F7F"/>
            </a:solidFill>
            <a:prstDash val="solid"/>
            <a:round/>
            <a:headEnd type="none" w="sm" len="sm"/>
            <a:tailEnd type="none" w="sm" len="sm"/>
          </a:ln>
        </p:spPr>
      </p:cxnSp>
      <p:sp>
        <p:nvSpPr>
          <p:cNvPr id="84" name="Google Shape;84;p25"/>
          <p:cNvSpPr txBox="1">
            <a:spLocks noGrp="1"/>
          </p:cNvSpPr>
          <p:nvPr>
            <p:ph type="dt" idx="10"/>
          </p:nvPr>
        </p:nvSpPr>
        <p:spPr>
          <a:xfrm>
            <a:off x="9308983" y="6381398"/>
            <a:ext cx="2178804"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18 Jul 2022</a:t>
            </a:r>
            <a:endParaRPr/>
          </a:p>
        </p:txBody>
      </p:sp>
      <p:sp>
        <p:nvSpPr>
          <p:cNvPr id="85" name="Google Shape;85;p25"/>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25"/>
          <p:cNvSpPr txBox="1">
            <a:spLocks noGrp="1"/>
          </p:cNvSpPr>
          <p:nvPr>
            <p:ph type="sldNum" idx="12"/>
          </p:nvPr>
        </p:nvSpPr>
        <p:spPr>
          <a:xfrm>
            <a:off x="11531549" y="6363855"/>
            <a:ext cx="515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88"/>
        <p:cNvGrpSpPr/>
        <p:nvPr/>
      </p:nvGrpSpPr>
      <p:grpSpPr>
        <a:xfrm>
          <a:off x="0" y="0"/>
          <a:ext cx="0" cy="0"/>
          <a:chOff x="0" y="0"/>
          <a:chExt cx="0" cy="0"/>
        </a:xfrm>
      </p:grpSpPr>
      <p:sp>
        <p:nvSpPr>
          <p:cNvPr id="89" name="Google Shape;89;p26"/>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26"/>
          <p:cNvSpPr txBox="1">
            <a:spLocks noGrp="1"/>
          </p:cNvSpPr>
          <p:nvPr>
            <p:ph type="title"/>
          </p:nvPr>
        </p:nvSpPr>
        <p:spPr>
          <a:xfrm>
            <a:off x="274394" y="250578"/>
            <a:ext cx="8899516" cy="808597"/>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707276"/>
              </a:buClr>
              <a:buSzPts val="1800"/>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91" name="Google Shape;91;p26"/>
          <p:cNvSpPr txBox="1">
            <a:spLocks noGrp="1"/>
          </p:cNvSpPr>
          <p:nvPr>
            <p:ph type="body" idx="1"/>
          </p:nvPr>
        </p:nvSpPr>
        <p:spPr>
          <a:xfrm>
            <a:off x="274394" y="1600205"/>
            <a:ext cx="11541116" cy="4525963"/>
          </a:xfrm>
          <a:prstGeom prst="rect">
            <a:avLst/>
          </a:prstGeom>
          <a:noFill/>
          <a:ln>
            <a:noFill/>
          </a:ln>
        </p:spPr>
        <p:txBody>
          <a:bodyPr spcFirstLastPara="1" wrap="square" lIns="0" tIns="0" rIns="0" bIns="0" anchor="t" anchorCtr="0">
            <a:noAutofit/>
          </a:bodyPr>
          <a:lstStyle>
            <a:lvl1pPr marL="457200" marR="0" lvl="0" indent="-342900" algn="l" rtl="0">
              <a:spcBef>
                <a:spcPts val="400"/>
              </a:spcBef>
              <a:spcAft>
                <a:spcPts val="0"/>
              </a:spcAft>
              <a:buClr>
                <a:schemeClr val="dk1"/>
              </a:buClr>
              <a:buSzPts val="1800"/>
              <a:buFont typeface="Merriweather San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50519" algn="l" rtl="0">
              <a:spcBef>
                <a:spcPts val="320"/>
              </a:spcBef>
              <a:spcAft>
                <a:spcPts val="0"/>
              </a:spcAft>
              <a:buClr>
                <a:schemeClr val="dk1"/>
              </a:buClr>
              <a:buSzPts val="1920"/>
              <a:buFont typeface="Merriweather Sans"/>
              <a:buChar char="•"/>
              <a:defRPr sz="1600" b="0" i="0" u="none" strike="noStrike" cap="none">
                <a:solidFill>
                  <a:schemeClr val="dk1"/>
                </a:solidFill>
                <a:latin typeface="Arial"/>
                <a:ea typeface="Arial"/>
                <a:cs typeface="Arial"/>
                <a:sym typeface="Arial"/>
              </a:defRPr>
            </a:lvl3pPr>
            <a:lvl4pPr marL="1828800" marR="0" lvl="3" indent="-304164" algn="l" rtl="0">
              <a:spcBef>
                <a:spcPts val="280"/>
              </a:spcBef>
              <a:spcAft>
                <a:spcPts val="0"/>
              </a:spcAft>
              <a:buClr>
                <a:schemeClr val="dk1"/>
              </a:buClr>
              <a:buSzPts val="1190"/>
              <a:buFont typeface="Noto Sans Symbols"/>
              <a:buChar char="◆"/>
              <a:defRPr sz="1400" b="0" i="0" u="none" strike="noStrike" cap="none">
                <a:solidFill>
                  <a:schemeClr val="dk1"/>
                </a:solidFill>
                <a:latin typeface="Arial"/>
                <a:ea typeface="Arial"/>
                <a:cs typeface="Arial"/>
                <a:sym typeface="Arial"/>
              </a:defRPr>
            </a:lvl4pPr>
            <a:lvl5pPr marL="2286000" marR="0" lvl="4" indent="-300989" algn="l" rtl="0">
              <a:spcBef>
                <a:spcPts val="240"/>
              </a:spcBef>
              <a:spcAft>
                <a:spcPts val="0"/>
              </a:spcAft>
              <a:buClr>
                <a:schemeClr val="dk1"/>
              </a:buClr>
              <a:buSzPts val="1140"/>
              <a:buFont typeface="Arial"/>
              <a:buChar char="►"/>
              <a:defRPr sz="1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92"/>
        <p:cNvGrpSpPr/>
        <p:nvPr/>
      </p:nvGrpSpPr>
      <p:grpSpPr>
        <a:xfrm>
          <a:off x="0" y="0"/>
          <a:ext cx="0" cy="0"/>
          <a:chOff x="0" y="0"/>
          <a:chExt cx="0" cy="0"/>
        </a:xfrm>
      </p:grpSpPr>
      <p:sp>
        <p:nvSpPr>
          <p:cNvPr id="93" name="Google Shape;93;p27"/>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27"/>
          <p:cNvSpPr txBox="1">
            <a:spLocks noGrp="1"/>
          </p:cNvSpPr>
          <p:nvPr>
            <p:ph type="title"/>
          </p:nvPr>
        </p:nvSpPr>
        <p:spPr>
          <a:xfrm>
            <a:off x="269006" y="274642"/>
            <a:ext cx="8899516" cy="808597"/>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70727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95" name="Google Shape;95;p27"/>
          <p:cNvSpPr txBox="1">
            <a:spLocks noGrp="1"/>
          </p:cNvSpPr>
          <p:nvPr>
            <p:ph type="body" idx="1"/>
          </p:nvPr>
        </p:nvSpPr>
        <p:spPr>
          <a:xfrm>
            <a:off x="274395" y="1600205"/>
            <a:ext cx="5629797" cy="4525963"/>
          </a:xfrm>
          <a:prstGeom prst="rect">
            <a:avLst/>
          </a:prstGeom>
          <a:noFill/>
          <a:ln>
            <a:noFill/>
          </a:ln>
        </p:spPr>
        <p:txBody>
          <a:bodyPr spcFirstLastPara="1" wrap="square" lIns="0" tIns="0" rIns="0" bIns="0" anchor="t" anchorCtr="0">
            <a:noAutofit/>
          </a:bodyPr>
          <a:lstStyle>
            <a:lvl1pPr marL="457200" marR="0" lvl="0" indent="-342900" algn="l" rtl="0">
              <a:spcBef>
                <a:spcPts val="400"/>
              </a:spcBef>
              <a:spcAft>
                <a:spcPts val="0"/>
              </a:spcAft>
              <a:buClr>
                <a:schemeClr val="dk1"/>
              </a:buClr>
              <a:buSzPts val="1800"/>
              <a:buFont typeface="Merriweather San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50519" algn="l" rtl="0">
              <a:spcBef>
                <a:spcPts val="320"/>
              </a:spcBef>
              <a:spcAft>
                <a:spcPts val="0"/>
              </a:spcAft>
              <a:buClr>
                <a:schemeClr val="dk1"/>
              </a:buClr>
              <a:buSzPts val="1920"/>
              <a:buFont typeface="Merriweather Sans"/>
              <a:buChar char="•"/>
              <a:defRPr sz="1600" b="0" i="0" u="none" strike="noStrike" cap="none">
                <a:solidFill>
                  <a:schemeClr val="dk1"/>
                </a:solidFill>
                <a:latin typeface="Arial"/>
                <a:ea typeface="Arial"/>
                <a:cs typeface="Arial"/>
                <a:sym typeface="Arial"/>
              </a:defRPr>
            </a:lvl3pPr>
            <a:lvl4pPr marL="1828800" marR="0" lvl="3" indent="-304164" algn="l" rtl="0">
              <a:spcBef>
                <a:spcPts val="280"/>
              </a:spcBef>
              <a:spcAft>
                <a:spcPts val="0"/>
              </a:spcAft>
              <a:buClr>
                <a:schemeClr val="dk1"/>
              </a:buClr>
              <a:buSzPts val="1190"/>
              <a:buFont typeface="Noto Sans Symbols"/>
              <a:buChar char="◆"/>
              <a:defRPr sz="1400" b="0" i="0" u="none" strike="noStrike" cap="none">
                <a:solidFill>
                  <a:schemeClr val="dk1"/>
                </a:solidFill>
                <a:latin typeface="Arial"/>
                <a:ea typeface="Arial"/>
                <a:cs typeface="Arial"/>
                <a:sym typeface="Arial"/>
              </a:defRPr>
            </a:lvl4pPr>
            <a:lvl5pPr marL="2286000" marR="0" lvl="4" indent="-300989" algn="l" rtl="0">
              <a:spcBef>
                <a:spcPts val="240"/>
              </a:spcBef>
              <a:spcAft>
                <a:spcPts val="0"/>
              </a:spcAft>
              <a:buClr>
                <a:schemeClr val="dk1"/>
              </a:buClr>
              <a:buSzPts val="1140"/>
              <a:buFont typeface="Arial"/>
              <a:buChar char="►"/>
              <a:defRPr sz="1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6" name="Google Shape;96;p27"/>
          <p:cNvSpPr txBox="1">
            <a:spLocks noGrp="1"/>
          </p:cNvSpPr>
          <p:nvPr>
            <p:ph type="body" idx="2"/>
          </p:nvPr>
        </p:nvSpPr>
        <p:spPr>
          <a:xfrm>
            <a:off x="6185712" y="1600205"/>
            <a:ext cx="5629797" cy="4525963"/>
          </a:xfrm>
          <a:prstGeom prst="rect">
            <a:avLst/>
          </a:prstGeom>
          <a:noFill/>
          <a:ln>
            <a:noFill/>
          </a:ln>
        </p:spPr>
        <p:txBody>
          <a:bodyPr spcFirstLastPara="1" wrap="square" lIns="0" tIns="0" rIns="0" bIns="0" anchor="t" anchorCtr="0">
            <a:noAutofit/>
          </a:bodyPr>
          <a:lstStyle>
            <a:lvl1pPr marL="457200" marR="0" lvl="0" indent="-342900" algn="l" rtl="0">
              <a:spcBef>
                <a:spcPts val="400"/>
              </a:spcBef>
              <a:spcAft>
                <a:spcPts val="0"/>
              </a:spcAft>
              <a:buClr>
                <a:schemeClr val="dk1"/>
              </a:buClr>
              <a:buSzPts val="1800"/>
              <a:buFont typeface="Merriweather San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50519" algn="l" rtl="0">
              <a:spcBef>
                <a:spcPts val="320"/>
              </a:spcBef>
              <a:spcAft>
                <a:spcPts val="0"/>
              </a:spcAft>
              <a:buClr>
                <a:schemeClr val="dk1"/>
              </a:buClr>
              <a:buSzPts val="1920"/>
              <a:buFont typeface="Merriweather Sans"/>
              <a:buChar char="•"/>
              <a:defRPr sz="1600" b="0" i="0" u="none" strike="noStrike" cap="none">
                <a:solidFill>
                  <a:schemeClr val="dk1"/>
                </a:solidFill>
                <a:latin typeface="Arial"/>
                <a:ea typeface="Arial"/>
                <a:cs typeface="Arial"/>
                <a:sym typeface="Arial"/>
              </a:defRPr>
            </a:lvl3pPr>
            <a:lvl4pPr marL="1828800" marR="0" lvl="3" indent="-304164" algn="l" rtl="0">
              <a:spcBef>
                <a:spcPts val="280"/>
              </a:spcBef>
              <a:spcAft>
                <a:spcPts val="0"/>
              </a:spcAft>
              <a:buClr>
                <a:schemeClr val="dk1"/>
              </a:buClr>
              <a:buSzPts val="1190"/>
              <a:buFont typeface="Noto Sans Symbols"/>
              <a:buChar char="◆"/>
              <a:defRPr sz="1400" b="0" i="0" u="none" strike="noStrike" cap="none">
                <a:solidFill>
                  <a:schemeClr val="dk1"/>
                </a:solidFill>
                <a:latin typeface="Arial"/>
                <a:ea typeface="Arial"/>
                <a:cs typeface="Arial"/>
                <a:sym typeface="Arial"/>
              </a:defRPr>
            </a:lvl4pPr>
            <a:lvl5pPr marL="2286000" marR="0" lvl="4" indent="-300989" algn="l" rtl="0">
              <a:spcBef>
                <a:spcPts val="240"/>
              </a:spcBef>
              <a:spcAft>
                <a:spcPts val="0"/>
              </a:spcAft>
              <a:buClr>
                <a:schemeClr val="dk1"/>
              </a:buClr>
              <a:buSzPts val="1140"/>
              <a:buFont typeface="Arial"/>
              <a:buChar char="►"/>
              <a:defRPr sz="1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97"/>
        <p:cNvGrpSpPr/>
        <p:nvPr/>
      </p:nvGrpSpPr>
      <p:grpSpPr>
        <a:xfrm>
          <a:off x="0" y="0"/>
          <a:ext cx="0" cy="0"/>
          <a:chOff x="0" y="0"/>
          <a:chExt cx="0" cy="0"/>
        </a:xfrm>
      </p:grpSpPr>
      <p:sp>
        <p:nvSpPr>
          <p:cNvPr id="98" name="Google Shape;98;p28"/>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28"/>
          <p:cNvSpPr txBox="1">
            <a:spLocks noGrp="1"/>
          </p:cNvSpPr>
          <p:nvPr>
            <p:ph type="title"/>
          </p:nvPr>
        </p:nvSpPr>
        <p:spPr>
          <a:xfrm>
            <a:off x="269006" y="274642"/>
            <a:ext cx="8899516" cy="808597"/>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70727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0" name="Google Shape;100;p28"/>
          <p:cNvSpPr txBox="1">
            <a:spLocks noGrp="1"/>
          </p:cNvSpPr>
          <p:nvPr>
            <p:ph type="body" idx="1"/>
          </p:nvPr>
        </p:nvSpPr>
        <p:spPr>
          <a:xfrm>
            <a:off x="274395" y="1535113"/>
            <a:ext cx="5629797" cy="412220"/>
          </a:xfrm>
          <a:prstGeom prst="rect">
            <a:avLst/>
          </a:prstGeom>
          <a:noFill/>
          <a:ln>
            <a:noFill/>
          </a:ln>
        </p:spPr>
        <p:txBody>
          <a:bodyPr spcFirstLastPara="1" wrap="square" lIns="0" tIns="0" rIns="0" bIns="0" anchor="b" anchorCtr="0">
            <a:normAutofit/>
          </a:bodyPr>
          <a:lstStyle>
            <a:lvl1pPr marL="457200" marR="0" lvl="0"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101" name="Google Shape;101;p28"/>
          <p:cNvSpPr txBox="1">
            <a:spLocks noGrp="1"/>
          </p:cNvSpPr>
          <p:nvPr>
            <p:ph type="body" idx="2"/>
          </p:nvPr>
        </p:nvSpPr>
        <p:spPr>
          <a:xfrm>
            <a:off x="274395" y="2062172"/>
            <a:ext cx="5629797" cy="3779204"/>
          </a:xfrm>
          <a:prstGeom prst="rect">
            <a:avLst/>
          </a:prstGeom>
          <a:noFill/>
          <a:ln>
            <a:noFill/>
          </a:ln>
        </p:spPr>
        <p:txBody>
          <a:bodyPr spcFirstLastPara="1" wrap="square" lIns="0" tIns="0" rIns="0" bIns="0" anchor="t" anchorCtr="0">
            <a:noAutofit/>
          </a:bodyPr>
          <a:lstStyle>
            <a:lvl1pPr marL="457200" marR="0" lvl="0" indent="-342900" algn="l" rtl="0">
              <a:spcBef>
                <a:spcPts val="400"/>
              </a:spcBef>
              <a:spcAft>
                <a:spcPts val="0"/>
              </a:spcAft>
              <a:buClr>
                <a:schemeClr val="dk1"/>
              </a:buClr>
              <a:buSzPts val="1800"/>
              <a:buFont typeface="Merriweather San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50519" algn="l" rtl="0">
              <a:spcBef>
                <a:spcPts val="320"/>
              </a:spcBef>
              <a:spcAft>
                <a:spcPts val="0"/>
              </a:spcAft>
              <a:buClr>
                <a:schemeClr val="dk1"/>
              </a:buClr>
              <a:buSzPts val="1920"/>
              <a:buFont typeface="Merriweather Sans"/>
              <a:buChar char="•"/>
              <a:defRPr sz="1600" b="0" i="0" u="none" strike="noStrike" cap="none">
                <a:solidFill>
                  <a:schemeClr val="dk1"/>
                </a:solidFill>
                <a:latin typeface="Arial"/>
                <a:ea typeface="Arial"/>
                <a:cs typeface="Arial"/>
                <a:sym typeface="Arial"/>
              </a:defRPr>
            </a:lvl3pPr>
            <a:lvl4pPr marL="1828800" marR="0" lvl="3" indent="-304164" algn="l" rtl="0">
              <a:spcBef>
                <a:spcPts val="280"/>
              </a:spcBef>
              <a:spcAft>
                <a:spcPts val="0"/>
              </a:spcAft>
              <a:buClr>
                <a:schemeClr val="dk1"/>
              </a:buClr>
              <a:buSzPts val="1190"/>
              <a:buFont typeface="Noto Sans Symbols"/>
              <a:buChar char="◆"/>
              <a:defRPr sz="1400" b="0" i="0" u="none" strike="noStrike" cap="none">
                <a:solidFill>
                  <a:schemeClr val="dk1"/>
                </a:solidFill>
                <a:latin typeface="Arial"/>
                <a:ea typeface="Arial"/>
                <a:cs typeface="Arial"/>
                <a:sym typeface="Arial"/>
              </a:defRPr>
            </a:lvl4pPr>
            <a:lvl5pPr marL="2286000" marR="0" lvl="4" indent="-300989" algn="l" rtl="0">
              <a:spcBef>
                <a:spcPts val="240"/>
              </a:spcBef>
              <a:spcAft>
                <a:spcPts val="0"/>
              </a:spcAft>
              <a:buClr>
                <a:schemeClr val="dk1"/>
              </a:buClr>
              <a:buSzPts val="1140"/>
              <a:buFont typeface="Arial"/>
              <a:buChar char="►"/>
              <a:defRPr sz="1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2" name="Google Shape;102;p28"/>
          <p:cNvSpPr txBox="1">
            <a:spLocks noGrp="1"/>
          </p:cNvSpPr>
          <p:nvPr>
            <p:ph type="body" idx="3"/>
          </p:nvPr>
        </p:nvSpPr>
        <p:spPr>
          <a:xfrm>
            <a:off x="6185712" y="2062172"/>
            <a:ext cx="5629797" cy="3779204"/>
          </a:xfrm>
          <a:prstGeom prst="rect">
            <a:avLst/>
          </a:prstGeom>
          <a:noFill/>
          <a:ln>
            <a:noFill/>
          </a:ln>
        </p:spPr>
        <p:txBody>
          <a:bodyPr spcFirstLastPara="1" wrap="square" lIns="0" tIns="0" rIns="0" bIns="0" anchor="t" anchorCtr="0">
            <a:noAutofit/>
          </a:bodyPr>
          <a:lstStyle>
            <a:lvl1pPr marL="457200" marR="0" lvl="0" indent="-342900" algn="l" rtl="0">
              <a:spcBef>
                <a:spcPts val="400"/>
              </a:spcBef>
              <a:spcAft>
                <a:spcPts val="0"/>
              </a:spcAft>
              <a:buClr>
                <a:schemeClr val="dk1"/>
              </a:buClr>
              <a:buSzPts val="1800"/>
              <a:buFont typeface="Merriweather San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50519" algn="l" rtl="0">
              <a:spcBef>
                <a:spcPts val="320"/>
              </a:spcBef>
              <a:spcAft>
                <a:spcPts val="0"/>
              </a:spcAft>
              <a:buClr>
                <a:schemeClr val="dk1"/>
              </a:buClr>
              <a:buSzPts val="1920"/>
              <a:buFont typeface="Merriweather Sans"/>
              <a:buChar char="•"/>
              <a:defRPr sz="1600" b="0" i="0" u="none" strike="noStrike" cap="none">
                <a:solidFill>
                  <a:schemeClr val="dk1"/>
                </a:solidFill>
                <a:latin typeface="Arial"/>
                <a:ea typeface="Arial"/>
                <a:cs typeface="Arial"/>
                <a:sym typeface="Arial"/>
              </a:defRPr>
            </a:lvl3pPr>
            <a:lvl4pPr marL="1828800" marR="0" lvl="3" indent="-304164" algn="l" rtl="0">
              <a:spcBef>
                <a:spcPts val="280"/>
              </a:spcBef>
              <a:spcAft>
                <a:spcPts val="0"/>
              </a:spcAft>
              <a:buClr>
                <a:schemeClr val="dk1"/>
              </a:buClr>
              <a:buSzPts val="1190"/>
              <a:buFont typeface="Noto Sans Symbols"/>
              <a:buChar char="◆"/>
              <a:defRPr sz="1400" b="0" i="0" u="none" strike="noStrike" cap="none">
                <a:solidFill>
                  <a:schemeClr val="dk1"/>
                </a:solidFill>
                <a:latin typeface="Arial"/>
                <a:ea typeface="Arial"/>
                <a:cs typeface="Arial"/>
                <a:sym typeface="Arial"/>
              </a:defRPr>
            </a:lvl4pPr>
            <a:lvl5pPr marL="2286000" marR="0" lvl="4" indent="-300989" algn="l" rtl="0">
              <a:spcBef>
                <a:spcPts val="240"/>
              </a:spcBef>
              <a:spcAft>
                <a:spcPts val="0"/>
              </a:spcAft>
              <a:buClr>
                <a:schemeClr val="dk1"/>
              </a:buClr>
              <a:buSzPts val="1140"/>
              <a:buFont typeface="Arial"/>
              <a:buChar char="►"/>
              <a:defRPr sz="1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3" name="Google Shape;103;p28"/>
          <p:cNvSpPr txBox="1">
            <a:spLocks noGrp="1"/>
          </p:cNvSpPr>
          <p:nvPr>
            <p:ph type="body" idx="4"/>
          </p:nvPr>
        </p:nvSpPr>
        <p:spPr>
          <a:xfrm>
            <a:off x="6185714" y="1535113"/>
            <a:ext cx="5629796" cy="412220"/>
          </a:xfrm>
          <a:prstGeom prst="rect">
            <a:avLst/>
          </a:prstGeom>
          <a:noFill/>
          <a:ln>
            <a:noFill/>
          </a:ln>
        </p:spPr>
        <p:txBody>
          <a:bodyPr spcFirstLastPara="1" wrap="square" lIns="0" tIns="0" rIns="0" bIns="0" anchor="b" anchorCtr="0">
            <a:normAutofit/>
          </a:bodyPr>
          <a:lstStyle>
            <a:lvl1pPr marL="457200" marR="0" lvl="0"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7"/>
          <p:cNvPicPr preferRelativeResize="0"/>
          <p:nvPr/>
        </p:nvPicPr>
        <p:blipFill rotWithShape="1">
          <a:blip r:embed="rId17">
            <a:alphaModFix/>
          </a:blip>
          <a:srcRect/>
          <a:stretch/>
        </p:blipFill>
        <p:spPr>
          <a:xfrm>
            <a:off x="3048" y="1719"/>
            <a:ext cx="12185901" cy="6854569"/>
          </a:xfrm>
          <a:prstGeom prst="rect">
            <a:avLst/>
          </a:prstGeom>
          <a:noFill/>
          <a:ln>
            <a:noFill/>
          </a:ln>
        </p:spPr>
      </p:pic>
      <p:sp>
        <p:nvSpPr>
          <p:cNvPr id="11" name="Google Shape;11;p17"/>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7F7F7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 name="Google Shape;12;p17"/>
          <p:cNvSpPr txBox="1">
            <a:spLocks noGrp="1"/>
          </p:cNvSpPr>
          <p:nvPr>
            <p:ph type="title"/>
          </p:nvPr>
        </p:nvSpPr>
        <p:spPr>
          <a:xfrm>
            <a:off x="274394" y="201168"/>
            <a:ext cx="9034591" cy="868680"/>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Clr>
                <a:srgbClr val="707276"/>
              </a:buClr>
              <a:buSzPts val="2500"/>
              <a:buFont typeface="Arial"/>
              <a:buNone/>
              <a:defRPr sz="2500" b="1" i="0" u="none" strike="noStrike" cap="none">
                <a:solidFill>
                  <a:srgbClr val="707276"/>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dirty="0"/>
          </a:p>
        </p:txBody>
      </p:sp>
      <p:cxnSp>
        <p:nvCxnSpPr>
          <p:cNvPr id="13" name="Google Shape;13;p17"/>
          <p:cNvCxnSpPr/>
          <p:nvPr/>
        </p:nvCxnSpPr>
        <p:spPr>
          <a:xfrm>
            <a:off x="11531549" y="6454975"/>
            <a:ext cx="0" cy="182880"/>
          </a:xfrm>
          <a:prstGeom prst="straightConnector1">
            <a:avLst/>
          </a:prstGeom>
          <a:noFill/>
          <a:ln w="12700" cap="flat" cmpd="sng">
            <a:solidFill>
              <a:srgbClr val="7F7F7F"/>
            </a:solidFill>
            <a:prstDash val="solid"/>
            <a:round/>
            <a:headEnd type="none" w="sm" len="sm"/>
            <a:tailEnd type="none" w="sm" len="sm"/>
          </a:ln>
        </p:spPr>
      </p:cxnSp>
      <p:sp>
        <p:nvSpPr>
          <p:cNvPr id="14" name="Google Shape;14;p17"/>
          <p:cNvSpPr txBox="1">
            <a:spLocks noGrp="1"/>
          </p:cNvSpPr>
          <p:nvPr>
            <p:ph type="dt" idx="10"/>
          </p:nvPr>
        </p:nvSpPr>
        <p:spPr>
          <a:xfrm>
            <a:off x="9308983" y="6381398"/>
            <a:ext cx="2178804"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r>
              <a:rPr lang="en-US"/>
              <a:t>18 Jul 2022</a:t>
            </a:r>
            <a:endParaRPr/>
          </a:p>
        </p:txBody>
      </p:sp>
      <p:sp>
        <p:nvSpPr>
          <p:cNvPr id="15" name="Google Shape;15;p17"/>
          <p:cNvSpPr txBox="1">
            <a:spLocks noGrp="1"/>
          </p:cNvSpPr>
          <p:nvPr>
            <p:ph type="sldNum" idx="12"/>
          </p:nvPr>
        </p:nvSpPr>
        <p:spPr>
          <a:xfrm>
            <a:off x="11531549" y="6363855"/>
            <a:ext cx="515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pic>
        <p:nvPicPr>
          <p:cNvPr id="16" name="Google Shape;16;p17"/>
          <p:cNvPicPr preferRelativeResize="0"/>
          <p:nvPr/>
        </p:nvPicPr>
        <p:blipFill rotWithShape="1">
          <a:blip r:embed="rId18">
            <a:alphaModFix/>
          </a:blip>
          <a:srcRect/>
          <a:stretch/>
        </p:blipFill>
        <p:spPr>
          <a:xfrm>
            <a:off x="9580331" y="291613"/>
            <a:ext cx="2139954" cy="60828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1"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Lst>
  <p:hf hdr="0" ft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36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1"/>
          <p:cNvSpPr txBox="1">
            <a:spLocks noGrp="1"/>
          </p:cNvSpPr>
          <p:nvPr>
            <p:ph type="ctrTitle"/>
          </p:nvPr>
        </p:nvSpPr>
        <p:spPr>
          <a:xfrm>
            <a:off x="509427" y="703992"/>
            <a:ext cx="9698700" cy="2502435"/>
          </a:xfrm>
          <a:prstGeom prst="rect">
            <a:avLst/>
          </a:prstGeom>
          <a:noFill/>
          <a:ln>
            <a:noFill/>
          </a:ln>
        </p:spPr>
        <p:txBody>
          <a:bodyPr spcFirstLastPara="1" wrap="square" lIns="274300" tIns="274300" rIns="274300" bIns="274300" anchor="b" anchorCtr="0">
            <a:noAutofit/>
          </a:bodyPr>
          <a:lstStyle/>
          <a:p>
            <a:pPr marL="0" lvl="0" indent="0" algn="l" rtl="0">
              <a:lnSpc>
                <a:spcPct val="100000"/>
              </a:lnSpc>
              <a:spcBef>
                <a:spcPts val="0"/>
              </a:spcBef>
              <a:spcAft>
                <a:spcPts val="0"/>
              </a:spcAft>
              <a:buClr>
                <a:schemeClr val="dk1"/>
              </a:buClr>
              <a:buSzPts val="3600"/>
              <a:buFont typeface="Arial"/>
              <a:buNone/>
            </a:pPr>
            <a:r>
              <a:rPr lang="en-US" dirty="0">
                <a:solidFill>
                  <a:schemeClr val="dk1"/>
                </a:solidFill>
              </a:rPr>
              <a:t>Common Grid Service Terms</a:t>
            </a:r>
            <a:br>
              <a:rPr lang="en-US" dirty="0">
                <a:solidFill>
                  <a:schemeClr val="dk1"/>
                </a:solidFill>
              </a:rPr>
            </a:br>
            <a:r>
              <a:rPr lang="en-US" sz="2800" dirty="0">
                <a:solidFill>
                  <a:schemeClr val="dk1"/>
                </a:solidFill>
              </a:rPr>
              <a:t>Motivation for NAESB Standards Request R22001</a:t>
            </a:r>
            <a:br>
              <a:rPr lang="en-US" dirty="0">
                <a:solidFill>
                  <a:schemeClr val="dk1"/>
                </a:solidFill>
              </a:rPr>
            </a:br>
            <a:br>
              <a:rPr lang="en-US" dirty="0">
                <a:solidFill>
                  <a:schemeClr val="dk1"/>
                </a:solidFill>
              </a:rPr>
            </a:br>
            <a:r>
              <a:rPr lang="en-US" sz="2000" dirty="0">
                <a:solidFill>
                  <a:schemeClr val="tx1">
                    <a:lumMod val="65000"/>
                    <a:lumOff val="35000"/>
                  </a:schemeClr>
                </a:solidFill>
              </a:rPr>
              <a:t>NAESB WEQ-BPS Meeting Presentation</a:t>
            </a:r>
            <a:br>
              <a:rPr lang="en-US" sz="2000" dirty="0">
                <a:solidFill>
                  <a:schemeClr val="tx1">
                    <a:lumMod val="65000"/>
                    <a:lumOff val="35000"/>
                  </a:schemeClr>
                </a:solidFill>
              </a:rPr>
            </a:br>
            <a:r>
              <a:rPr lang="en-US" sz="2000" dirty="0">
                <a:solidFill>
                  <a:schemeClr val="tx1">
                    <a:lumMod val="65000"/>
                    <a:lumOff val="35000"/>
                  </a:schemeClr>
                </a:solidFill>
              </a:rPr>
              <a:t>18 July 2022</a:t>
            </a:r>
            <a:endParaRPr sz="2400" dirty="0">
              <a:solidFill>
                <a:schemeClr val="dk1"/>
              </a:solidFill>
            </a:endParaRPr>
          </a:p>
        </p:txBody>
      </p:sp>
      <p:sp>
        <p:nvSpPr>
          <p:cNvPr id="248" name="Google Shape;248;p1"/>
          <p:cNvSpPr txBox="1">
            <a:spLocks noGrp="1"/>
          </p:cNvSpPr>
          <p:nvPr>
            <p:ph type="body" idx="3"/>
          </p:nvPr>
        </p:nvSpPr>
        <p:spPr>
          <a:xfrm>
            <a:off x="1356844" y="4706244"/>
            <a:ext cx="6128193" cy="1447763"/>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rgbClr val="000000"/>
              </a:buClr>
              <a:buSzPts val="2000"/>
              <a:buNone/>
            </a:pPr>
            <a:r>
              <a:rPr lang="en-US" b="0" dirty="0">
                <a:solidFill>
                  <a:schemeClr val="tx1">
                    <a:lumMod val="65000"/>
                    <a:lumOff val="35000"/>
                  </a:schemeClr>
                </a:solidFill>
              </a:rPr>
              <a:t>Rich Brown, Principal Investigator</a:t>
            </a:r>
          </a:p>
          <a:p>
            <a:pPr marL="0" lvl="0" indent="0" algn="l" rtl="0">
              <a:lnSpc>
                <a:spcPct val="100000"/>
              </a:lnSpc>
              <a:spcBef>
                <a:spcPts val="0"/>
              </a:spcBef>
              <a:spcAft>
                <a:spcPts val="0"/>
              </a:spcAft>
              <a:buClr>
                <a:srgbClr val="000000"/>
              </a:buClr>
              <a:buSzPts val="2000"/>
              <a:buNone/>
            </a:pPr>
            <a:r>
              <a:rPr lang="en-US" b="0" dirty="0">
                <a:solidFill>
                  <a:schemeClr val="tx1">
                    <a:lumMod val="65000"/>
                    <a:lumOff val="35000"/>
                  </a:schemeClr>
                </a:solidFill>
              </a:rPr>
              <a:t>	Lawrence Berkeley National Laboratory</a:t>
            </a:r>
          </a:p>
          <a:p>
            <a:pPr marL="0" lvl="0" indent="0" algn="l" rtl="0">
              <a:lnSpc>
                <a:spcPct val="100000"/>
              </a:lnSpc>
              <a:spcBef>
                <a:spcPts val="0"/>
              </a:spcBef>
              <a:spcAft>
                <a:spcPts val="0"/>
              </a:spcAft>
              <a:buClr>
                <a:srgbClr val="000000"/>
              </a:buClr>
              <a:buSzPts val="2000"/>
              <a:buNone/>
            </a:pPr>
            <a:r>
              <a:rPr lang="en-US" b="0" dirty="0">
                <a:solidFill>
                  <a:schemeClr val="tx1">
                    <a:lumMod val="65000"/>
                    <a:lumOff val="35000"/>
                  </a:schemeClr>
                </a:solidFill>
              </a:rPr>
              <a:t>Steve Widergren, co-PI</a:t>
            </a:r>
          </a:p>
          <a:p>
            <a:pPr marL="0" lvl="0" indent="0" algn="l" rtl="0">
              <a:lnSpc>
                <a:spcPct val="100000"/>
              </a:lnSpc>
              <a:spcBef>
                <a:spcPts val="0"/>
              </a:spcBef>
              <a:spcAft>
                <a:spcPts val="0"/>
              </a:spcAft>
              <a:buClr>
                <a:srgbClr val="000000"/>
              </a:buClr>
              <a:buSzPts val="2000"/>
              <a:buNone/>
            </a:pPr>
            <a:r>
              <a:rPr lang="en-US" b="0" dirty="0">
                <a:solidFill>
                  <a:schemeClr val="tx1">
                    <a:lumMod val="65000"/>
                    <a:lumOff val="35000"/>
                  </a:schemeClr>
                </a:solidFill>
              </a:rPr>
              <a:t>	Pacific Northwest National Laboratory</a:t>
            </a:r>
          </a:p>
        </p:txBody>
      </p:sp>
      <p:sp>
        <p:nvSpPr>
          <p:cNvPr id="249" name="Google Shape;249;p1"/>
          <p:cNvSpPr txBox="1"/>
          <p:nvPr/>
        </p:nvSpPr>
        <p:spPr>
          <a:xfrm>
            <a:off x="1029900" y="3335725"/>
            <a:ext cx="6346547" cy="64629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1" i="0" u="none" strike="noStrike" kern="0" cap="none" spc="0" normalizeH="0" baseline="0" noProof="0">
              <a:ln>
                <a:noFill/>
              </a:ln>
              <a:solidFill>
                <a:srgbClr val="00009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US" sz="1800" b="1" i="0" u="none" strike="noStrike" kern="0" cap="none" spc="0" normalizeH="0" baseline="0" noProof="0">
                <a:ln>
                  <a:noFill/>
                </a:ln>
                <a:solidFill>
                  <a:srgbClr val="000090"/>
                </a:solidFill>
                <a:effectLst/>
                <a:uLnTx/>
                <a:uFillTx/>
                <a:latin typeface="Arial"/>
                <a:ea typeface="Arial"/>
                <a:cs typeface="Arial"/>
                <a:sym typeface="Arial"/>
              </a:rPr>
              <a:t>DOE Grid Modernization Laboratory Consortium (GMLC)</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grpSp>
        <p:nvGrpSpPr>
          <p:cNvPr id="250" name="Google Shape;250;p1"/>
          <p:cNvGrpSpPr/>
          <p:nvPr/>
        </p:nvGrpSpPr>
        <p:grpSpPr>
          <a:xfrm>
            <a:off x="7738752" y="2166393"/>
            <a:ext cx="3911519" cy="4335740"/>
            <a:chOff x="1557510" y="-35193"/>
            <a:chExt cx="5013040" cy="5489114"/>
          </a:xfrm>
        </p:grpSpPr>
        <p:sp>
          <p:nvSpPr>
            <p:cNvPr id="251" name="Google Shape;251;p1"/>
            <p:cNvSpPr/>
            <p:nvPr/>
          </p:nvSpPr>
          <p:spPr>
            <a:xfrm>
              <a:off x="1967034" y="575816"/>
              <a:ext cx="4194000" cy="4194000"/>
            </a:xfrm>
            <a:prstGeom prst="blockArc">
              <a:avLst>
                <a:gd name="adj1" fmla="val 12600000"/>
                <a:gd name="adj2" fmla="val 16200000"/>
                <a:gd name="adj3" fmla="val 4521"/>
              </a:avLst>
            </a:prstGeom>
            <a:gradFill>
              <a:gsLst>
                <a:gs pos="0">
                  <a:srgbClr val="938953"/>
                </a:gs>
                <a:gs pos="27000">
                  <a:srgbClr val="938953"/>
                </a:gs>
                <a:gs pos="60000">
                  <a:srgbClr val="5F497A"/>
                </a:gs>
                <a:gs pos="100000">
                  <a:srgbClr val="5F497A"/>
                </a:gs>
              </a:gsLst>
              <a:lin ang="0"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52" name="Google Shape;252;p1"/>
            <p:cNvSpPr/>
            <p:nvPr/>
          </p:nvSpPr>
          <p:spPr>
            <a:xfrm>
              <a:off x="1967034" y="575816"/>
              <a:ext cx="4194000" cy="4194000"/>
            </a:xfrm>
            <a:prstGeom prst="blockArc">
              <a:avLst>
                <a:gd name="adj1" fmla="val 9000000"/>
                <a:gd name="adj2" fmla="val 12600000"/>
                <a:gd name="adj3" fmla="val 4521"/>
              </a:avLst>
            </a:prstGeom>
            <a:gradFill>
              <a:gsLst>
                <a:gs pos="0">
                  <a:srgbClr val="205867"/>
                </a:gs>
                <a:gs pos="20000">
                  <a:srgbClr val="205867"/>
                </a:gs>
                <a:gs pos="65000">
                  <a:srgbClr val="938953"/>
                </a:gs>
                <a:gs pos="100000">
                  <a:srgbClr val="938953"/>
                </a:gs>
              </a:gsLst>
              <a:lin ang="16200038"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53" name="Google Shape;253;p1"/>
            <p:cNvSpPr/>
            <p:nvPr/>
          </p:nvSpPr>
          <p:spPr>
            <a:xfrm>
              <a:off x="1967034" y="575816"/>
              <a:ext cx="4194000" cy="4194000"/>
            </a:xfrm>
            <a:prstGeom prst="blockArc">
              <a:avLst>
                <a:gd name="adj1" fmla="val 5400000"/>
                <a:gd name="adj2" fmla="val 9000000"/>
                <a:gd name="adj3" fmla="val 4521"/>
              </a:avLst>
            </a:prstGeom>
            <a:gradFill>
              <a:gsLst>
                <a:gs pos="0">
                  <a:srgbClr val="953734"/>
                </a:gs>
                <a:gs pos="67000">
                  <a:srgbClr val="31859B"/>
                </a:gs>
                <a:gs pos="100000">
                  <a:srgbClr val="31859B"/>
                </a:gs>
              </a:gsLst>
              <a:lin ang="16200038"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54" name="Google Shape;254;p1"/>
            <p:cNvSpPr/>
            <p:nvPr/>
          </p:nvSpPr>
          <p:spPr>
            <a:xfrm>
              <a:off x="1967034" y="575816"/>
              <a:ext cx="4194000" cy="4194000"/>
            </a:xfrm>
            <a:prstGeom prst="blockArc">
              <a:avLst>
                <a:gd name="adj1" fmla="val 1800000"/>
                <a:gd name="adj2" fmla="val 5400000"/>
                <a:gd name="adj3" fmla="val 4521"/>
              </a:avLst>
            </a:prstGeom>
            <a:gradFill>
              <a:gsLst>
                <a:gs pos="0">
                  <a:srgbClr val="76923C"/>
                </a:gs>
                <a:gs pos="20000">
                  <a:srgbClr val="76923C"/>
                </a:gs>
                <a:gs pos="60000">
                  <a:srgbClr val="D99593"/>
                </a:gs>
                <a:gs pos="100000">
                  <a:srgbClr val="D99593"/>
                </a:gs>
              </a:gsLst>
              <a:lin ang="10800025"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55" name="Google Shape;255;p1"/>
            <p:cNvSpPr/>
            <p:nvPr/>
          </p:nvSpPr>
          <p:spPr>
            <a:xfrm>
              <a:off x="1967034" y="575816"/>
              <a:ext cx="4194000" cy="4194000"/>
            </a:xfrm>
            <a:prstGeom prst="blockArc">
              <a:avLst>
                <a:gd name="adj1" fmla="val 19800000"/>
                <a:gd name="adj2" fmla="val 1800000"/>
                <a:gd name="adj3" fmla="val 4521"/>
              </a:avLst>
            </a:prstGeom>
            <a:gradFill>
              <a:gsLst>
                <a:gs pos="0">
                  <a:srgbClr val="E36C09"/>
                </a:gs>
                <a:gs pos="82000">
                  <a:srgbClr val="76923C"/>
                </a:gs>
                <a:gs pos="100000">
                  <a:srgbClr val="76923C"/>
                </a:gs>
              </a:gsLst>
              <a:lin ang="5400012"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56" name="Google Shape;256;p1"/>
            <p:cNvSpPr/>
            <p:nvPr/>
          </p:nvSpPr>
          <p:spPr>
            <a:xfrm>
              <a:off x="1967034" y="575816"/>
              <a:ext cx="4194000" cy="4194000"/>
            </a:xfrm>
            <a:prstGeom prst="blockArc">
              <a:avLst>
                <a:gd name="adj1" fmla="val 16200000"/>
                <a:gd name="adj2" fmla="val 19800000"/>
                <a:gd name="adj3" fmla="val 4521"/>
              </a:avLst>
            </a:prstGeom>
            <a:gradFill>
              <a:gsLst>
                <a:gs pos="0">
                  <a:srgbClr val="5F497A"/>
                </a:gs>
                <a:gs pos="38000">
                  <a:srgbClr val="5F497A"/>
                </a:gs>
                <a:gs pos="100000">
                  <a:srgbClr val="E36C09"/>
                </a:gs>
              </a:gsLst>
              <a:lin ang="0"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57" name="Google Shape;257;p1"/>
            <p:cNvSpPr/>
            <p:nvPr/>
          </p:nvSpPr>
          <p:spPr>
            <a:xfrm>
              <a:off x="3035300" y="1644082"/>
              <a:ext cx="2057400" cy="2057400"/>
            </a:xfrm>
            <a:prstGeom prst="ellipse">
              <a:avLst/>
            </a:prstGeom>
            <a:gradFill>
              <a:gsLst>
                <a:gs pos="0">
                  <a:srgbClr val="3E7FCD"/>
                </a:gs>
                <a:gs pos="100000">
                  <a:srgbClr val="96C0FF"/>
                </a:gs>
              </a:gsLst>
              <a:lin ang="16200038"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58" name="Google Shape;258;p1"/>
            <p:cNvSpPr txBox="1"/>
            <p:nvPr/>
          </p:nvSpPr>
          <p:spPr>
            <a:xfrm>
              <a:off x="3336599" y="1945381"/>
              <a:ext cx="1454700" cy="1454700"/>
            </a:xfrm>
            <a:prstGeom prst="rect">
              <a:avLst/>
            </a:prstGeom>
            <a:noFill/>
            <a:ln>
              <a:noFill/>
            </a:ln>
          </p:spPr>
          <p:txBody>
            <a:bodyPr spcFirstLastPara="1" wrap="square" lIns="22850" tIns="22850" rIns="22850" bIns="22850"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1200"/>
                <a:buFont typeface="Arial"/>
                <a:buNone/>
                <a:tabLst/>
                <a:defRPr/>
              </a:pPr>
              <a:r>
                <a:rPr kumimoji="0" lang="en-US" sz="1200" b="1" i="0" u="none" strike="noStrike" kern="0" cap="none" spc="0" normalizeH="0" baseline="0" noProof="0">
                  <a:ln>
                    <a:noFill/>
                  </a:ln>
                  <a:solidFill>
                    <a:srgbClr val="000000"/>
                  </a:solidFill>
                  <a:effectLst/>
                  <a:uLnTx/>
                  <a:uFillTx/>
                  <a:latin typeface="Calibri"/>
                  <a:ea typeface="Calibri"/>
                  <a:cs typeface="Calibri"/>
                  <a:sym typeface="Calibri"/>
                </a:rPr>
                <a:t>Grid Modern-</a:t>
              </a:r>
              <a:endParaRPr kumimoji="0" sz="1200" b="1" i="0" u="none" strike="noStrike" kern="0" cap="none" spc="0" normalizeH="0" baseline="0" noProof="0">
                <a:ln>
                  <a:noFill/>
                </a:ln>
                <a:solidFill>
                  <a:srgbClr val="000000"/>
                </a:solidFill>
                <a:effectLst/>
                <a:uLnTx/>
                <a:uFillTx/>
                <a:latin typeface="Calibri"/>
                <a:ea typeface="Calibri"/>
                <a:cs typeface="Calibri"/>
                <a:sym typeface="Calibri"/>
              </a:endParaRPr>
            </a:p>
            <a:p>
              <a:pPr marL="0" marR="0" lvl="0" indent="0" algn="ctr" defTabSz="914400" rtl="0" eaLnBrk="1" fontAlgn="auto" latinLnBrk="0" hangingPunct="1">
                <a:lnSpc>
                  <a:spcPct val="90000"/>
                </a:lnSpc>
                <a:spcBef>
                  <a:spcPts val="0"/>
                </a:spcBef>
                <a:spcAft>
                  <a:spcPts val="0"/>
                </a:spcAft>
                <a:buClr>
                  <a:srgbClr val="000000"/>
                </a:buClr>
                <a:buSzPts val="1200"/>
                <a:buFont typeface="Arial"/>
                <a:buNone/>
                <a:tabLst/>
                <a:defRPr/>
              </a:pPr>
              <a:r>
                <a:rPr kumimoji="0" lang="en-US" sz="1200" b="1" i="0" u="none" strike="noStrike" kern="0" cap="none" spc="0" normalizeH="0" baseline="0" noProof="0">
                  <a:ln>
                    <a:noFill/>
                  </a:ln>
                  <a:solidFill>
                    <a:srgbClr val="000000"/>
                  </a:solidFill>
                  <a:effectLst/>
                  <a:uLnTx/>
                  <a:uFillTx/>
                  <a:latin typeface="Calibri"/>
                  <a:ea typeface="Calibri"/>
                  <a:cs typeface="Calibri"/>
                  <a:sym typeface="Calibri"/>
                </a:rPr>
                <a:t>ization</a:t>
              </a:r>
              <a:endParaRPr kumimoji="0" sz="1200" b="1"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59" name="Google Shape;259;p1"/>
            <p:cNvSpPr/>
            <p:nvPr/>
          </p:nvSpPr>
          <p:spPr>
            <a:xfrm>
              <a:off x="3405584" y="-35193"/>
              <a:ext cx="1316700" cy="1316700"/>
            </a:xfrm>
            <a:prstGeom prst="ellipse">
              <a:avLst/>
            </a:prstGeom>
            <a:gradFill>
              <a:gsLst>
                <a:gs pos="0">
                  <a:srgbClr val="5F497A"/>
                </a:gs>
                <a:gs pos="100000">
                  <a:schemeClr val="lt1"/>
                </a:gs>
              </a:gsLst>
              <a:lin ang="16200038"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60" name="Google Shape;260;p1"/>
            <p:cNvSpPr txBox="1"/>
            <p:nvPr/>
          </p:nvSpPr>
          <p:spPr>
            <a:xfrm>
              <a:off x="3598429" y="157652"/>
              <a:ext cx="931200" cy="931200"/>
            </a:xfrm>
            <a:prstGeom prst="rect">
              <a:avLst/>
            </a:prstGeom>
            <a:noFill/>
            <a:ln>
              <a:noFill/>
            </a:ln>
          </p:spPr>
          <p:txBody>
            <a:bodyPr spcFirstLastPara="1" wrap="square" lIns="22850" tIns="22850" rIns="22850" bIns="22850"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1200"/>
                <a:buFont typeface="Arial"/>
                <a:buNone/>
                <a:tabLst/>
                <a:defRPr/>
              </a:pPr>
              <a:r>
                <a:rPr kumimoji="0" lang="en-US" sz="1200" b="1" i="0" u="none" strike="noStrike" kern="0" cap="none" spc="0" normalizeH="0" baseline="0" noProof="0" dirty="0">
                  <a:ln>
                    <a:noFill/>
                  </a:ln>
                  <a:solidFill>
                    <a:srgbClr val="000000"/>
                  </a:solidFill>
                  <a:effectLst/>
                  <a:uLnTx/>
                  <a:uFillTx/>
                  <a:latin typeface="Calibri"/>
                  <a:ea typeface="Calibri"/>
                  <a:cs typeface="Calibri"/>
                  <a:sym typeface="Calibri"/>
                </a:rPr>
                <a:t>Reliable</a:t>
              </a:r>
              <a:endParaRPr kumimoji="0" sz="1200" b="1"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261" name="Google Shape;261;p1"/>
            <p:cNvSpPr/>
            <p:nvPr/>
          </p:nvSpPr>
          <p:spPr>
            <a:xfrm>
              <a:off x="5180554" y="989586"/>
              <a:ext cx="1316700" cy="1316700"/>
            </a:xfrm>
            <a:prstGeom prst="ellipse">
              <a:avLst/>
            </a:prstGeom>
            <a:gradFill>
              <a:gsLst>
                <a:gs pos="0">
                  <a:srgbClr val="E36C09"/>
                </a:gs>
                <a:gs pos="100000">
                  <a:srgbClr val="FBD4B4"/>
                </a:gs>
              </a:gsLst>
              <a:lin ang="18900044"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62" name="Google Shape;262;p1"/>
            <p:cNvSpPr txBox="1"/>
            <p:nvPr/>
          </p:nvSpPr>
          <p:spPr>
            <a:xfrm>
              <a:off x="5373399" y="1182431"/>
              <a:ext cx="931200" cy="931200"/>
            </a:xfrm>
            <a:prstGeom prst="rect">
              <a:avLst/>
            </a:prstGeom>
            <a:noFill/>
            <a:ln>
              <a:noFill/>
            </a:ln>
          </p:spPr>
          <p:txBody>
            <a:bodyPr spcFirstLastPara="1" wrap="square" lIns="22850" tIns="22850" rIns="22850" bIns="22850"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1200"/>
                <a:buFont typeface="Arial"/>
                <a:buNone/>
                <a:tabLst/>
                <a:defRPr/>
              </a:pPr>
              <a:r>
                <a:rPr kumimoji="0" lang="en-US" sz="1200" b="1" i="0" u="none" strike="noStrike" kern="0" cap="none" spc="0" normalizeH="0" baseline="0" noProof="0">
                  <a:ln>
                    <a:noFill/>
                  </a:ln>
                  <a:solidFill>
                    <a:srgbClr val="000000"/>
                  </a:solidFill>
                  <a:effectLst/>
                  <a:uLnTx/>
                  <a:uFillTx/>
                  <a:latin typeface="Calibri"/>
                  <a:ea typeface="Calibri"/>
                  <a:cs typeface="Calibri"/>
                  <a:sym typeface="Calibri"/>
                </a:rPr>
                <a:t>Secure</a:t>
              </a:r>
              <a:endParaRPr kumimoji="0" sz="1200" b="1"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63" name="Google Shape;263;p1"/>
            <p:cNvSpPr/>
            <p:nvPr/>
          </p:nvSpPr>
          <p:spPr>
            <a:xfrm>
              <a:off x="5107450" y="2966041"/>
              <a:ext cx="1463100" cy="1463100"/>
            </a:xfrm>
            <a:prstGeom prst="ellipse">
              <a:avLst/>
            </a:prstGeom>
            <a:gradFill>
              <a:gsLst>
                <a:gs pos="0">
                  <a:srgbClr val="76923C"/>
                </a:gs>
                <a:gs pos="30000">
                  <a:srgbClr val="76923C"/>
                </a:gs>
                <a:gs pos="100000">
                  <a:srgbClr val="D6E3BC"/>
                </a:gs>
              </a:gsLst>
              <a:lin ang="2700006"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64" name="Google Shape;264;p1"/>
            <p:cNvSpPr txBox="1"/>
            <p:nvPr/>
          </p:nvSpPr>
          <p:spPr>
            <a:xfrm>
              <a:off x="5321707" y="3180298"/>
              <a:ext cx="1034400" cy="1034400"/>
            </a:xfrm>
            <a:prstGeom prst="rect">
              <a:avLst/>
            </a:prstGeom>
            <a:noFill/>
            <a:ln>
              <a:noFill/>
            </a:ln>
          </p:spPr>
          <p:txBody>
            <a:bodyPr spcFirstLastPara="1" wrap="square" lIns="20300" tIns="20300" rIns="20300" bIns="20300"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1000"/>
                <a:buFont typeface="Arial"/>
                <a:buNone/>
                <a:tabLst/>
                <a:defRPr/>
              </a:pPr>
              <a:r>
                <a:rPr kumimoji="0" lang="en-US" sz="1000" b="1" i="0" u="none" strike="noStrike" kern="0" cap="none" spc="0" normalizeH="0" baseline="0" noProof="0">
                  <a:ln>
                    <a:noFill/>
                  </a:ln>
                  <a:solidFill>
                    <a:srgbClr val="000000"/>
                  </a:solidFill>
                  <a:effectLst/>
                  <a:uLnTx/>
                  <a:uFillTx/>
                  <a:latin typeface="Calibri"/>
                  <a:ea typeface="Calibri"/>
                  <a:cs typeface="Calibri"/>
                  <a:sym typeface="Calibri"/>
                </a:rPr>
                <a:t>Affordable</a:t>
              </a:r>
              <a:endParaRPr kumimoji="0" sz="1000" b="1"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65" name="Google Shape;265;p1"/>
            <p:cNvSpPr/>
            <p:nvPr/>
          </p:nvSpPr>
          <p:spPr>
            <a:xfrm>
              <a:off x="3332480" y="3990821"/>
              <a:ext cx="1463100" cy="1463100"/>
            </a:xfrm>
            <a:prstGeom prst="ellipse">
              <a:avLst/>
            </a:prstGeom>
            <a:gradFill>
              <a:gsLst>
                <a:gs pos="0">
                  <a:srgbClr val="953734"/>
                </a:gs>
                <a:gs pos="100000">
                  <a:srgbClr val="F2DADA"/>
                </a:gs>
              </a:gsLst>
              <a:lin ang="5400012"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66" name="Google Shape;266;p1"/>
            <p:cNvSpPr txBox="1"/>
            <p:nvPr/>
          </p:nvSpPr>
          <p:spPr>
            <a:xfrm>
              <a:off x="3546737" y="4205078"/>
              <a:ext cx="1034400" cy="1034400"/>
            </a:xfrm>
            <a:prstGeom prst="rect">
              <a:avLst/>
            </a:prstGeom>
            <a:noFill/>
            <a:ln>
              <a:noFill/>
            </a:ln>
          </p:spPr>
          <p:txBody>
            <a:bodyPr spcFirstLastPara="1" wrap="square" lIns="22850" tIns="22850" rIns="22850" bIns="22850"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1200"/>
                <a:buFont typeface="Arial"/>
                <a:buNone/>
                <a:tabLst/>
                <a:defRPr/>
              </a:pPr>
              <a:r>
                <a:rPr kumimoji="0" lang="en-US" sz="1200" b="1" i="0" u="none" strike="noStrike" kern="0" cap="none" spc="0" normalizeH="0" baseline="0" noProof="0">
                  <a:ln>
                    <a:noFill/>
                  </a:ln>
                  <a:solidFill>
                    <a:srgbClr val="000000"/>
                  </a:solidFill>
                  <a:effectLst/>
                  <a:uLnTx/>
                  <a:uFillTx/>
                  <a:latin typeface="Calibri"/>
                  <a:ea typeface="Calibri"/>
                  <a:cs typeface="Calibri"/>
                  <a:sym typeface="Calibri"/>
                </a:rPr>
                <a:t>Flexible</a:t>
              </a:r>
              <a:endParaRPr kumimoji="0" sz="1200" b="1"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67" name="Google Shape;267;p1"/>
            <p:cNvSpPr/>
            <p:nvPr/>
          </p:nvSpPr>
          <p:spPr>
            <a:xfrm>
              <a:off x="1557510" y="2966041"/>
              <a:ext cx="1463100" cy="1463100"/>
            </a:xfrm>
            <a:prstGeom prst="ellipse">
              <a:avLst/>
            </a:prstGeom>
            <a:gradFill>
              <a:gsLst>
                <a:gs pos="0">
                  <a:srgbClr val="205867"/>
                </a:gs>
                <a:gs pos="100000">
                  <a:srgbClr val="B6DDE7"/>
                </a:gs>
              </a:gsLst>
              <a:lin ang="7500132"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68" name="Google Shape;268;p1"/>
            <p:cNvSpPr txBox="1"/>
            <p:nvPr/>
          </p:nvSpPr>
          <p:spPr>
            <a:xfrm>
              <a:off x="1771767" y="3180298"/>
              <a:ext cx="1034400" cy="1034400"/>
            </a:xfrm>
            <a:prstGeom prst="rect">
              <a:avLst/>
            </a:prstGeom>
            <a:noFill/>
            <a:ln>
              <a:noFill/>
            </a:ln>
          </p:spPr>
          <p:txBody>
            <a:bodyPr spcFirstLastPara="1" wrap="square" lIns="20300" tIns="0" rIns="20300" bIns="0"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1000"/>
                <a:buFont typeface="Arial"/>
                <a:buNone/>
                <a:tabLst/>
                <a:defRPr/>
              </a:pPr>
              <a:r>
                <a:rPr kumimoji="0" lang="en-US" sz="1000" b="1" i="0" u="none" strike="noStrike" kern="0" cap="none" spc="0" normalizeH="0" baseline="0" noProof="0">
                  <a:ln>
                    <a:noFill/>
                  </a:ln>
                  <a:solidFill>
                    <a:srgbClr val="000000"/>
                  </a:solidFill>
                  <a:effectLst/>
                  <a:uLnTx/>
                  <a:uFillTx/>
                  <a:latin typeface="Calibri"/>
                  <a:ea typeface="Calibri"/>
                  <a:cs typeface="Calibri"/>
                  <a:sym typeface="Calibri"/>
                </a:rPr>
                <a:t>Sustain-</a:t>
              </a:r>
              <a:endParaRPr kumimoji="0" sz="1000" b="1" i="0" u="none" strike="noStrike" kern="0" cap="none" spc="0" normalizeH="0" baseline="0" noProof="0">
                <a:ln>
                  <a:noFill/>
                </a:ln>
                <a:solidFill>
                  <a:srgbClr val="000000"/>
                </a:solidFill>
                <a:effectLst/>
                <a:uLnTx/>
                <a:uFillTx/>
                <a:latin typeface="Calibri"/>
                <a:ea typeface="Calibri"/>
                <a:cs typeface="Calibri"/>
                <a:sym typeface="Calibri"/>
              </a:endParaRPr>
            </a:p>
            <a:p>
              <a:pPr marL="0" marR="0" lvl="0" indent="0" algn="ctr" defTabSz="914400" rtl="0" eaLnBrk="1" fontAlgn="auto" latinLnBrk="0" hangingPunct="1">
                <a:lnSpc>
                  <a:spcPct val="90000"/>
                </a:lnSpc>
                <a:spcBef>
                  <a:spcPts val="0"/>
                </a:spcBef>
                <a:spcAft>
                  <a:spcPts val="0"/>
                </a:spcAft>
                <a:buClr>
                  <a:srgbClr val="000000"/>
                </a:buClr>
                <a:buSzPts val="1000"/>
                <a:buFont typeface="Arial"/>
                <a:buNone/>
                <a:tabLst/>
                <a:defRPr/>
              </a:pPr>
              <a:r>
                <a:rPr kumimoji="0" lang="en-US" sz="1000" b="1" i="0" u="none" strike="noStrike" kern="0" cap="none" spc="0" normalizeH="0" baseline="0" noProof="0">
                  <a:ln>
                    <a:noFill/>
                  </a:ln>
                  <a:solidFill>
                    <a:srgbClr val="000000"/>
                  </a:solidFill>
                  <a:effectLst/>
                  <a:uLnTx/>
                  <a:uFillTx/>
                  <a:latin typeface="Calibri"/>
                  <a:ea typeface="Calibri"/>
                  <a:cs typeface="Calibri"/>
                  <a:sym typeface="Calibri"/>
                </a:rPr>
                <a:t>able</a:t>
              </a:r>
              <a:endParaRPr kumimoji="0" sz="1000" b="1"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69" name="Google Shape;269;p1"/>
            <p:cNvSpPr/>
            <p:nvPr/>
          </p:nvSpPr>
          <p:spPr>
            <a:xfrm>
              <a:off x="1557510" y="916482"/>
              <a:ext cx="1463100" cy="1463100"/>
            </a:xfrm>
            <a:prstGeom prst="ellipse">
              <a:avLst/>
            </a:prstGeom>
            <a:gradFill>
              <a:gsLst>
                <a:gs pos="0">
                  <a:srgbClr val="938953"/>
                </a:gs>
                <a:gs pos="100000">
                  <a:srgbClr val="DDD9C3"/>
                </a:gs>
              </a:gsLst>
              <a:lin ang="12659846"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70" name="Google Shape;270;p1"/>
            <p:cNvSpPr txBox="1"/>
            <p:nvPr/>
          </p:nvSpPr>
          <p:spPr>
            <a:xfrm>
              <a:off x="1771767" y="1130739"/>
              <a:ext cx="1034400" cy="1034400"/>
            </a:xfrm>
            <a:prstGeom prst="rect">
              <a:avLst/>
            </a:prstGeom>
            <a:noFill/>
            <a:ln>
              <a:noFill/>
            </a:ln>
          </p:spPr>
          <p:txBody>
            <a:bodyPr spcFirstLastPara="1" wrap="square" lIns="22850" tIns="22850" rIns="22850" bIns="22850"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1200"/>
                <a:buFont typeface="Arial"/>
                <a:buNone/>
                <a:tabLst/>
                <a:defRPr/>
              </a:pPr>
              <a:r>
                <a:rPr kumimoji="0" lang="en-US" sz="1200" b="1" i="0" u="none" strike="noStrike" kern="0" cap="none" spc="0" normalizeH="0" baseline="0" noProof="0">
                  <a:ln>
                    <a:noFill/>
                  </a:ln>
                  <a:solidFill>
                    <a:srgbClr val="000000"/>
                  </a:solidFill>
                  <a:effectLst/>
                  <a:uLnTx/>
                  <a:uFillTx/>
                  <a:latin typeface="Calibri"/>
                  <a:ea typeface="Calibri"/>
                  <a:cs typeface="Calibri"/>
                  <a:sym typeface="Calibri"/>
                </a:rPr>
                <a:t>Resilient</a:t>
              </a:r>
              <a:endParaRPr kumimoji="0" sz="1200" b="0" i="0" u="none" strike="noStrike" kern="0" cap="none" spc="0" normalizeH="0" baseline="0" noProof="0">
                <a:ln>
                  <a:noFill/>
                </a:ln>
                <a:solidFill>
                  <a:srgbClr val="FFFFFF"/>
                </a:solidFill>
                <a:effectLst/>
                <a:uLnTx/>
                <a:uFillTx/>
                <a:latin typeface="Calibri"/>
                <a:ea typeface="Calibri"/>
                <a:cs typeface="Calibri"/>
                <a:sym typeface="Calibri"/>
              </a:endParaRPr>
            </a:p>
          </p:txBody>
        </p:sp>
      </p:grpSp>
      <p:sp>
        <p:nvSpPr>
          <p:cNvPr id="2" name="Date Placeholder 1">
            <a:extLst>
              <a:ext uri="{FF2B5EF4-FFF2-40B4-BE49-F238E27FC236}">
                <a16:creationId xmlns:a16="http://schemas.microsoft.com/office/drawing/2014/main" id="{80920402-DBB1-4DE7-BC29-CB3C921286F5}"/>
              </a:ext>
            </a:extLst>
          </p:cNvPr>
          <p:cNvSpPr>
            <a:spLocks noGrp="1"/>
          </p:cNvSpPr>
          <p:nvPr>
            <p:ph type="dt" idx="10"/>
          </p:nvPr>
        </p:nvSpPr>
        <p:spPr/>
        <p:txBody>
          <a:bodyPr/>
          <a:lstStyle/>
          <a:p>
            <a:r>
              <a:rPr lang="en-US"/>
              <a:t>18 Jul 2022</a:t>
            </a:r>
          </a:p>
        </p:txBody>
      </p:sp>
      <p:sp>
        <p:nvSpPr>
          <p:cNvPr id="3" name="Slide Number Placeholder 2">
            <a:extLst>
              <a:ext uri="{FF2B5EF4-FFF2-40B4-BE49-F238E27FC236}">
                <a16:creationId xmlns:a16="http://schemas.microsoft.com/office/drawing/2014/main" id="{E23BA131-A63A-42FA-A3DA-A784269F1B56}"/>
              </a:ext>
            </a:extLst>
          </p:cNvPr>
          <p:cNvSpPr>
            <a:spLocks noGrp="1"/>
          </p:cNvSpPr>
          <p:nvPr>
            <p:ph type="sldNum" idx="12"/>
          </p:nvPr>
        </p:nvSpPr>
        <p:spPr/>
        <p:txBody>
          <a:bodyPr/>
          <a:lstStyle/>
          <a:p>
            <a:fld id="{00000000-1234-1234-1234-123412341234}"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7DDA6-B528-7A4F-8EDD-B7E9D1E7CEAB}"/>
              </a:ext>
            </a:extLst>
          </p:cNvPr>
          <p:cNvSpPr>
            <a:spLocks noGrp="1"/>
          </p:cNvSpPr>
          <p:nvPr>
            <p:ph type="title"/>
          </p:nvPr>
        </p:nvSpPr>
        <p:spPr>
          <a:xfrm>
            <a:off x="269005" y="274642"/>
            <a:ext cx="9201565" cy="808597"/>
          </a:xfrm>
        </p:spPr>
        <p:txBody>
          <a:bodyPr/>
          <a:lstStyle/>
          <a:p>
            <a:r>
              <a:rPr lang="en-US" dirty="0"/>
              <a:t>Defining Services Based on Performance</a:t>
            </a:r>
          </a:p>
        </p:txBody>
      </p:sp>
      <p:sp>
        <p:nvSpPr>
          <p:cNvPr id="3" name="Date Placeholder 2">
            <a:extLst>
              <a:ext uri="{FF2B5EF4-FFF2-40B4-BE49-F238E27FC236}">
                <a16:creationId xmlns:a16="http://schemas.microsoft.com/office/drawing/2014/main" id="{F1478A39-D3BD-F443-AC3A-BB91CD22A9B0}"/>
              </a:ext>
            </a:extLst>
          </p:cNvPr>
          <p:cNvSpPr>
            <a:spLocks noGrp="1"/>
          </p:cNvSpPr>
          <p:nvPr>
            <p:ph type="dt" idx="10"/>
          </p:nvPr>
        </p:nvSpPr>
        <p:spPr/>
        <p:txBody>
          <a:bodyPr/>
          <a:lstStyle/>
          <a:p>
            <a:r>
              <a:rPr lang="en-US"/>
              <a:t>18 Jul 2022</a:t>
            </a:r>
          </a:p>
        </p:txBody>
      </p:sp>
      <p:sp>
        <p:nvSpPr>
          <p:cNvPr id="4" name="Slide Number Placeholder 3">
            <a:extLst>
              <a:ext uri="{FF2B5EF4-FFF2-40B4-BE49-F238E27FC236}">
                <a16:creationId xmlns:a16="http://schemas.microsoft.com/office/drawing/2014/main" id="{25AA37C1-BBC8-734E-B349-E9CCB2E5AFE3}"/>
              </a:ext>
            </a:extLst>
          </p:cNvPr>
          <p:cNvSpPr>
            <a:spLocks noGrp="1"/>
          </p:cNvSpPr>
          <p:nvPr>
            <p:ph type="sldNum" idx="12"/>
          </p:nvPr>
        </p:nvSpPr>
        <p:spPr/>
        <p:txBody>
          <a:bodyPr/>
          <a:lstStyle/>
          <a:p>
            <a:fld id="{00000000-1234-1234-1234-123412341234}" type="slidenum">
              <a:rPr lang="en-US" smtClean="0"/>
              <a:pPr/>
              <a:t>10</a:t>
            </a:fld>
            <a:endParaRPr lang="en-US"/>
          </a:p>
        </p:txBody>
      </p:sp>
      <p:sp>
        <p:nvSpPr>
          <p:cNvPr id="5" name="Text Placeholder 4">
            <a:extLst>
              <a:ext uri="{FF2B5EF4-FFF2-40B4-BE49-F238E27FC236}">
                <a16:creationId xmlns:a16="http://schemas.microsoft.com/office/drawing/2014/main" id="{4F141545-0588-EB44-BDAC-98C004E10F0F}"/>
              </a:ext>
            </a:extLst>
          </p:cNvPr>
          <p:cNvSpPr>
            <a:spLocks noGrp="1"/>
          </p:cNvSpPr>
          <p:nvPr>
            <p:ph type="body" idx="1"/>
          </p:nvPr>
        </p:nvSpPr>
        <p:spPr/>
        <p:txBody>
          <a:bodyPr/>
          <a:lstStyle/>
          <a:p>
            <a:r>
              <a:rPr lang="en-US" b="1" dirty="0"/>
              <a:t>Operational Objective</a:t>
            </a:r>
            <a:endParaRPr lang="en-US" dirty="0"/>
          </a:p>
          <a:p>
            <a:pPr lvl="1"/>
            <a:r>
              <a:rPr lang="en-US" dirty="0"/>
              <a:t>Fundamental underlying physical needs, stated as objectives, of the grid for safe, reliable, robust, and economically efficient operation</a:t>
            </a:r>
          </a:p>
          <a:p>
            <a:pPr lvl="1"/>
            <a:r>
              <a:rPr lang="en-US" dirty="0"/>
              <a:t>Often in form of balancing supply and demand at various time scales and for various purposes</a:t>
            </a:r>
          </a:p>
          <a:p>
            <a:pPr lvl="1"/>
            <a:r>
              <a:rPr lang="en-US" dirty="0"/>
              <a:t>Examples: Real-time energy, spinning reserve, ramping</a:t>
            </a:r>
          </a:p>
          <a:p>
            <a:pPr lvl="1"/>
            <a:endParaRPr lang="en-US" dirty="0"/>
          </a:p>
          <a:p>
            <a:r>
              <a:rPr lang="en-US" b="1" dirty="0"/>
              <a:t>Performance Expectation</a:t>
            </a:r>
          </a:p>
          <a:p>
            <a:pPr lvl="1"/>
            <a:r>
              <a:rPr lang="en-US" dirty="0"/>
              <a:t>Describes a generator’s or consumer’s expected physical performance in delivering power to or consuming power from the grid</a:t>
            </a:r>
          </a:p>
          <a:p>
            <a:pPr lvl="1"/>
            <a:r>
              <a:rPr lang="en-US" dirty="0"/>
              <a:t>Can be clearly defined and measured</a:t>
            </a:r>
          </a:p>
          <a:p>
            <a:pPr lvl="1"/>
            <a:r>
              <a:rPr lang="en-US" dirty="0"/>
              <a:t>Describes </a:t>
            </a:r>
            <a:r>
              <a:rPr lang="en-US" i="1" dirty="0"/>
              <a:t>what</a:t>
            </a:r>
            <a:r>
              <a:rPr lang="en-US" dirty="0"/>
              <a:t> is needed, but not </a:t>
            </a:r>
            <a:r>
              <a:rPr lang="en-US" i="1" dirty="0"/>
              <a:t>why</a:t>
            </a:r>
            <a:endParaRPr lang="en-US" dirty="0"/>
          </a:p>
        </p:txBody>
      </p:sp>
    </p:spTree>
    <p:extLst>
      <p:ext uri="{BB962C8B-B14F-4D97-AF65-F5344CB8AC3E}">
        <p14:creationId xmlns:p14="http://schemas.microsoft.com/office/powerpoint/2010/main" val="1254190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DB328-D632-614F-B833-5A9BDBD33657}"/>
              </a:ext>
            </a:extLst>
          </p:cNvPr>
          <p:cNvSpPr>
            <a:spLocks noGrp="1"/>
          </p:cNvSpPr>
          <p:nvPr>
            <p:ph type="title"/>
          </p:nvPr>
        </p:nvSpPr>
        <p:spPr/>
        <p:txBody>
          <a:bodyPr/>
          <a:lstStyle/>
          <a:p>
            <a:r>
              <a:rPr lang="en-US" dirty="0"/>
              <a:t>Correlating Service Categories to Existing Terms</a:t>
            </a:r>
          </a:p>
        </p:txBody>
      </p:sp>
      <p:sp>
        <p:nvSpPr>
          <p:cNvPr id="3" name="Date Placeholder 2">
            <a:extLst>
              <a:ext uri="{FF2B5EF4-FFF2-40B4-BE49-F238E27FC236}">
                <a16:creationId xmlns:a16="http://schemas.microsoft.com/office/drawing/2014/main" id="{77E868CF-E57C-514A-A192-4FBC2F78FE7C}"/>
              </a:ext>
            </a:extLst>
          </p:cNvPr>
          <p:cNvSpPr>
            <a:spLocks noGrp="1"/>
          </p:cNvSpPr>
          <p:nvPr>
            <p:ph type="dt" idx="10"/>
          </p:nvPr>
        </p:nvSpPr>
        <p:spPr/>
        <p:txBody>
          <a:bodyPr/>
          <a:lstStyle/>
          <a:p>
            <a:r>
              <a:rPr lang="en-US"/>
              <a:t>18 Jul 2022</a:t>
            </a:r>
          </a:p>
        </p:txBody>
      </p:sp>
      <p:sp>
        <p:nvSpPr>
          <p:cNvPr id="4" name="Slide Number Placeholder 3">
            <a:extLst>
              <a:ext uri="{FF2B5EF4-FFF2-40B4-BE49-F238E27FC236}">
                <a16:creationId xmlns:a16="http://schemas.microsoft.com/office/drawing/2014/main" id="{AD353F5D-B25D-5940-A8AE-158FCDAA04C7}"/>
              </a:ext>
            </a:extLst>
          </p:cNvPr>
          <p:cNvSpPr>
            <a:spLocks noGrp="1"/>
          </p:cNvSpPr>
          <p:nvPr>
            <p:ph type="sldNum" idx="12"/>
          </p:nvPr>
        </p:nvSpPr>
        <p:spPr/>
        <p:txBody>
          <a:bodyPr/>
          <a:lstStyle/>
          <a:p>
            <a:fld id="{00000000-1234-1234-1234-123412341234}" type="slidenum">
              <a:rPr lang="en-US" smtClean="0"/>
              <a:pPr/>
              <a:t>11</a:t>
            </a:fld>
            <a:endParaRPr lang="en-US"/>
          </a:p>
        </p:txBody>
      </p:sp>
      <p:graphicFrame>
        <p:nvGraphicFramePr>
          <p:cNvPr id="6" name="Table 5">
            <a:extLst>
              <a:ext uri="{FF2B5EF4-FFF2-40B4-BE49-F238E27FC236}">
                <a16:creationId xmlns:a16="http://schemas.microsoft.com/office/drawing/2014/main" id="{F960FA42-4FCA-B742-BC68-78E944D0D974}"/>
              </a:ext>
            </a:extLst>
          </p:cNvPr>
          <p:cNvGraphicFramePr>
            <a:graphicFrameLocks noGrp="1"/>
          </p:cNvGraphicFramePr>
          <p:nvPr>
            <p:extLst>
              <p:ext uri="{D42A27DB-BD31-4B8C-83A1-F6EECF244321}">
                <p14:modId xmlns:p14="http://schemas.microsoft.com/office/powerpoint/2010/main" val="2250418341"/>
              </p:ext>
            </p:extLst>
          </p:nvPr>
        </p:nvGraphicFramePr>
        <p:xfrm>
          <a:off x="1485900" y="1277875"/>
          <a:ext cx="8813798" cy="5563171"/>
        </p:xfrm>
        <a:graphic>
          <a:graphicData uri="http://schemas.openxmlformats.org/drawingml/2006/table">
            <a:tbl>
              <a:tblPr>
                <a:tableStyleId>{1D3DB897-79AC-460E-887B-B4F1A2E6FEB8}</a:tableStyleId>
              </a:tblPr>
              <a:tblGrid>
                <a:gridCol w="983730">
                  <a:extLst>
                    <a:ext uri="{9D8B030D-6E8A-4147-A177-3AD203B41FA5}">
                      <a16:colId xmlns:a16="http://schemas.microsoft.com/office/drawing/2014/main" val="1661847109"/>
                    </a:ext>
                  </a:extLst>
                </a:gridCol>
                <a:gridCol w="1305502">
                  <a:extLst>
                    <a:ext uri="{9D8B030D-6E8A-4147-A177-3AD203B41FA5}">
                      <a16:colId xmlns:a16="http://schemas.microsoft.com/office/drawing/2014/main" val="2091833757"/>
                    </a:ext>
                  </a:extLst>
                </a:gridCol>
                <a:gridCol w="1305502">
                  <a:extLst>
                    <a:ext uri="{9D8B030D-6E8A-4147-A177-3AD203B41FA5}">
                      <a16:colId xmlns:a16="http://schemas.microsoft.com/office/drawing/2014/main" val="515825756"/>
                    </a:ext>
                  </a:extLst>
                </a:gridCol>
                <a:gridCol w="1304766">
                  <a:extLst>
                    <a:ext uri="{9D8B030D-6E8A-4147-A177-3AD203B41FA5}">
                      <a16:colId xmlns:a16="http://schemas.microsoft.com/office/drawing/2014/main" val="1736310317"/>
                    </a:ext>
                  </a:extLst>
                </a:gridCol>
                <a:gridCol w="1304766">
                  <a:extLst>
                    <a:ext uri="{9D8B030D-6E8A-4147-A177-3AD203B41FA5}">
                      <a16:colId xmlns:a16="http://schemas.microsoft.com/office/drawing/2014/main" val="664192138"/>
                    </a:ext>
                  </a:extLst>
                </a:gridCol>
                <a:gridCol w="1304766">
                  <a:extLst>
                    <a:ext uri="{9D8B030D-6E8A-4147-A177-3AD203B41FA5}">
                      <a16:colId xmlns:a16="http://schemas.microsoft.com/office/drawing/2014/main" val="838858108"/>
                    </a:ext>
                  </a:extLst>
                </a:gridCol>
                <a:gridCol w="1304766">
                  <a:extLst>
                    <a:ext uri="{9D8B030D-6E8A-4147-A177-3AD203B41FA5}">
                      <a16:colId xmlns:a16="http://schemas.microsoft.com/office/drawing/2014/main" val="68697053"/>
                    </a:ext>
                  </a:extLst>
                </a:gridCol>
              </a:tblGrid>
              <a:tr h="432066">
                <a:tc gridSpan="2">
                  <a:txBody>
                    <a:bodyPr/>
                    <a:lstStyle/>
                    <a:p>
                      <a:pPr marL="0" marR="0" algn="ctr">
                        <a:spcBef>
                          <a:spcPts val="0"/>
                        </a:spcBef>
                        <a:spcAft>
                          <a:spcPts val="0"/>
                        </a:spcAft>
                        <a:tabLst>
                          <a:tab pos="228600" algn="l"/>
                          <a:tab pos="457200" algn="l"/>
                          <a:tab pos="685800" algn="l"/>
                        </a:tabLst>
                      </a:pPr>
                      <a:r>
                        <a:rPr lang="en-US" sz="1400" b="1" dirty="0">
                          <a:effectLst/>
                        </a:rPr>
                        <a:t>Grid service categories</a:t>
                      </a:r>
                      <a:endParaRPr lang="en-US" sz="1400" b="1" dirty="0">
                        <a:effectLst/>
                        <a:latin typeface="Times New Roman" panose="02020603050405020304" pitchFamily="18" charset="0"/>
                        <a:ea typeface="Times New Roman" panose="02020603050405020304" pitchFamily="18" charset="0"/>
                      </a:endParaRPr>
                    </a:p>
                  </a:txBody>
                  <a:tcPr marL="23869" marR="23869" marT="23869" marB="23869"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tabLst>
                          <a:tab pos="228600" algn="l"/>
                          <a:tab pos="457200" algn="l"/>
                          <a:tab pos="685800" algn="l"/>
                        </a:tabLst>
                      </a:pPr>
                      <a:r>
                        <a:rPr lang="en-US" sz="1400" b="1" dirty="0">
                          <a:effectLst/>
                        </a:rPr>
                        <a:t>FERC 888 </a:t>
                      </a:r>
                    </a:p>
                    <a:p>
                      <a:pPr marL="0" marR="0" algn="ctr">
                        <a:spcBef>
                          <a:spcPts val="0"/>
                        </a:spcBef>
                        <a:spcAft>
                          <a:spcPts val="0"/>
                        </a:spcAft>
                        <a:tabLst>
                          <a:tab pos="228600" algn="l"/>
                          <a:tab pos="457200" algn="l"/>
                          <a:tab pos="685800" algn="l"/>
                        </a:tabLst>
                      </a:pPr>
                      <a:r>
                        <a:rPr lang="en-US" sz="1400" b="1" dirty="0">
                          <a:effectLst/>
                        </a:rPr>
                        <a:t>(1996)</a:t>
                      </a:r>
                      <a:endParaRPr lang="en-US" sz="1400" b="1" dirty="0">
                        <a:effectLst/>
                        <a:latin typeface="Times New Roman" panose="02020603050405020304" pitchFamily="18" charset="0"/>
                        <a:ea typeface="Times New Roman" panose="02020603050405020304" pitchFamily="18" charset="0"/>
                      </a:endParaRPr>
                    </a:p>
                  </a:txBody>
                  <a:tcPr marL="23869" marR="23869" marT="23869" marB="23869"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b="1" dirty="0">
                          <a:effectLst/>
                        </a:rPr>
                        <a:t>NERC IOS (2002)</a:t>
                      </a:r>
                      <a:endParaRPr lang="en-US" sz="1400" b="1" dirty="0">
                        <a:effectLst/>
                        <a:latin typeface="Times New Roman" panose="02020603050405020304" pitchFamily="18" charset="0"/>
                        <a:ea typeface="Times New Roman" panose="02020603050405020304" pitchFamily="18" charset="0"/>
                      </a:endParaRPr>
                    </a:p>
                  </a:txBody>
                  <a:tcPr marL="23869" marR="23869" marT="23869" marB="23869"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b="1" dirty="0">
                          <a:effectLst/>
                        </a:rPr>
                        <a:t>NERC ERS </a:t>
                      </a:r>
                    </a:p>
                    <a:p>
                      <a:pPr marL="0" marR="0" algn="ctr">
                        <a:spcBef>
                          <a:spcPts val="0"/>
                        </a:spcBef>
                        <a:spcAft>
                          <a:spcPts val="0"/>
                        </a:spcAft>
                        <a:tabLst>
                          <a:tab pos="228600" algn="l"/>
                          <a:tab pos="457200" algn="l"/>
                          <a:tab pos="685800" algn="l"/>
                        </a:tabLst>
                      </a:pPr>
                      <a:r>
                        <a:rPr lang="en-US" sz="1400" b="1" dirty="0">
                          <a:effectLst/>
                        </a:rPr>
                        <a:t>(2014)</a:t>
                      </a:r>
                      <a:endParaRPr lang="en-US" sz="1400" b="1" dirty="0">
                        <a:effectLst/>
                        <a:latin typeface="Times New Roman" panose="02020603050405020304" pitchFamily="18" charset="0"/>
                        <a:ea typeface="Times New Roman" panose="02020603050405020304" pitchFamily="18" charset="0"/>
                      </a:endParaRPr>
                    </a:p>
                  </a:txBody>
                  <a:tcPr marL="23869" marR="23869" marT="23869" marB="23869"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b="1" dirty="0">
                          <a:effectLst/>
                        </a:rPr>
                        <a:t>CAISO</a:t>
                      </a:r>
                      <a:endParaRPr lang="en-US" sz="1400" b="1" dirty="0">
                        <a:effectLst/>
                        <a:latin typeface="Times New Roman" panose="02020603050405020304" pitchFamily="18" charset="0"/>
                        <a:ea typeface="Times New Roman" panose="02020603050405020304" pitchFamily="18" charset="0"/>
                      </a:endParaRPr>
                    </a:p>
                  </a:txBody>
                  <a:tcPr marL="23869" marR="23869" marT="23869" marB="23869"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400" b="1" dirty="0">
                          <a:effectLst/>
                        </a:rPr>
                        <a:t>PJM</a:t>
                      </a:r>
                      <a:endParaRPr lang="en-US" sz="1400" b="1" dirty="0">
                        <a:effectLst/>
                        <a:latin typeface="Times New Roman" panose="02020603050405020304" pitchFamily="18" charset="0"/>
                        <a:ea typeface="Times New Roman" panose="02020603050405020304" pitchFamily="18" charset="0"/>
                      </a:endParaRPr>
                    </a:p>
                  </a:txBody>
                  <a:tcPr marL="23869" marR="23869" marT="23869" marB="23869"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6392329"/>
                  </a:ext>
                </a:extLst>
              </a:tr>
              <a:tr h="532416">
                <a:tc gridSpan="2">
                  <a:txBody>
                    <a:bodyPr/>
                    <a:lstStyle/>
                    <a:p>
                      <a:pPr marL="0" marR="0" algn="ctr">
                        <a:spcBef>
                          <a:spcPts val="0"/>
                        </a:spcBef>
                        <a:spcAft>
                          <a:spcPts val="0"/>
                        </a:spcAft>
                        <a:tabLst>
                          <a:tab pos="228600" algn="l"/>
                          <a:tab pos="457200" algn="l"/>
                          <a:tab pos="685800" algn="l"/>
                        </a:tabLst>
                      </a:pPr>
                      <a:r>
                        <a:rPr lang="en-US" sz="1200" b="1" dirty="0">
                          <a:effectLst/>
                        </a:rPr>
                        <a:t>Energy service</a:t>
                      </a:r>
                      <a:endParaRPr lang="en-US" sz="1200" b="1" dirty="0">
                        <a:effectLst/>
                        <a:latin typeface="Times New Roman" panose="02020603050405020304" pitchFamily="18" charset="0"/>
                        <a:ea typeface="Times New Roman" panose="02020603050405020304" pitchFamily="18" charset="0"/>
                      </a:endParaRPr>
                    </a:p>
                  </a:txBody>
                  <a:tcPr marL="23869" marR="23869" marT="23869" marB="23869"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tc>
                <a:tc>
                  <a:txBody>
                    <a:bodyPr/>
                    <a:lstStyle/>
                    <a:p>
                      <a:pPr marL="0" marR="0" algn="ctr">
                        <a:spcBef>
                          <a:spcPts val="0"/>
                        </a:spcBef>
                        <a:spcAft>
                          <a:spcPts val="0"/>
                        </a:spcAft>
                        <a:tabLst>
                          <a:tab pos="228600" algn="l"/>
                          <a:tab pos="457200" algn="l"/>
                          <a:tab pos="685800" algn="l"/>
                        </a:tabLst>
                      </a:pPr>
                      <a:r>
                        <a:rPr lang="en-US" sz="1100" dirty="0">
                          <a:effectLst/>
                        </a:rPr>
                        <a:t>Scheduling, System Control and Dispatch</a:t>
                      </a:r>
                      <a:endParaRPr lang="en-US" sz="1100" dirty="0">
                        <a:effectLst/>
                        <a:latin typeface="Times New Roman" panose="02020603050405020304" pitchFamily="18" charset="0"/>
                        <a:ea typeface="Times New Roman" panose="02020603050405020304" pitchFamily="18" charset="0"/>
                      </a:endParaRPr>
                    </a:p>
                  </a:txBody>
                  <a:tcPr marL="23869" marR="23869" marT="23869" marB="23869" anchor="ctr">
                    <a:lnT w="12700" cap="flat" cmpd="sng" algn="ctr">
                      <a:solidFill>
                        <a:schemeClr val="tx1"/>
                      </a:solidFill>
                      <a:prstDash val="solid"/>
                      <a:round/>
                      <a:headEnd type="none" w="med" len="med"/>
                      <a:tailEnd type="none" w="med" len="med"/>
                    </a:lnT>
                    <a:noFill/>
                  </a:tcPr>
                </a:tc>
                <a:tc>
                  <a:txBody>
                    <a:bodyPr/>
                    <a:lstStyle/>
                    <a:p>
                      <a:pPr marL="0" marR="0" algn="ctr">
                        <a:spcBef>
                          <a:spcPts val="0"/>
                        </a:spcBef>
                        <a:spcAft>
                          <a:spcPts val="0"/>
                        </a:spcAft>
                        <a:tabLst>
                          <a:tab pos="228600" algn="l"/>
                          <a:tab pos="457200" algn="l"/>
                          <a:tab pos="685800" algn="l"/>
                        </a:tabLs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23869" marR="23869" marT="23869" marB="23869" anchor="ctr">
                    <a:lnT w="12700" cap="flat" cmpd="sng" algn="ctr">
                      <a:solidFill>
                        <a:schemeClr val="tx1"/>
                      </a:solidFill>
                      <a:prstDash val="solid"/>
                      <a:round/>
                      <a:headEnd type="none" w="med" len="med"/>
                      <a:tailEnd type="none" w="med" len="med"/>
                    </a:lnT>
                    <a:noFill/>
                  </a:tcPr>
                </a:tc>
                <a:tc>
                  <a:txBody>
                    <a:bodyPr/>
                    <a:lstStyle/>
                    <a:p>
                      <a:pPr marL="0" marR="0" algn="ctr">
                        <a:spcBef>
                          <a:spcPts val="0"/>
                        </a:spcBef>
                        <a:spcAft>
                          <a:spcPts val="0"/>
                        </a:spcAft>
                        <a:tabLst>
                          <a:tab pos="228600" algn="l"/>
                          <a:tab pos="457200" algn="l"/>
                          <a:tab pos="685800" algn="l"/>
                        </a:tabLs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23869" marR="23869" marT="23869" marB="23869" anchor="ctr">
                    <a:lnT w="12700" cap="flat" cmpd="sng" algn="ctr">
                      <a:solidFill>
                        <a:schemeClr val="tx1"/>
                      </a:solidFill>
                      <a:prstDash val="solid"/>
                      <a:round/>
                      <a:headEnd type="none" w="med" len="med"/>
                      <a:tailEnd type="none" w="med" len="med"/>
                    </a:lnT>
                    <a:noFill/>
                  </a:tcPr>
                </a:tc>
                <a:tc>
                  <a:txBody>
                    <a:bodyPr/>
                    <a:lstStyle/>
                    <a:p>
                      <a:pPr marL="0" marR="0" algn="ctr">
                        <a:spcBef>
                          <a:spcPts val="0"/>
                        </a:spcBef>
                        <a:spcAft>
                          <a:spcPts val="0"/>
                        </a:spcAft>
                        <a:tabLst>
                          <a:tab pos="228600" algn="l"/>
                          <a:tab pos="457200" algn="l"/>
                          <a:tab pos="685800" algn="l"/>
                        </a:tabLst>
                      </a:pPr>
                      <a:r>
                        <a:rPr lang="en-US" sz="1100">
                          <a:effectLst/>
                        </a:rPr>
                        <a:t>Day-Ahead &amp; Real-Time energy</a:t>
                      </a:r>
                      <a:endParaRPr lang="en-US" sz="1100">
                        <a:effectLst/>
                        <a:latin typeface="Times New Roman" panose="02020603050405020304" pitchFamily="18" charset="0"/>
                        <a:ea typeface="Times New Roman" panose="02020603050405020304" pitchFamily="18" charset="0"/>
                      </a:endParaRPr>
                    </a:p>
                  </a:txBody>
                  <a:tcPr marL="23869" marR="23869" marT="23869" marB="23869" anchor="ctr">
                    <a:lnT w="12700" cap="flat" cmpd="sng" algn="ctr">
                      <a:solidFill>
                        <a:schemeClr val="tx1"/>
                      </a:solidFill>
                      <a:prstDash val="solid"/>
                      <a:round/>
                      <a:headEnd type="none" w="med" len="med"/>
                      <a:tailEnd type="none" w="med" len="med"/>
                    </a:lnT>
                    <a:noFill/>
                  </a:tcPr>
                </a:tc>
                <a:tc>
                  <a:txBody>
                    <a:bodyPr/>
                    <a:lstStyle/>
                    <a:p>
                      <a:pPr marL="0" marR="0" algn="ctr">
                        <a:spcBef>
                          <a:spcPts val="0"/>
                        </a:spcBef>
                        <a:spcAft>
                          <a:spcPts val="0"/>
                        </a:spcAft>
                        <a:tabLst>
                          <a:tab pos="228600" algn="l"/>
                          <a:tab pos="457200" algn="l"/>
                          <a:tab pos="685800" algn="l"/>
                        </a:tabLst>
                      </a:pPr>
                      <a:r>
                        <a:rPr lang="en-US" sz="1100" dirty="0">
                          <a:effectLst/>
                        </a:rPr>
                        <a:t>Energy</a:t>
                      </a:r>
                      <a:endParaRPr lang="en-US" sz="1100" dirty="0">
                        <a:effectLst/>
                        <a:latin typeface="Times New Roman" panose="02020603050405020304" pitchFamily="18" charset="0"/>
                        <a:ea typeface="Times New Roman" panose="02020603050405020304" pitchFamily="18" charset="0"/>
                      </a:endParaRPr>
                    </a:p>
                  </a:txBody>
                  <a:tcPr marL="23869" marR="23869" marT="23869" marB="23869"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57722915"/>
                  </a:ext>
                </a:extLst>
              </a:tr>
              <a:tr h="532416">
                <a:tc gridSpan="2">
                  <a:txBody>
                    <a:bodyPr/>
                    <a:lstStyle/>
                    <a:p>
                      <a:pPr marL="0" marR="0" algn="ctr">
                        <a:spcBef>
                          <a:spcPts val="0"/>
                        </a:spcBef>
                        <a:spcAft>
                          <a:spcPts val="0"/>
                        </a:spcAft>
                        <a:tabLst>
                          <a:tab pos="228600" algn="l"/>
                          <a:tab pos="457200" algn="l"/>
                          <a:tab pos="685800" algn="l"/>
                        </a:tabLst>
                      </a:pPr>
                      <a:r>
                        <a:rPr lang="en-US" sz="1200" b="1" dirty="0">
                          <a:effectLst/>
                        </a:rPr>
                        <a:t>Capacity service</a:t>
                      </a:r>
                      <a:endParaRPr lang="en-US" sz="1200" b="1" dirty="0">
                        <a:effectLst/>
                        <a:latin typeface="Times New Roman" panose="02020603050405020304" pitchFamily="18" charset="0"/>
                        <a:ea typeface="Times New Roman" panose="02020603050405020304" pitchFamily="18" charset="0"/>
                      </a:endParaRPr>
                    </a:p>
                  </a:txBody>
                  <a:tcPr marL="23869" marR="23869" marT="23869" marB="23869" anchor="ctr">
                    <a:lnL w="12700" cap="flat" cmpd="sng" algn="ctr">
                      <a:solidFill>
                        <a:schemeClr val="tx1"/>
                      </a:solidFill>
                      <a:prstDash val="solid"/>
                      <a:round/>
                      <a:headEnd type="none" w="med" len="med"/>
                      <a:tailEnd type="none" w="med" len="med"/>
                    </a:lnL>
                  </a:tcPr>
                </a:tc>
                <a:tc hMerge="1">
                  <a:txBody>
                    <a:bodyPr/>
                    <a:lstStyle/>
                    <a:p>
                      <a:endParaRPr lang="en-US"/>
                    </a:p>
                  </a:txBody>
                  <a:tcPr/>
                </a:tc>
                <a:tc>
                  <a:txBody>
                    <a:bodyPr/>
                    <a:lstStyle/>
                    <a:p>
                      <a:pPr marL="0" marR="0" algn="ctr">
                        <a:spcBef>
                          <a:spcPts val="0"/>
                        </a:spcBef>
                        <a:spcAft>
                          <a:spcPts val="0"/>
                        </a:spcAft>
                        <a:tabLst>
                          <a:tab pos="228600" algn="l"/>
                          <a:tab pos="457200" algn="l"/>
                          <a:tab pos="685800" algn="l"/>
                        </a:tabLs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23869" marR="23869" marT="23869" marB="23869" anchor="ctr">
                    <a:noFill/>
                  </a:tcPr>
                </a:tc>
                <a:tc>
                  <a:txBody>
                    <a:bodyPr/>
                    <a:lstStyle/>
                    <a:p>
                      <a:pPr marL="0" marR="0" algn="ctr">
                        <a:spcBef>
                          <a:spcPts val="0"/>
                        </a:spcBef>
                        <a:spcAft>
                          <a:spcPts val="0"/>
                        </a:spcAft>
                        <a:tabLst>
                          <a:tab pos="228600" algn="l"/>
                          <a:tab pos="457200" algn="l"/>
                          <a:tab pos="685800" algn="l"/>
                        </a:tabLs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23869" marR="23869" marT="23869" marB="23869" anchor="ctr">
                    <a:noFill/>
                  </a:tcPr>
                </a:tc>
                <a:tc>
                  <a:txBody>
                    <a:bodyPr/>
                    <a:lstStyle/>
                    <a:p>
                      <a:pPr marL="0" marR="0" algn="ctr">
                        <a:spcBef>
                          <a:spcPts val="0"/>
                        </a:spcBef>
                        <a:spcAft>
                          <a:spcPts val="0"/>
                        </a:spcAft>
                        <a:tabLst>
                          <a:tab pos="228600" algn="l"/>
                          <a:tab pos="457200" algn="l"/>
                          <a:tab pos="685800" algn="l"/>
                        </a:tabLs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23869" marR="23869" marT="23869" marB="23869" anchor="ctr">
                    <a:noFill/>
                  </a:tcPr>
                </a:tc>
                <a:tc>
                  <a:txBody>
                    <a:bodyPr/>
                    <a:lstStyle/>
                    <a:p>
                      <a:pPr marL="0" marR="0" algn="ctr">
                        <a:spcBef>
                          <a:spcPts val="0"/>
                        </a:spcBef>
                        <a:spcAft>
                          <a:spcPts val="0"/>
                        </a:spcAft>
                        <a:tabLst>
                          <a:tab pos="228600" algn="l"/>
                          <a:tab pos="457200" algn="l"/>
                          <a:tab pos="685800" algn="l"/>
                        </a:tabLst>
                      </a:pPr>
                      <a:r>
                        <a:rPr lang="en-US" sz="1100">
                          <a:effectLst/>
                        </a:rPr>
                        <a:t>(no capacity market)</a:t>
                      </a:r>
                      <a:endParaRPr lang="en-US" sz="1100">
                        <a:effectLst/>
                        <a:latin typeface="Times New Roman" panose="02020603050405020304" pitchFamily="18" charset="0"/>
                        <a:ea typeface="Times New Roman" panose="02020603050405020304" pitchFamily="18" charset="0"/>
                      </a:endParaRPr>
                    </a:p>
                  </a:txBody>
                  <a:tcPr marL="23869" marR="23869" marT="23869" marB="23869" anchor="ctr">
                    <a:noFill/>
                  </a:tcPr>
                </a:tc>
                <a:tc>
                  <a:txBody>
                    <a:bodyPr/>
                    <a:lstStyle/>
                    <a:p>
                      <a:pPr marL="0" marR="0" algn="ctr">
                        <a:spcBef>
                          <a:spcPts val="0"/>
                        </a:spcBef>
                        <a:spcAft>
                          <a:spcPts val="0"/>
                        </a:spcAft>
                        <a:tabLst>
                          <a:tab pos="228600" algn="l"/>
                          <a:tab pos="457200" algn="l"/>
                          <a:tab pos="685800" algn="l"/>
                        </a:tabLst>
                      </a:pPr>
                      <a:r>
                        <a:rPr lang="en-US" sz="1100">
                          <a:effectLst/>
                        </a:rPr>
                        <a:t>Reliability Pricing Model Capacity Performance</a:t>
                      </a:r>
                      <a:endParaRPr lang="en-US" sz="1100">
                        <a:effectLst/>
                        <a:latin typeface="Times New Roman" panose="02020603050405020304" pitchFamily="18" charset="0"/>
                        <a:ea typeface="Times New Roman" panose="02020603050405020304" pitchFamily="18" charset="0"/>
                      </a:endParaRPr>
                    </a:p>
                  </a:txBody>
                  <a:tcPr marL="23869" marR="23869" marT="23869" marB="23869" anchor="ct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706712440"/>
                  </a:ext>
                </a:extLst>
              </a:tr>
              <a:tr h="848355">
                <a:tc rowSpan="6">
                  <a:txBody>
                    <a:bodyPr/>
                    <a:lstStyle/>
                    <a:p>
                      <a:pPr marL="0" marR="0" algn="ctr">
                        <a:spcBef>
                          <a:spcPts val="0"/>
                        </a:spcBef>
                        <a:spcAft>
                          <a:spcPts val="0"/>
                        </a:spcAft>
                        <a:tabLst>
                          <a:tab pos="228600" algn="l"/>
                          <a:tab pos="457200" algn="l"/>
                          <a:tab pos="685800" algn="l"/>
                        </a:tabLst>
                      </a:pPr>
                      <a:r>
                        <a:rPr lang="en-US" sz="1200" b="1">
                          <a:effectLst/>
                        </a:rPr>
                        <a:t>ERS</a:t>
                      </a:r>
                      <a:endParaRPr lang="en-US" sz="1200" b="1">
                        <a:effectLst/>
                        <a:latin typeface="Times New Roman" panose="02020603050405020304" pitchFamily="18" charset="0"/>
                        <a:ea typeface="Times New Roman" panose="02020603050405020304" pitchFamily="18" charset="0"/>
                      </a:endParaRPr>
                    </a:p>
                  </a:txBody>
                  <a:tcPr marL="23869" marR="23869" marT="23869" marB="23869"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200" b="1" dirty="0">
                          <a:effectLst/>
                        </a:rPr>
                        <a:t>Frequency Response</a:t>
                      </a:r>
                      <a:endParaRPr lang="en-US" sz="1200" b="1" dirty="0">
                        <a:effectLst/>
                        <a:latin typeface="Times New Roman" panose="02020603050405020304" pitchFamily="18" charset="0"/>
                        <a:ea typeface="Times New Roman" panose="02020603050405020304" pitchFamily="18" charset="0"/>
                      </a:endParaRPr>
                    </a:p>
                  </a:txBody>
                  <a:tcPr marL="23869" marR="23869" marT="23869" marB="23869" anchor="ctr"/>
                </a:tc>
                <a:tc rowSpan="2">
                  <a:txBody>
                    <a:bodyPr/>
                    <a:lstStyle/>
                    <a:p>
                      <a:pPr marL="0" marR="0" algn="ctr">
                        <a:spcBef>
                          <a:spcPts val="0"/>
                        </a:spcBef>
                        <a:spcAft>
                          <a:spcPts val="0"/>
                        </a:spcAft>
                        <a:tabLst>
                          <a:tab pos="228600" algn="l"/>
                          <a:tab pos="457200" algn="l"/>
                          <a:tab pos="685800" algn="l"/>
                        </a:tabLst>
                      </a:pPr>
                      <a:r>
                        <a:rPr lang="en-US" sz="1100">
                          <a:effectLst/>
                        </a:rPr>
                        <a:t>Regulation and Frequency Response</a:t>
                      </a:r>
                      <a:endParaRPr lang="en-US" sz="1100">
                        <a:effectLst/>
                        <a:latin typeface="Times New Roman" panose="02020603050405020304" pitchFamily="18" charset="0"/>
                        <a:ea typeface="Times New Roman" panose="02020603050405020304" pitchFamily="18" charset="0"/>
                      </a:endParaRPr>
                    </a:p>
                  </a:txBody>
                  <a:tcPr marL="23869" marR="23869" marT="23869" marB="23869" anchor="ctr">
                    <a:noFill/>
                  </a:tcPr>
                </a:tc>
                <a:tc>
                  <a:txBody>
                    <a:bodyPr/>
                    <a:lstStyle/>
                    <a:p>
                      <a:pPr marL="0" marR="0" algn="ctr">
                        <a:spcBef>
                          <a:spcPts val="0"/>
                        </a:spcBef>
                        <a:spcAft>
                          <a:spcPts val="0"/>
                        </a:spcAft>
                        <a:tabLst>
                          <a:tab pos="228600" algn="l"/>
                          <a:tab pos="457200" algn="l"/>
                          <a:tab pos="685800" algn="l"/>
                        </a:tabLst>
                      </a:pPr>
                      <a:r>
                        <a:rPr lang="en-US" sz="1100" dirty="0">
                          <a:effectLst/>
                        </a:rPr>
                        <a:t>Frequency Response</a:t>
                      </a:r>
                      <a:endParaRPr lang="en-US" sz="1100" dirty="0">
                        <a:effectLst/>
                        <a:latin typeface="Times New Roman" panose="02020603050405020304" pitchFamily="18" charset="0"/>
                        <a:ea typeface="Times New Roman" panose="02020603050405020304" pitchFamily="18" charset="0"/>
                      </a:endParaRPr>
                    </a:p>
                  </a:txBody>
                  <a:tcPr marL="23869" marR="23869" marT="23869" marB="23869" anchor="ctr">
                    <a:noFill/>
                  </a:tcPr>
                </a:tc>
                <a:tc>
                  <a:txBody>
                    <a:bodyPr/>
                    <a:lstStyle/>
                    <a:p>
                      <a:pPr marL="0" marR="0" algn="ctr">
                        <a:spcBef>
                          <a:spcPts val="0"/>
                        </a:spcBef>
                        <a:spcAft>
                          <a:spcPts val="0"/>
                        </a:spcAft>
                        <a:tabLst>
                          <a:tab pos="228600" algn="l"/>
                          <a:tab pos="457200" algn="l"/>
                          <a:tab pos="685800" algn="l"/>
                        </a:tabLst>
                      </a:pPr>
                      <a:r>
                        <a:rPr lang="en-US" sz="1100" dirty="0">
                          <a:effectLst/>
                        </a:rPr>
                        <a:t>Inertia;</a:t>
                      </a:r>
                    </a:p>
                    <a:p>
                      <a:pPr marL="0" marR="0" algn="ctr">
                        <a:spcBef>
                          <a:spcPts val="0"/>
                        </a:spcBef>
                        <a:spcAft>
                          <a:spcPts val="0"/>
                        </a:spcAft>
                        <a:tabLst>
                          <a:tab pos="228600" algn="l"/>
                          <a:tab pos="457200" algn="l"/>
                          <a:tab pos="685800" algn="l"/>
                        </a:tabLst>
                      </a:pPr>
                      <a:r>
                        <a:rPr lang="en-US" sz="1100" dirty="0">
                          <a:effectLst/>
                        </a:rPr>
                        <a:t>Frequency Disturbance Performance;</a:t>
                      </a:r>
                    </a:p>
                    <a:p>
                      <a:pPr marL="0" marR="0" algn="ctr">
                        <a:spcBef>
                          <a:spcPts val="0"/>
                        </a:spcBef>
                        <a:spcAft>
                          <a:spcPts val="0"/>
                        </a:spcAft>
                        <a:tabLst>
                          <a:tab pos="228600" algn="l"/>
                          <a:tab pos="457200" algn="l"/>
                          <a:tab pos="685800" algn="l"/>
                        </a:tabLst>
                      </a:pPr>
                      <a:r>
                        <a:rPr lang="en-US" sz="1100" dirty="0">
                          <a:effectLst/>
                        </a:rPr>
                        <a:t>Frequency Control</a:t>
                      </a:r>
                      <a:endParaRPr lang="en-US" sz="1100" dirty="0">
                        <a:effectLst/>
                        <a:latin typeface="Times New Roman" panose="02020603050405020304" pitchFamily="18" charset="0"/>
                        <a:ea typeface="Times New Roman" panose="02020603050405020304" pitchFamily="18" charset="0"/>
                      </a:endParaRPr>
                    </a:p>
                  </a:txBody>
                  <a:tcPr marL="23869" marR="23869" marT="23869" marB="23869" anchor="ctr">
                    <a:noFill/>
                  </a:tcPr>
                </a:tc>
                <a:tc>
                  <a:txBody>
                    <a:bodyPr/>
                    <a:lstStyle/>
                    <a:p>
                      <a:pPr marL="0" marR="0" algn="ctr">
                        <a:spcBef>
                          <a:spcPts val="0"/>
                        </a:spcBef>
                        <a:spcAft>
                          <a:spcPts val="0"/>
                        </a:spcAft>
                        <a:tabLst>
                          <a:tab pos="228600" algn="l"/>
                          <a:tab pos="457200" algn="l"/>
                          <a:tab pos="685800" algn="l"/>
                        </a:tabLs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23869" marR="23869" marT="23869" marB="23869" anchor="ctr">
                    <a:noFill/>
                  </a:tcPr>
                </a:tc>
                <a:tc>
                  <a:txBody>
                    <a:bodyPr/>
                    <a:lstStyle/>
                    <a:p>
                      <a:pPr marL="0" marR="0" algn="ctr">
                        <a:spcBef>
                          <a:spcPts val="0"/>
                        </a:spcBef>
                        <a:spcAft>
                          <a:spcPts val="0"/>
                        </a:spcAft>
                        <a:tabLst>
                          <a:tab pos="228600" algn="l"/>
                          <a:tab pos="457200" algn="l"/>
                          <a:tab pos="685800" algn="l"/>
                        </a:tabLs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23869" marR="23869" marT="23869" marB="23869" anchor="ct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560764470"/>
                  </a:ext>
                </a:extLst>
              </a:tr>
              <a:tr h="532416">
                <a:tc vMerge="1">
                  <a:txBody>
                    <a:bodyPr/>
                    <a:lstStyle/>
                    <a:p>
                      <a:endParaRPr lang="en-US"/>
                    </a:p>
                  </a:txBody>
                  <a:tcPr/>
                </a:tc>
                <a:tc>
                  <a:txBody>
                    <a:bodyPr/>
                    <a:lstStyle/>
                    <a:p>
                      <a:pPr marL="0" marR="0" algn="ctr">
                        <a:spcBef>
                          <a:spcPts val="0"/>
                        </a:spcBef>
                        <a:spcAft>
                          <a:spcPts val="0"/>
                        </a:spcAft>
                        <a:tabLst>
                          <a:tab pos="228600" algn="l"/>
                          <a:tab pos="457200" algn="l"/>
                          <a:tab pos="685800" algn="l"/>
                        </a:tabLst>
                      </a:pPr>
                      <a:r>
                        <a:rPr lang="en-US" sz="1200" b="1" dirty="0">
                          <a:effectLst/>
                        </a:rPr>
                        <a:t>Regulation</a:t>
                      </a:r>
                      <a:endParaRPr lang="en-US" sz="1200" b="1" dirty="0">
                        <a:effectLst/>
                        <a:latin typeface="Times New Roman" panose="02020603050405020304" pitchFamily="18" charset="0"/>
                        <a:ea typeface="Times New Roman" panose="02020603050405020304" pitchFamily="18" charset="0"/>
                      </a:endParaRPr>
                    </a:p>
                  </a:txBody>
                  <a:tcPr marL="23869" marR="23869" marT="23869" marB="23869" anchor="ctr"/>
                </a:tc>
                <a:tc vMerge="1">
                  <a:txBody>
                    <a:bodyPr/>
                    <a:lstStyle/>
                    <a:p>
                      <a:endParaRPr lang="en-US"/>
                    </a:p>
                  </a:txBody>
                  <a:tcPr/>
                </a:tc>
                <a:tc>
                  <a:txBody>
                    <a:bodyPr/>
                    <a:lstStyle/>
                    <a:p>
                      <a:pPr marL="0" marR="0" algn="ctr">
                        <a:spcBef>
                          <a:spcPts val="0"/>
                        </a:spcBef>
                        <a:spcAft>
                          <a:spcPts val="0"/>
                        </a:spcAft>
                        <a:tabLst>
                          <a:tab pos="228600" algn="l"/>
                          <a:tab pos="457200" algn="l"/>
                          <a:tab pos="685800" algn="l"/>
                        </a:tabLst>
                      </a:pPr>
                      <a:r>
                        <a:rPr lang="en-US" sz="1100">
                          <a:effectLst/>
                        </a:rPr>
                        <a:t>Regulation</a:t>
                      </a:r>
                      <a:endParaRPr lang="en-US" sz="1100">
                        <a:effectLst/>
                        <a:latin typeface="Times New Roman" panose="02020603050405020304" pitchFamily="18" charset="0"/>
                        <a:ea typeface="Times New Roman" panose="02020603050405020304" pitchFamily="18" charset="0"/>
                      </a:endParaRPr>
                    </a:p>
                  </a:txBody>
                  <a:tcPr marL="23869" marR="23869" marT="23869" marB="23869" anchor="ctr">
                    <a:noFill/>
                  </a:tcPr>
                </a:tc>
                <a:tc>
                  <a:txBody>
                    <a:bodyPr/>
                    <a:lstStyle/>
                    <a:p>
                      <a:pPr marL="0" marR="0" algn="ctr">
                        <a:spcBef>
                          <a:spcPts val="0"/>
                        </a:spcBef>
                        <a:spcAft>
                          <a:spcPts val="0"/>
                        </a:spcAft>
                        <a:tabLst>
                          <a:tab pos="228600" algn="l"/>
                          <a:tab pos="457200" algn="l"/>
                          <a:tab pos="685800" algn="l"/>
                        </a:tabLst>
                      </a:pPr>
                      <a:r>
                        <a:rPr lang="en-US" sz="1100" dirty="0">
                          <a:effectLst/>
                        </a:rPr>
                        <a:t>Regulation</a:t>
                      </a:r>
                      <a:endParaRPr lang="en-US" sz="1100" dirty="0">
                        <a:effectLst/>
                        <a:latin typeface="Times New Roman" panose="02020603050405020304" pitchFamily="18" charset="0"/>
                        <a:ea typeface="Times New Roman" panose="02020603050405020304" pitchFamily="18" charset="0"/>
                      </a:endParaRPr>
                    </a:p>
                  </a:txBody>
                  <a:tcPr marL="23869" marR="23869" marT="23869" marB="23869" anchor="ctr">
                    <a:noFill/>
                  </a:tcPr>
                </a:tc>
                <a:tc>
                  <a:txBody>
                    <a:bodyPr/>
                    <a:lstStyle/>
                    <a:p>
                      <a:pPr marL="0" marR="0" algn="ctr">
                        <a:spcBef>
                          <a:spcPts val="0"/>
                        </a:spcBef>
                        <a:spcAft>
                          <a:spcPts val="0"/>
                        </a:spcAft>
                        <a:tabLst>
                          <a:tab pos="228600" algn="l"/>
                          <a:tab pos="457200" algn="l"/>
                          <a:tab pos="685800" algn="l"/>
                        </a:tabLst>
                      </a:pPr>
                      <a:r>
                        <a:rPr lang="en-US" sz="1100" dirty="0">
                          <a:effectLst/>
                        </a:rPr>
                        <a:t>Regulation Up; Regulation Down</a:t>
                      </a:r>
                      <a:endParaRPr lang="en-US" sz="1100" dirty="0">
                        <a:effectLst/>
                        <a:latin typeface="Times New Roman" panose="02020603050405020304" pitchFamily="18" charset="0"/>
                        <a:ea typeface="Times New Roman" panose="02020603050405020304" pitchFamily="18" charset="0"/>
                      </a:endParaRPr>
                    </a:p>
                  </a:txBody>
                  <a:tcPr marL="23869" marR="23869" marT="23869" marB="23869" anchor="ctr">
                    <a:noFill/>
                  </a:tcPr>
                </a:tc>
                <a:tc>
                  <a:txBody>
                    <a:bodyPr/>
                    <a:lstStyle/>
                    <a:p>
                      <a:pPr marL="0" marR="0" algn="ctr">
                        <a:spcBef>
                          <a:spcPts val="0"/>
                        </a:spcBef>
                        <a:spcAft>
                          <a:spcPts val="0"/>
                        </a:spcAft>
                        <a:tabLst>
                          <a:tab pos="228600" algn="l"/>
                          <a:tab pos="457200" algn="l"/>
                          <a:tab pos="685800" algn="l"/>
                        </a:tabLst>
                      </a:pPr>
                      <a:r>
                        <a:rPr lang="en-US" sz="1100" dirty="0">
                          <a:effectLst/>
                        </a:rPr>
                        <a:t>Regulation (Traditional and Dynamic)</a:t>
                      </a:r>
                      <a:endParaRPr lang="en-US" sz="1100" dirty="0">
                        <a:effectLst/>
                        <a:latin typeface="Times New Roman" panose="02020603050405020304" pitchFamily="18" charset="0"/>
                        <a:ea typeface="Times New Roman" panose="02020603050405020304" pitchFamily="18" charset="0"/>
                      </a:endParaRPr>
                    </a:p>
                  </a:txBody>
                  <a:tcPr marL="23869" marR="23869" marT="23869" marB="23869" anchor="ct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507505031"/>
                  </a:ext>
                </a:extLst>
              </a:tr>
              <a:tr h="848355">
                <a:tc vMerge="1">
                  <a:txBody>
                    <a:bodyPr/>
                    <a:lstStyle/>
                    <a:p>
                      <a:endParaRPr lang="en-US"/>
                    </a:p>
                  </a:txBody>
                  <a:tcPr/>
                </a:tc>
                <a:tc>
                  <a:txBody>
                    <a:bodyPr/>
                    <a:lstStyle/>
                    <a:p>
                      <a:pPr marL="0" marR="0" algn="ctr">
                        <a:spcBef>
                          <a:spcPts val="0"/>
                        </a:spcBef>
                        <a:spcAft>
                          <a:spcPts val="0"/>
                        </a:spcAft>
                        <a:tabLst>
                          <a:tab pos="228600" algn="l"/>
                          <a:tab pos="457200" algn="l"/>
                          <a:tab pos="685800" algn="l"/>
                        </a:tabLst>
                      </a:pPr>
                      <a:r>
                        <a:rPr lang="en-US" sz="1200" b="1" dirty="0">
                          <a:effectLst/>
                        </a:rPr>
                        <a:t>Contingency Reserve</a:t>
                      </a:r>
                      <a:endParaRPr lang="en-US" sz="1200" b="1" dirty="0">
                        <a:effectLst/>
                        <a:latin typeface="Times New Roman" panose="02020603050405020304" pitchFamily="18" charset="0"/>
                        <a:ea typeface="Times New Roman" panose="02020603050405020304" pitchFamily="18" charset="0"/>
                      </a:endParaRPr>
                    </a:p>
                  </a:txBody>
                  <a:tcPr marL="23869" marR="23869" marT="23869" marB="23869" anchor="ctr"/>
                </a:tc>
                <a:tc>
                  <a:txBody>
                    <a:bodyPr/>
                    <a:lstStyle/>
                    <a:p>
                      <a:pPr marL="0" marR="0" algn="ctr">
                        <a:spcBef>
                          <a:spcPts val="0"/>
                        </a:spcBef>
                        <a:spcAft>
                          <a:spcPts val="0"/>
                        </a:spcAft>
                        <a:tabLst>
                          <a:tab pos="228600" algn="l"/>
                          <a:tab pos="457200" algn="l"/>
                          <a:tab pos="685800" algn="l"/>
                        </a:tabLst>
                      </a:pPr>
                      <a:r>
                        <a:rPr lang="en-US" sz="1100">
                          <a:effectLst/>
                        </a:rPr>
                        <a:t>Operating Reserve - Spinning Reserve and Supplemental Reserve</a:t>
                      </a:r>
                      <a:endParaRPr lang="en-US" sz="1100">
                        <a:effectLst/>
                        <a:latin typeface="Times New Roman" panose="02020603050405020304" pitchFamily="18" charset="0"/>
                        <a:ea typeface="Times New Roman" panose="02020603050405020304" pitchFamily="18" charset="0"/>
                      </a:endParaRPr>
                    </a:p>
                  </a:txBody>
                  <a:tcPr marL="23869" marR="23869" marT="23869" marB="23869" anchor="ctr">
                    <a:noFill/>
                  </a:tcPr>
                </a:tc>
                <a:tc>
                  <a:txBody>
                    <a:bodyPr/>
                    <a:lstStyle/>
                    <a:p>
                      <a:pPr marL="0" marR="0" algn="ctr">
                        <a:spcBef>
                          <a:spcPts val="0"/>
                        </a:spcBef>
                        <a:spcAft>
                          <a:spcPts val="0"/>
                        </a:spcAft>
                        <a:tabLst>
                          <a:tab pos="228600" algn="l"/>
                          <a:tab pos="457200" algn="l"/>
                          <a:tab pos="685800" algn="l"/>
                        </a:tabLst>
                      </a:pPr>
                      <a:r>
                        <a:rPr lang="en-US" sz="1100" dirty="0">
                          <a:effectLst/>
                        </a:rPr>
                        <a:t>Contingency Reserve</a:t>
                      </a:r>
                      <a:endParaRPr lang="en-US" sz="1100" dirty="0">
                        <a:effectLst/>
                        <a:latin typeface="Times New Roman" panose="02020603050405020304" pitchFamily="18" charset="0"/>
                        <a:ea typeface="Times New Roman" panose="02020603050405020304" pitchFamily="18" charset="0"/>
                      </a:endParaRPr>
                    </a:p>
                  </a:txBody>
                  <a:tcPr marL="23869" marR="23869" marT="23869" marB="23869" anchor="ctr">
                    <a:noFill/>
                  </a:tcPr>
                </a:tc>
                <a:tc>
                  <a:txBody>
                    <a:bodyPr/>
                    <a:lstStyle/>
                    <a:p>
                      <a:pPr marL="0" marR="0" algn="ctr">
                        <a:spcBef>
                          <a:spcPts val="0"/>
                        </a:spcBef>
                        <a:spcAft>
                          <a:spcPts val="0"/>
                        </a:spcAft>
                        <a:tabLst>
                          <a:tab pos="228600" algn="l"/>
                          <a:tab pos="457200" algn="l"/>
                          <a:tab pos="685800" algn="l"/>
                        </a:tabLst>
                      </a:pPr>
                      <a:r>
                        <a:rPr lang="en-US" sz="1100" dirty="0">
                          <a:effectLst/>
                        </a:rPr>
                        <a:t>Contingency Reserves (spinning, non‐spinning and</a:t>
                      </a:r>
                    </a:p>
                    <a:p>
                      <a:pPr marL="0" marR="0" algn="ctr">
                        <a:spcBef>
                          <a:spcPts val="0"/>
                        </a:spcBef>
                        <a:spcAft>
                          <a:spcPts val="0"/>
                        </a:spcAft>
                        <a:tabLst>
                          <a:tab pos="228600" algn="l"/>
                          <a:tab pos="457200" algn="l"/>
                          <a:tab pos="685800" algn="l"/>
                        </a:tabLst>
                      </a:pPr>
                      <a:r>
                        <a:rPr lang="en-US" sz="1100" dirty="0">
                          <a:effectLst/>
                        </a:rPr>
                        <a:t>supplemental)</a:t>
                      </a:r>
                      <a:endParaRPr lang="en-US" sz="1100" dirty="0">
                        <a:effectLst/>
                        <a:latin typeface="Times New Roman" panose="02020603050405020304" pitchFamily="18" charset="0"/>
                        <a:ea typeface="Times New Roman" panose="02020603050405020304" pitchFamily="18" charset="0"/>
                      </a:endParaRPr>
                    </a:p>
                  </a:txBody>
                  <a:tcPr marL="23869" marR="23869" marT="23869" marB="23869" anchor="ctr">
                    <a:noFill/>
                  </a:tcPr>
                </a:tc>
                <a:tc>
                  <a:txBody>
                    <a:bodyPr/>
                    <a:lstStyle/>
                    <a:p>
                      <a:pPr marL="0" marR="0" algn="ctr">
                        <a:spcBef>
                          <a:spcPts val="0"/>
                        </a:spcBef>
                        <a:spcAft>
                          <a:spcPts val="0"/>
                        </a:spcAft>
                        <a:tabLst>
                          <a:tab pos="228600" algn="l"/>
                          <a:tab pos="457200" algn="l"/>
                          <a:tab pos="685800" algn="l"/>
                        </a:tabLst>
                      </a:pPr>
                      <a:r>
                        <a:rPr lang="en-US" sz="1100" dirty="0">
                          <a:effectLst/>
                        </a:rPr>
                        <a:t>Spinning Reserve; Non-Spinning Reserve</a:t>
                      </a:r>
                      <a:endParaRPr lang="en-US" sz="1100" dirty="0">
                        <a:effectLst/>
                        <a:latin typeface="Times New Roman" panose="02020603050405020304" pitchFamily="18" charset="0"/>
                        <a:ea typeface="Times New Roman" panose="02020603050405020304" pitchFamily="18" charset="0"/>
                      </a:endParaRPr>
                    </a:p>
                  </a:txBody>
                  <a:tcPr marL="23869" marR="23869" marT="23869" marB="23869" anchor="ctr">
                    <a:noFill/>
                  </a:tcPr>
                </a:tc>
                <a:tc>
                  <a:txBody>
                    <a:bodyPr/>
                    <a:lstStyle/>
                    <a:p>
                      <a:pPr marL="0" marR="0" algn="ctr">
                        <a:spcBef>
                          <a:spcPts val="0"/>
                        </a:spcBef>
                        <a:spcAft>
                          <a:spcPts val="0"/>
                        </a:spcAft>
                        <a:tabLst>
                          <a:tab pos="228600" algn="l"/>
                          <a:tab pos="457200" algn="l"/>
                          <a:tab pos="685800" algn="l"/>
                        </a:tabLst>
                      </a:pPr>
                      <a:r>
                        <a:rPr lang="en-US" sz="1100" dirty="0">
                          <a:effectLst/>
                        </a:rPr>
                        <a:t>Synchronized Reserve; Non-Synchronized Reserve; Secondary Reserve</a:t>
                      </a:r>
                      <a:endParaRPr lang="en-US" sz="1100" dirty="0">
                        <a:effectLst/>
                        <a:latin typeface="Times New Roman" panose="02020603050405020304" pitchFamily="18" charset="0"/>
                        <a:ea typeface="Times New Roman" panose="02020603050405020304" pitchFamily="18" charset="0"/>
                      </a:endParaRPr>
                    </a:p>
                  </a:txBody>
                  <a:tcPr marL="23869" marR="23869" marT="23869" marB="23869" anchor="ct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871806805"/>
                  </a:ext>
                </a:extLst>
              </a:tr>
              <a:tr h="532416">
                <a:tc vMerge="1">
                  <a:txBody>
                    <a:bodyPr/>
                    <a:lstStyle/>
                    <a:p>
                      <a:endParaRPr lang="en-US"/>
                    </a:p>
                  </a:txBody>
                  <a:tcPr/>
                </a:tc>
                <a:tc>
                  <a:txBody>
                    <a:bodyPr/>
                    <a:lstStyle/>
                    <a:p>
                      <a:pPr marL="0" marR="0" algn="ctr">
                        <a:spcBef>
                          <a:spcPts val="0"/>
                        </a:spcBef>
                        <a:spcAft>
                          <a:spcPts val="0"/>
                        </a:spcAft>
                        <a:tabLst>
                          <a:tab pos="228600" algn="l"/>
                          <a:tab pos="457200" algn="l"/>
                          <a:tab pos="685800" algn="l"/>
                        </a:tabLst>
                      </a:pPr>
                      <a:r>
                        <a:rPr lang="en-US" sz="1200" b="1" dirty="0">
                          <a:effectLst/>
                        </a:rPr>
                        <a:t>Load Following (Ramping Reserve)</a:t>
                      </a:r>
                      <a:endParaRPr lang="en-US" sz="1200" b="1" dirty="0">
                        <a:effectLst/>
                        <a:latin typeface="Times New Roman" panose="02020603050405020304" pitchFamily="18" charset="0"/>
                        <a:ea typeface="Times New Roman" panose="02020603050405020304" pitchFamily="18" charset="0"/>
                      </a:endParaRPr>
                    </a:p>
                  </a:txBody>
                  <a:tcPr marL="23869" marR="23869" marT="23869" marB="23869" anchor="ctr"/>
                </a:tc>
                <a:tc>
                  <a:txBody>
                    <a:bodyPr/>
                    <a:lstStyle/>
                    <a:p>
                      <a:pPr marL="0" marR="0" algn="ctr">
                        <a:spcBef>
                          <a:spcPts val="0"/>
                        </a:spcBef>
                        <a:spcAft>
                          <a:spcPts val="0"/>
                        </a:spcAft>
                        <a:tabLst>
                          <a:tab pos="228600" algn="l"/>
                          <a:tab pos="457200" algn="l"/>
                          <a:tab pos="685800" algn="l"/>
                        </a:tabLst>
                      </a:pPr>
                      <a:r>
                        <a:rPr lang="en-US" sz="1100">
                          <a:effectLst/>
                        </a:rPr>
                        <a:t>Energy Imbalance</a:t>
                      </a:r>
                      <a:endParaRPr lang="en-US" sz="1100">
                        <a:effectLst/>
                        <a:latin typeface="Times New Roman" panose="02020603050405020304" pitchFamily="18" charset="0"/>
                        <a:ea typeface="Times New Roman" panose="02020603050405020304" pitchFamily="18" charset="0"/>
                      </a:endParaRPr>
                    </a:p>
                  </a:txBody>
                  <a:tcPr marL="23869" marR="23869" marT="23869" marB="23869" anchor="ctr">
                    <a:noFill/>
                  </a:tcPr>
                </a:tc>
                <a:tc>
                  <a:txBody>
                    <a:bodyPr/>
                    <a:lstStyle/>
                    <a:p>
                      <a:pPr marL="0" marR="0" algn="ctr">
                        <a:spcBef>
                          <a:spcPts val="0"/>
                        </a:spcBef>
                        <a:spcAft>
                          <a:spcPts val="0"/>
                        </a:spcAft>
                        <a:tabLst>
                          <a:tab pos="228600" algn="l"/>
                          <a:tab pos="457200" algn="l"/>
                          <a:tab pos="685800" algn="l"/>
                        </a:tabLst>
                      </a:pPr>
                      <a:r>
                        <a:rPr lang="en-US" sz="1100" dirty="0">
                          <a:effectLst/>
                        </a:rPr>
                        <a:t>Load Following</a:t>
                      </a:r>
                      <a:endParaRPr lang="en-US" sz="1100" dirty="0">
                        <a:effectLst/>
                        <a:latin typeface="Times New Roman" panose="02020603050405020304" pitchFamily="18" charset="0"/>
                        <a:ea typeface="Times New Roman" panose="02020603050405020304" pitchFamily="18" charset="0"/>
                      </a:endParaRPr>
                    </a:p>
                  </a:txBody>
                  <a:tcPr marL="23869" marR="23869" marT="23869" marB="23869" anchor="ctr">
                    <a:noFill/>
                  </a:tcPr>
                </a:tc>
                <a:tc>
                  <a:txBody>
                    <a:bodyPr/>
                    <a:lstStyle/>
                    <a:p>
                      <a:pPr marL="0" marR="0" algn="ctr">
                        <a:spcBef>
                          <a:spcPts val="0"/>
                        </a:spcBef>
                        <a:spcAft>
                          <a:spcPts val="0"/>
                        </a:spcAft>
                        <a:tabLst>
                          <a:tab pos="228600" algn="l"/>
                          <a:tab pos="457200" algn="l"/>
                          <a:tab pos="685800" algn="l"/>
                        </a:tabLst>
                      </a:pPr>
                      <a:r>
                        <a:rPr lang="en-US" sz="1100">
                          <a:effectLst/>
                        </a:rPr>
                        <a:t>Load Following;</a:t>
                      </a:r>
                    </a:p>
                    <a:p>
                      <a:pPr marL="0" marR="0" algn="ctr">
                        <a:spcBef>
                          <a:spcPts val="0"/>
                        </a:spcBef>
                        <a:spcAft>
                          <a:spcPts val="0"/>
                        </a:spcAft>
                        <a:tabLst>
                          <a:tab pos="228600" algn="l"/>
                          <a:tab pos="457200" algn="l"/>
                          <a:tab pos="685800" algn="l"/>
                        </a:tabLst>
                      </a:pPr>
                      <a:r>
                        <a:rPr lang="en-US" sz="1100">
                          <a:effectLst/>
                        </a:rPr>
                        <a:t>Ramping Capability</a:t>
                      </a:r>
                      <a:endParaRPr lang="en-US" sz="1100">
                        <a:effectLst/>
                        <a:latin typeface="Times New Roman" panose="02020603050405020304" pitchFamily="18" charset="0"/>
                        <a:ea typeface="Times New Roman" panose="02020603050405020304" pitchFamily="18" charset="0"/>
                      </a:endParaRPr>
                    </a:p>
                  </a:txBody>
                  <a:tcPr marL="23869" marR="23869" marT="23869" marB="23869" anchor="ctr">
                    <a:noFill/>
                  </a:tcPr>
                </a:tc>
                <a:tc>
                  <a:txBody>
                    <a:bodyPr/>
                    <a:lstStyle/>
                    <a:p>
                      <a:pPr marL="0" marR="0" algn="ctr">
                        <a:spcBef>
                          <a:spcPts val="0"/>
                        </a:spcBef>
                        <a:spcAft>
                          <a:spcPts val="0"/>
                        </a:spcAft>
                        <a:tabLst>
                          <a:tab pos="228600" algn="l"/>
                          <a:tab pos="457200" algn="l"/>
                          <a:tab pos="685800" algn="l"/>
                        </a:tabLst>
                      </a:pPr>
                      <a:r>
                        <a:rPr lang="en-US" sz="1100" dirty="0">
                          <a:effectLst/>
                        </a:rPr>
                        <a:t>Flexible Ramping (in Real-time Market)</a:t>
                      </a:r>
                      <a:endParaRPr lang="en-US" sz="1100" dirty="0">
                        <a:effectLst/>
                        <a:latin typeface="Times New Roman" panose="02020603050405020304" pitchFamily="18" charset="0"/>
                        <a:ea typeface="Times New Roman" panose="02020603050405020304" pitchFamily="18" charset="0"/>
                      </a:endParaRPr>
                    </a:p>
                  </a:txBody>
                  <a:tcPr marL="23869" marR="23869" marT="23869" marB="23869" anchor="ctr">
                    <a:noFill/>
                  </a:tcPr>
                </a:tc>
                <a:tc>
                  <a:txBody>
                    <a:bodyPr/>
                    <a:lstStyle/>
                    <a:p>
                      <a:pPr marL="0" marR="0" algn="ctr">
                        <a:spcBef>
                          <a:spcPts val="0"/>
                        </a:spcBef>
                        <a:spcAft>
                          <a:spcPts val="0"/>
                        </a:spcAft>
                        <a:tabLst>
                          <a:tab pos="228600" algn="l"/>
                          <a:tab pos="457200" algn="l"/>
                          <a:tab pos="685800" algn="l"/>
                        </a:tabLs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23869" marR="23869" marT="23869" marB="23869" anchor="ct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34933321"/>
                  </a:ext>
                </a:extLst>
              </a:tr>
              <a:tr h="737191">
                <a:tc vMerge="1">
                  <a:txBody>
                    <a:bodyPr/>
                    <a:lstStyle/>
                    <a:p>
                      <a:endParaRPr lang="en-US"/>
                    </a:p>
                  </a:txBody>
                  <a:tcPr/>
                </a:tc>
                <a:tc>
                  <a:txBody>
                    <a:bodyPr/>
                    <a:lstStyle/>
                    <a:p>
                      <a:pPr marL="0" marR="0" algn="ctr">
                        <a:spcBef>
                          <a:spcPts val="0"/>
                        </a:spcBef>
                        <a:spcAft>
                          <a:spcPts val="0"/>
                        </a:spcAft>
                        <a:tabLst>
                          <a:tab pos="228600" algn="l"/>
                          <a:tab pos="457200" algn="l"/>
                          <a:tab pos="685800" algn="l"/>
                        </a:tabLst>
                      </a:pPr>
                      <a:r>
                        <a:rPr lang="en-US" sz="1200" b="1" dirty="0">
                          <a:effectLst/>
                        </a:rPr>
                        <a:t>Reactive Power Supply from Gen. Sources</a:t>
                      </a:r>
                      <a:endParaRPr lang="en-US" sz="1200" b="1" dirty="0">
                        <a:effectLst/>
                        <a:latin typeface="Times New Roman" panose="02020603050405020304" pitchFamily="18" charset="0"/>
                        <a:ea typeface="Times New Roman" panose="02020603050405020304" pitchFamily="18" charset="0"/>
                      </a:endParaRPr>
                    </a:p>
                  </a:txBody>
                  <a:tcPr marL="23869" marR="23869" marT="23869" marB="23869" anchor="ctr"/>
                </a:tc>
                <a:tc>
                  <a:txBody>
                    <a:bodyPr/>
                    <a:lstStyle/>
                    <a:p>
                      <a:pPr marL="0" marR="0" algn="ctr">
                        <a:spcBef>
                          <a:spcPts val="0"/>
                        </a:spcBef>
                        <a:spcAft>
                          <a:spcPts val="0"/>
                        </a:spcAft>
                        <a:tabLst>
                          <a:tab pos="228600" algn="l"/>
                          <a:tab pos="457200" algn="l"/>
                          <a:tab pos="685800" algn="l"/>
                        </a:tabLst>
                      </a:pPr>
                      <a:r>
                        <a:rPr lang="en-US" sz="1100">
                          <a:effectLst/>
                        </a:rPr>
                        <a:t>Reactive Supply and Voltage Control from Generation Sources</a:t>
                      </a:r>
                      <a:endParaRPr lang="en-US" sz="1100">
                        <a:effectLst/>
                        <a:latin typeface="Times New Roman" panose="02020603050405020304" pitchFamily="18" charset="0"/>
                        <a:ea typeface="Times New Roman" panose="02020603050405020304" pitchFamily="18" charset="0"/>
                      </a:endParaRPr>
                    </a:p>
                  </a:txBody>
                  <a:tcPr marL="23869" marR="23869" marT="23869" marB="23869" anchor="ctr">
                    <a:noFill/>
                  </a:tcPr>
                </a:tc>
                <a:tc>
                  <a:txBody>
                    <a:bodyPr/>
                    <a:lstStyle/>
                    <a:p>
                      <a:pPr marL="0" marR="0" algn="ctr">
                        <a:spcBef>
                          <a:spcPts val="0"/>
                        </a:spcBef>
                        <a:spcAft>
                          <a:spcPts val="0"/>
                        </a:spcAft>
                        <a:tabLst>
                          <a:tab pos="228600" algn="l"/>
                          <a:tab pos="457200" algn="l"/>
                          <a:tab pos="685800" algn="l"/>
                        </a:tabLst>
                      </a:pPr>
                      <a:r>
                        <a:rPr lang="en-US" sz="1100" dirty="0">
                          <a:effectLst/>
                        </a:rPr>
                        <a:t>Reactive Power Supply from Generation Sources</a:t>
                      </a:r>
                      <a:endParaRPr lang="en-US" sz="1100" dirty="0">
                        <a:effectLst/>
                        <a:latin typeface="Times New Roman" panose="02020603050405020304" pitchFamily="18" charset="0"/>
                        <a:ea typeface="Times New Roman" panose="02020603050405020304" pitchFamily="18" charset="0"/>
                      </a:endParaRPr>
                    </a:p>
                  </a:txBody>
                  <a:tcPr marL="23869" marR="23869" marT="23869" marB="23869" anchor="ctr">
                    <a:noFill/>
                  </a:tcPr>
                </a:tc>
                <a:tc>
                  <a:txBody>
                    <a:bodyPr/>
                    <a:lstStyle/>
                    <a:p>
                      <a:pPr marL="0" marR="0" algn="ctr">
                        <a:spcBef>
                          <a:spcPts val="0"/>
                        </a:spcBef>
                        <a:spcAft>
                          <a:spcPts val="0"/>
                        </a:spcAft>
                        <a:tabLst>
                          <a:tab pos="228600" algn="l"/>
                          <a:tab pos="457200" algn="l"/>
                          <a:tab pos="685800" algn="l"/>
                        </a:tabLst>
                      </a:pPr>
                      <a:r>
                        <a:rPr lang="en-US" sz="1100">
                          <a:effectLst/>
                        </a:rPr>
                        <a:t>Reactive Power/PF Control; Voltage Control; Voltage Disturb. Perf.</a:t>
                      </a:r>
                      <a:endParaRPr lang="en-US" sz="1100">
                        <a:effectLst/>
                        <a:latin typeface="Times New Roman" panose="02020603050405020304" pitchFamily="18" charset="0"/>
                        <a:ea typeface="Times New Roman" panose="02020603050405020304" pitchFamily="18" charset="0"/>
                      </a:endParaRPr>
                    </a:p>
                  </a:txBody>
                  <a:tcPr marL="23869" marR="23869" marT="23869" marB="23869" anchor="ctr">
                    <a:noFill/>
                  </a:tcPr>
                </a:tc>
                <a:tc>
                  <a:txBody>
                    <a:bodyPr/>
                    <a:lstStyle/>
                    <a:p>
                      <a:pPr marL="0" marR="0" algn="ctr">
                        <a:spcBef>
                          <a:spcPts val="0"/>
                        </a:spcBef>
                        <a:spcAft>
                          <a:spcPts val="0"/>
                        </a:spcAft>
                        <a:tabLst>
                          <a:tab pos="228600" algn="l"/>
                          <a:tab pos="457200" algn="l"/>
                          <a:tab pos="685800" algn="l"/>
                        </a:tabLst>
                      </a:pPr>
                      <a:r>
                        <a:rPr lang="en-US" sz="1100" dirty="0">
                          <a:effectLst/>
                        </a:rPr>
                        <a:t>Voltage Support</a:t>
                      </a:r>
                      <a:endParaRPr lang="en-US" sz="1100" dirty="0">
                        <a:effectLst/>
                        <a:latin typeface="Times New Roman" panose="02020603050405020304" pitchFamily="18" charset="0"/>
                        <a:ea typeface="Times New Roman" panose="02020603050405020304" pitchFamily="18" charset="0"/>
                      </a:endParaRPr>
                    </a:p>
                  </a:txBody>
                  <a:tcPr marL="23869" marR="23869" marT="23869" marB="23869" anchor="ctr">
                    <a:noFill/>
                  </a:tcPr>
                </a:tc>
                <a:tc>
                  <a:txBody>
                    <a:bodyPr/>
                    <a:lstStyle/>
                    <a:p>
                      <a:pPr marL="0" marR="0" algn="ctr">
                        <a:spcBef>
                          <a:spcPts val="0"/>
                        </a:spcBef>
                        <a:spcAft>
                          <a:spcPts val="0"/>
                        </a:spcAft>
                        <a:tabLst>
                          <a:tab pos="228600" algn="l"/>
                          <a:tab pos="457200" algn="l"/>
                          <a:tab pos="685800" algn="l"/>
                        </a:tabLst>
                      </a:pPr>
                      <a:r>
                        <a:rPr lang="en-US" sz="1100" dirty="0">
                          <a:effectLst/>
                        </a:rPr>
                        <a:t>Voltage Control</a:t>
                      </a:r>
                      <a:endParaRPr lang="en-US" sz="1100" dirty="0">
                        <a:effectLst/>
                        <a:latin typeface="Times New Roman" panose="02020603050405020304" pitchFamily="18" charset="0"/>
                        <a:ea typeface="Times New Roman" panose="02020603050405020304" pitchFamily="18" charset="0"/>
                      </a:endParaRPr>
                    </a:p>
                  </a:txBody>
                  <a:tcPr marL="23869" marR="23869" marT="23869" marB="23869" anchor="ct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436130508"/>
                  </a:ext>
                </a:extLst>
              </a:tr>
              <a:tr h="374447">
                <a:tc vMerge="1">
                  <a:txBody>
                    <a:bodyPr/>
                    <a:lstStyle/>
                    <a:p>
                      <a:endParaRPr lang="en-US"/>
                    </a:p>
                  </a:txBody>
                  <a:tcPr/>
                </a:tc>
                <a:tc>
                  <a:txBody>
                    <a:bodyPr/>
                    <a:lstStyle/>
                    <a:p>
                      <a:pPr marL="0" marR="0" algn="ctr">
                        <a:spcBef>
                          <a:spcPts val="0"/>
                        </a:spcBef>
                        <a:spcAft>
                          <a:spcPts val="0"/>
                        </a:spcAft>
                        <a:tabLst>
                          <a:tab pos="228600" algn="l"/>
                          <a:tab pos="457200" algn="l"/>
                          <a:tab pos="685800" algn="l"/>
                        </a:tabLst>
                      </a:pPr>
                      <a:r>
                        <a:rPr lang="en-US" sz="1200" b="1" dirty="0">
                          <a:effectLst/>
                        </a:rPr>
                        <a:t>System </a:t>
                      </a:r>
                      <a:r>
                        <a:rPr lang="en-US" sz="1200" b="1" dirty="0" err="1">
                          <a:effectLst/>
                        </a:rPr>
                        <a:t>Blackstart</a:t>
                      </a:r>
                      <a:r>
                        <a:rPr lang="en-US" sz="1200" b="1" dirty="0">
                          <a:effectLst/>
                        </a:rPr>
                        <a:t> Capability</a:t>
                      </a:r>
                      <a:endParaRPr lang="en-US" sz="1200" b="1" dirty="0">
                        <a:effectLst/>
                        <a:latin typeface="Times New Roman" panose="02020603050405020304" pitchFamily="18" charset="0"/>
                        <a:ea typeface="Times New Roman" panose="02020603050405020304" pitchFamily="18" charset="0"/>
                      </a:endParaRPr>
                    </a:p>
                  </a:txBody>
                  <a:tcPr marL="23869" marR="23869" marT="23869" marB="23869"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228600" algn="l"/>
                          <a:tab pos="457200" algn="l"/>
                          <a:tab pos="685800" algn="l"/>
                        </a:tabLst>
                      </a:pPr>
                      <a:r>
                        <a:rPr lang="en-US" sz="1100" b="1" dirty="0">
                          <a:effectLst/>
                        </a:rPr>
                        <a:t> </a:t>
                      </a:r>
                      <a:endParaRPr lang="en-US" sz="1100" b="1" dirty="0">
                        <a:effectLst/>
                        <a:latin typeface="Times New Roman" panose="02020603050405020304" pitchFamily="18" charset="0"/>
                        <a:ea typeface="Times New Roman" panose="02020603050405020304" pitchFamily="18" charset="0"/>
                      </a:endParaRPr>
                    </a:p>
                  </a:txBody>
                  <a:tcPr marL="23869" marR="23869" marT="23869" marB="23869" anchor="ctr">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tabLst>
                          <a:tab pos="228600" algn="l"/>
                          <a:tab pos="457200" algn="l"/>
                          <a:tab pos="685800" algn="l"/>
                        </a:tabLst>
                      </a:pPr>
                      <a:r>
                        <a:rPr lang="en-US" sz="1100" dirty="0">
                          <a:effectLst/>
                        </a:rPr>
                        <a:t>System </a:t>
                      </a:r>
                      <a:r>
                        <a:rPr lang="en-US" sz="1100" dirty="0" err="1">
                          <a:effectLst/>
                        </a:rPr>
                        <a:t>Blackstart</a:t>
                      </a:r>
                      <a:r>
                        <a:rPr lang="en-US" sz="1100" dirty="0">
                          <a:effectLst/>
                        </a:rPr>
                        <a:t> Capability</a:t>
                      </a:r>
                      <a:endParaRPr lang="en-US" sz="1100" dirty="0">
                        <a:effectLst/>
                        <a:latin typeface="Times New Roman" panose="02020603050405020304" pitchFamily="18" charset="0"/>
                        <a:ea typeface="Times New Roman" panose="02020603050405020304" pitchFamily="18" charset="0"/>
                      </a:endParaRPr>
                    </a:p>
                  </a:txBody>
                  <a:tcPr marL="23869" marR="23869" marT="23869" marB="23869" anchor="ctr">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tabLst>
                          <a:tab pos="228600" algn="l"/>
                          <a:tab pos="457200" algn="l"/>
                          <a:tab pos="685800" algn="l"/>
                        </a:tabLs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23869" marR="23869" marT="23869" marB="23869" anchor="ctr">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tabLst>
                          <a:tab pos="228600" algn="l"/>
                          <a:tab pos="457200" algn="l"/>
                          <a:tab pos="685800" algn="l"/>
                        </a:tabLs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23869" marR="23869" marT="23869" marB="23869" anchor="ctr">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tabLst>
                          <a:tab pos="228600" algn="l"/>
                          <a:tab pos="457200" algn="l"/>
                          <a:tab pos="685800" algn="l"/>
                        </a:tabLst>
                      </a:pPr>
                      <a:r>
                        <a:rPr lang="en-US" sz="1100" dirty="0">
                          <a:effectLst/>
                        </a:rPr>
                        <a:t>Black Start Service</a:t>
                      </a:r>
                      <a:endParaRPr lang="en-US" sz="1100" dirty="0">
                        <a:effectLst/>
                        <a:latin typeface="Times New Roman" panose="02020603050405020304" pitchFamily="18" charset="0"/>
                        <a:ea typeface="Times New Roman" panose="02020603050405020304" pitchFamily="18" charset="0"/>
                      </a:endParaRPr>
                    </a:p>
                  </a:txBody>
                  <a:tcPr marL="23869" marR="23869" marT="23869" marB="23869"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5670189"/>
                  </a:ext>
                </a:extLst>
              </a:tr>
            </a:tbl>
          </a:graphicData>
        </a:graphic>
      </p:graphicFrame>
    </p:spTree>
    <p:extLst>
      <p:ext uri="{BB962C8B-B14F-4D97-AF65-F5344CB8AC3E}">
        <p14:creationId xmlns:p14="http://schemas.microsoft.com/office/powerpoint/2010/main" val="256406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E3DAD2-D304-8D4A-B0FE-B1E4DA69B084}"/>
              </a:ext>
            </a:extLst>
          </p:cNvPr>
          <p:cNvSpPr>
            <a:spLocks noGrp="1"/>
          </p:cNvSpPr>
          <p:nvPr>
            <p:ph type="body" idx="1"/>
          </p:nvPr>
        </p:nvSpPr>
        <p:spPr/>
        <p:txBody>
          <a:bodyPr anchor="ctr"/>
          <a:lstStyle/>
          <a:p>
            <a:pPr marL="114300" indent="0" algn="ctr">
              <a:buNone/>
            </a:pPr>
            <a:r>
              <a:rPr lang="en-US" sz="3200" b="1" dirty="0">
                <a:solidFill>
                  <a:srgbClr val="707276"/>
                </a:solidFill>
              </a:rPr>
              <a:t>Example Form of Work Product</a:t>
            </a:r>
            <a:endParaRPr lang="en-US" dirty="0"/>
          </a:p>
        </p:txBody>
      </p:sp>
    </p:spTree>
    <p:extLst>
      <p:ext uri="{BB962C8B-B14F-4D97-AF65-F5344CB8AC3E}">
        <p14:creationId xmlns:p14="http://schemas.microsoft.com/office/powerpoint/2010/main" val="994408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FB7B4-BAF5-4A94-A47A-1DA9BF3BC810}"/>
              </a:ext>
            </a:extLst>
          </p:cNvPr>
          <p:cNvSpPr>
            <a:spLocks noGrp="1"/>
          </p:cNvSpPr>
          <p:nvPr>
            <p:ph type="title"/>
          </p:nvPr>
        </p:nvSpPr>
        <p:spPr/>
        <p:txBody>
          <a:bodyPr/>
          <a:lstStyle/>
          <a:p>
            <a:r>
              <a:rPr lang="en-US" dirty="0"/>
              <a:t>Example Form of Work Product</a:t>
            </a:r>
          </a:p>
        </p:txBody>
      </p:sp>
      <p:sp>
        <p:nvSpPr>
          <p:cNvPr id="3" name="Date Placeholder 2">
            <a:extLst>
              <a:ext uri="{FF2B5EF4-FFF2-40B4-BE49-F238E27FC236}">
                <a16:creationId xmlns:a16="http://schemas.microsoft.com/office/drawing/2014/main" id="{CB1466EB-1D69-45AA-904E-593B9B56B641}"/>
              </a:ext>
            </a:extLst>
          </p:cNvPr>
          <p:cNvSpPr>
            <a:spLocks noGrp="1"/>
          </p:cNvSpPr>
          <p:nvPr>
            <p:ph type="dt" idx="10"/>
          </p:nvPr>
        </p:nvSpPr>
        <p:spPr/>
        <p:txBody>
          <a:bodyPr/>
          <a:lstStyle/>
          <a:p>
            <a:r>
              <a:rPr lang="en-US"/>
              <a:t>18 Jul 2022</a:t>
            </a:r>
          </a:p>
        </p:txBody>
      </p:sp>
      <p:sp>
        <p:nvSpPr>
          <p:cNvPr id="4" name="Slide Number Placeholder 3">
            <a:extLst>
              <a:ext uri="{FF2B5EF4-FFF2-40B4-BE49-F238E27FC236}">
                <a16:creationId xmlns:a16="http://schemas.microsoft.com/office/drawing/2014/main" id="{9C8DBA92-E9A2-4E03-A76A-CD0F9940E286}"/>
              </a:ext>
            </a:extLst>
          </p:cNvPr>
          <p:cNvSpPr>
            <a:spLocks noGrp="1"/>
          </p:cNvSpPr>
          <p:nvPr>
            <p:ph type="sldNum" idx="12"/>
          </p:nvPr>
        </p:nvSpPr>
        <p:spPr/>
        <p:txBody>
          <a:bodyPr/>
          <a:lstStyle/>
          <a:p>
            <a:fld id="{00000000-1234-1234-1234-123412341234}" type="slidenum">
              <a:rPr lang="en-US" smtClean="0"/>
              <a:pPr/>
              <a:t>13</a:t>
            </a:fld>
            <a:endParaRPr lang="en-US"/>
          </a:p>
        </p:txBody>
      </p:sp>
      <p:sp>
        <p:nvSpPr>
          <p:cNvPr id="5" name="Text Placeholder 4">
            <a:extLst>
              <a:ext uri="{FF2B5EF4-FFF2-40B4-BE49-F238E27FC236}">
                <a16:creationId xmlns:a16="http://schemas.microsoft.com/office/drawing/2014/main" id="{2DCAB85B-FF30-4A97-A277-28BE862EED0F}"/>
              </a:ext>
            </a:extLst>
          </p:cNvPr>
          <p:cNvSpPr>
            <a:spLocks noGrp="1"/>
          </p:cNvSpPr>
          <p:nvPr>
            <p:ph type="body" idx="1"/>
          </p:nvPr>
        </p:nvSpPr>
        <p:spPr>
          <a:xfrm>
            <a:off x="325442" y="1497568"/>
            <a:ext cx="11541116" cy="4983153"/>
          </a:xfrm>
        </p:spPr>
        <p:txBody>
          <a:bodyPr>
            <a:normAutofit/>
          </a:bodyPr>
          <a:lstStyle/>
          <a:p>
            <a:r>
              <a:rPr lang="en-US" b="1" dirty="0"/>
              <a:t>WEQ-000</a:t>
            </a:r>
          </a:p>
          <a:p>
            <a:pPr lvl="1"/>
            <a:r>
              <a:rPr lang="en-US" b="1" dirty="0"/>
              <a:t>Grid service name</a:t>
            </a:r>
            <a:r>
              <a:rPr lang="en-US" dirty="0"/>
              <a:t>: 1- or 2-word title of the service</a:t>
            </a:r>
          </a:p>
          <a:p>
            <a:pPr lvl="1"/>
            <a:r>
              <a:rPr lang="en-US" b="1" dirty="0"/>
              <a:t>Description</a:t>
            </a:r>
            <a:r>
              <a:rPr lang="en-US" dirty="0"/>
              <a:t>: short (1- or 2-sentence) definition of the service</a:t>
            </a:r>
          </a:p>
          <a:p>
            <a:r>
              <a:rPr lang="en-US" b="1" dirty="0"/>
              <a:t>WEQ-xxx</a:t>
            </a:r>
          </a:p>
          <a:p>
            <a:pPr lvl="1"/>
            <a:r>
              <a:rPr lang="en-US" b="1" dirty="0"/>
              <a:t>Performance expectation</a:t>
            </a:r>
            <a:r>
              <a:rPr lang="en-US" dirty="0"/>
              <a:t>: parameters that describe the expected performance delivered</a:t>
            </a:r>
          </a:p>
          <a:p>
            <a:pPr lvl="2"/>
            <a:r>
              <a:rPr lang="en-US" b="1" dirty="0"/>
              <a:t>Electrical attributes</a:t>
            </a:r>
            <a:r>
              <a:rPr lang="en-US" dirty="0"/>
              <a:t>: </a:t>
            </a:r>
          </a:p>
          <a:p>
            <a:pPr lvl="3"/>
            <a:r>
              <a:rPr lang="en-US" b="1" dirty="0"/>
              <a:t>Electricity-related</a:t>
            </a:r>
            <a:r>
              <a:rPr lang="en-US" dirty="0"/>
              <a:t> quantities or qualities (e.g., power, energy, voltage level) over the performance period.</a:t>
            </a:r>
          </a:p>
          <a:p>
            <a:pPr lvl="3"/>
            <a:r>
              <a:rPr lang="en-US" b="1" dirty="0"/>
              <a:t>Electrical location</a:t>
            </a:r>
            <a:r>
              <a:rPr lang="en-US" dirty="0"/>
              <a:t>: the physical location where the service is delivered in the electric system.</a:t>
            </a:r>
          </a:p>
          <a:p>
            <a:pPr lvl="2"/>
            <a:r>
              <a:rPr lang="en-US" b="1" dirty="0"/>
              <a:t>Timing attributes</a:t>
            </a:r>
            <a:r>
              <a:rPr lang="en-US" dirty="0"/>
              <a:t>: </a:t>
            </a:r>
          </a:p>
          <a:p>
            <a:pPr lvl="3"/>
            <a:r>
              <a:rPr lang="en-US" b="1" dirty="0"/>
              <a:t>Delivery schedule</a:t>
            </a:r>
            <a:r>
              <a:rPr lang="en-US" dirty="0"/>
              <a:t>: period over which the grid service is expected to take place. </a:t>
            </a:r>
          </a:p>
          <a:p>
            <a:pPr lvl="3"/>
            <a:r>
              <a:rPr lang="en-US" b="1" dirty="0"/>
              <a:t>Delivery schedule notification</a:t>
            </a:r>
            <a:r>
              <a:rPr lang="en-US" dirty="0"/>
              <a:t>: timing associated with notification that the delivery schedule for a service is established. </a:t>
            </a:r>
          </a:p>
          <a:p>
            <a:pPr lvl="3"/>
            <a:r>
              <a:rPr lang="en-US" b="1" dirty="0"/>
              <a:t>Response time</a:t>
            </a:r>
            <a:r>
              <a:rPr lang="en-US" dirty="0"/>
              <a:t>: Response time is the allowed elapsed time between the moment when the grid service is to start and the moment when the desired behavior meets the defined threshold for a given grid service.</a:t>
            </a:r>
          </a:p>
          <a:p>
            <a:pPr lvl="1"/>
            <a:r>
              <a:rPr lang="en-US" b="1" dirty="0"/>
              <a:t>Additional information</a:t>
            </a:r>
          </a:p>
          <a:p>
            <a:pPr lvl="2"/>
            <a:r>
              <a:rPr lang="en-US" b="1" dirty="0"/>
              <a:t>Performance measurement examples</a:t>
            </a:r>
            <a:r>
              <a:rPr lang="en-US" dirty="0"/>
              <a:t>: typical ways the service is measured for verification</a:t>
            </a:r>
          </a:p>
          <a:p>
            <a:pPr lvl="2"/>
            <a:r>
              <a:rPr lang="en-US" b="1" dirty="0"/>
              <a:t>Example service requestor operational objectives</a:t>
            </a:r>
            <a:r>
              <a:rPr lang="en-US" dirty="0"/>
              <a:t>: applications for calling the service</a:t>
            </a:r>
          </a:p>
          <a:p>
            <a:pPr lvl="2"/>
            <a:r>
              <a:rPr lang="en-US" b="1" dirty="0"/>
              <a:t>Origin of service definition</a:t>
            </a:r>
            <a:r>
              <a:rPr lang="en-US" dirty="0"/>
              <a:t>: context or background on why the service exists</a:t>
            </a:r>
          </a:p>
          <a:p>
            <a:endParaRPr lang="en-US" dirty="0"/>
          </a:p>
        </p:txBody>
      </p:sp>
    </p:spTree>
    <p:extLst>
      <p:ext uri="{BB962C8B-B14F-4D97-AF65-F5344CB8AC3E}">
        <p14:creationId xmlns:p14="http://schemas.microsoft.com/office/powerpoint/2010/main" val="499347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0CE5-1469-4B0F-96A2-4E717B0830E4}"/>
              </a:ext>
            </a:extLst>
          </p:cNvPr>
          <p:cNvSpPr>
            <a:spLocks noGrp="1"/>
          </p:cNvSpPr>
          <p:nvPr>
            <p:ph type="title"/>
          </p:nvPr>
        </p:nvSpPr>
        <p:spPr/>
        <p:txBody>
          <a:bodyPr/>
          <a:lstStyle/>
          <a:p>
            <a:r>
              <a:rPr lang="en-US" dirty="0"/>
              <a:t>Example – Energy Schedule Service</a:t>
            </a:r>
          </a:p>
        </p:txBody>
      </p:sp>
      <p:sp>
        <p:nvSpPr>
          <p:cNvPr id="3" name="Date Placeholder 2">
            <a:extLst>
              <a:ext uri="{FF2B5EF4-FFF2-40B4-BE49-F238E27FC236}">
                <a16:creationId xmlns:a16="http://schemas.microsoft.com/office/drawing/2014/main" id="{A5F65767-6FEF-44C2-9744-CF58432DE1CF}"/>
              </a:ext>
            </a:extLst>
          </p:cNvPr>
          <p:cNvSpPr>
            <a:spLocks noGrp="1"/>
          </p:cNvSpPr>
          <p:nvPr>
            <p:ph type="dt" idx="10"/>
          </p:nvPr>
        </p:nvSpPr>
        <p:spPr/>
        <p:txBody>
          <a:bodyPr/>
          <a:lstStyle/>
          <a:p>
            <a:r>
              <a:rPr lang="en-US"/>
              <a:t>18 Jul 2022</a:t>
            </a:r>
          </a:p>
        </p:txBody>
      </p:sp>
      <p:sp>
        <p:nvSpPr>
          <p:cNvPr id="4" name="Slide Number Placeholder 3">
            <a:extLst>
              <a:ext uri="{FF2B5EF4-FFF2-40B4-BE49-F238E27FC236}">
                <a16:creationId xmlns:a16="http://schemas.microsoft.com/office/drawing/2014/main" id="{BF409334-3ECA-4F42-951B-64BE242C72C5}"/>
              </a:ext>
            </a:extLst>
          </p:cNvPr>
          <p:cNvSpPr>
            <a:spLocks noGrp="1"/>
          </p:cNvSpPr>
          <p:nvPr>
            <p:ph type="sldNum" idx="12"/>
          </p:nvPr>
        </p:nvSpPr>
        <p:spPr/>
        <p:txBody>
          <a:bodyPr/>
          <a:lstStyle/>
          <a:p>
            <a:fld id="{00000000-1234-1234-1234-123412341234}" type="slidenum">
              <a:rPr lang="en-US" smtClean="0"/>
              <a:pPr/>
              <a:t>14</a:t>
            </a:fld>
            <a:endParaRPr lang="en-US"/>
          </a:p>
        </p:txBody>
      </p:sp>
      <p:sp>
        <p:nvSpPr>
          <p:cNvPr id="5" name="Text Placeholder 4">
            <a:extLst>
              <a:ext uri="{FF2B5EF4-FFF2-40B4-BE49-F238E27FC236}">
                <a16:creationId xmlns:a16="http://schemas.microsoft.com/office/drawing/2014/main" id="{9BB6E877-9BB6-46B6-BE6D-739433F5E73C}"/>
              </a:ext>
            </a:extLst>
          </p:cNvPr>
          <p:cNvSpPr>
            <a:spLocks noGrp="1"/>
          </p:cNvSpPr>
          <p:nvPr>
            <p:ph type="body" idx="1"/>
          </p:nvPr>
        </p:nvSpPr>
        <p:spPr/>
        <p:txBody>
          <a:bodyPr/>
          <a:lstStyle/>
          <a:p>
            <a:r>
              <a:rPr lang="en-US" b="1" dirty="0"/>
              <a:t>WEQ-000 </a:t>
            </a:r>
          </a:p>
          <a:p>
            <a:pPr lvl="1"/>
            <a:r>
              <a:rPr lang="en-US" b="1" dirty="0"/>
              <a:t>Energy Schedule Service</a:t>
            </a:r>
            <a:r>
              <a:rPr lang="en-US" dirty="0"/>
              <a:t>: The energy schedule service requests a planned import or export of energy from an electric service location over a specified scheduled period.</a:t>
            </a:r>
          </a:p>
          <a:p>
            <a:r>
              <a:rPr lang="en-US" b="1" dirty="0"/>
              <a:t>WEQ-xxx </a:t>
            </a:r>
          </a:p>
          <a:p>
            <a:pPr lvl="1"/>
            <a:r>
              <a:rPr lang="en-US" b="1" dirty="0"/>
              <a:t>Performance Expectation</a:t>
            </a:r>
          </a:p>
          <a:p>
            <a:pPr lvl="2"/>
            <a:r>
              <a:rPr lang="en-US" b="1" dirty="0"/>
              <a:t>Electrical Attributes</a:t>
            </a:r>
            <a:r>
              <a:rPr lang="en-US" dirty="0"/>
              <a:t>: </a:t>
            </a:r>
          </a:p>
          <a:p>
            <a:pPr lvl="3"/>
            <a:r>
              <a:rPr lang="en-US" b="1" dirty="0"/>
              <a:t>Power</a:t>
            </a:r>
            <a:r>
              <a:rPr lang="en-US" dirty="0"/>
              <a:t>: a specification of the power level of the resource for import or export over the performance period.</a:t>
            </a:r>
          </a:p>
          <a:p>
            <a:pPr lvl="3"/>
            <a:r>
              <a:rPr lang="en-US" b="1" dirty="0"/>
              <a:t>Energy</a:t>
            </a:r>
            <a:r>
              <a:rPr lang="en-US" dirty="0"/>
              <a:t>: a specification of the quantity of electric energy for import or export over the performance period. The agreement can specify a fixed quantity of energy with the price paid for that quantity, or it may leave the amount of energy open, but specify the price of energy over the performance period. The price for a fixed quantity of energy may also be the result of a price-quantity negotiation (electric energy market).</a:t>
            </a:r>
          </a:p>
          <a:p>
            <a:pPr lvl="3"/>
            <a:r>
              <a:rPr lang="en-US" b="1" dirty="0"/>
              <a:t>Electrical location</a:t>
            </a:r>
            <a:r>
              <a:rPr lang="en-US" dirty="0"/>
              <a:t>: the physical location where the service is delivered in the electric system.</a:t>
            </a:r>
          </a:p>
          <a:p>
            <a:pPr lvl="2"/>
            <a:r>
              <a:rPr lang="en-US" b="1" dirty="0"/>
              <a:t>Timing Attributes</a:t>
            </a:r>
            <a:r>
              <a:rPr lang="en-US" dirty="0"/>
              <a:t>: </a:t>
            </a:r>
          </a:p>
          <a:p>
            <a:pPr lvl="3"/>
            <a:r>
              <a:rPr lang="en-US" b="1" dirty="0"/>
              <a:t>Delivery schedule</a:t>
            </a:r>
            <a:r>
              <a:rPr lang="en-US" dirty="0"/>
              <a:t>: the period of performance describes the start time and end time of the scheduled energy import or export. This can also be specified with a start time and a duration.</a:t>
            </a:r>
          </a:p>
          <a:p>
            <a:pPr lvl="3"/>
            <a:r>
              <a:rPr lang="en-US" b="1" dirty="0"/>
              <a:t>Delivery schedule notification</a:t>
            </a:r>
            <a:r>
              <a:rPr lang="en-US" dirty="0"/>
              <a:t>: The timing associated with notification that the delivery schedule for the energy service is established. For example, the results of a market process are published by specified times and notify the participants of their scheduled delivery of the service.</a:t>
            </a:r>
          </a:p>
          <a:p>
            <a:endParaRPr lang="en-US" dirty="0"/>
          </a:p>
        </p:txBody>
      </p:sp>
    </p:spTree>
    <p:extLst>
      <p:ext uri="{BB962C8B-B14F-4D97-AF65-F5344CB8AC3E}">
        <p14:creationId xmlns:p14="http://schemas.microsoft.com/office/powerpoint/2010/main" val="3223656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06035-7A40-4918-9F8C-327F6EBB69D7}"/>
              </a:ext>
            </a:extLst>
          </p:cNvPr>
          <p:cNvSpPr>
            <a:spLocks noGrp="1"/>
          </p:cNvSpPr>
          <p:nvPr>
            <p:ph type="title"/>
          </p:nvPr>
        </p:nvSpPr>
        <p:spPr/>
        <p:txBody>
          <a:bodyPr/>
          <a:lstStyle/>
          <a:p>
            <a:r>
              <a:rPr lang="en-US" dirty="0"/>
              <a:t>Energy Schedule Service (cont.)</a:t>
            </a:r>
          </a:p>
        </p:txBody>
      </p:sp>
      <p:sp>
        <p:nvSpPr>
          <p:cNvPr id="3" name="Date Placeholder 2">
            <a:extLst>
              <a:ext uri="{FF2B5EF4-FFF2-40B4-BE49-F238E27FC236}">
                <a16:creationId xmlns:a16="http://schemas.microsoft.com/office/drawing/2014/main" id="{5D91A2C3-8AAC-443C-A63A-D183ACFA60EB}"/>
              </a:ext>
            </a:extLst>
          </p:cNvPr>
          <p:cNvSpPr>
            <a:spLocks noGrp="1"/>
          </p:cNvSpPr>
          <p:nvPr>
            <p:ph type="dt" idx="10"/>
          </p:nvPr>
        </p:nvSpPr>
        <p:spPr/>
        <p:txBody>
          <a:bodyPr/>
          <a:lstStyle/>
          <a:p>
            <a:r>
              <a:rPr lang="en-US"/>
              <a:t>18 Jul 2022</a:t>
            </a:r>
          </a:p>
        </p:txBody>
      </p:sp>
      <p:sp>
        <p:nvSpPr>
          <p:cNvPr id="4" name="Slide Number Placeholder 3">
            <a:extLst>
              <a:ext uri="{FF2B5EF4-FFF2-40B4-BE49-F238E27FC236}">
                <a16:creationId xmlns:a16="http://schemas.microsoft.com/office/drawing/2014/main" id="{43F3D813-4BCA-42EA-9999-3B6F91C7E9DF}"/>
              </a:ext>
            </a:extLst>
          </p:cNvPr>
          <p:cNvSpPr>
            <a:spLocks noGrp="1"/>
          </p:cNvSpPr>
          <p:nvPr>
            <p:ph type="sldNum" idx="12"/>
          </p:nvPr>
        </p:nvSpPr>
        <p:spPr/>
        <p:txBody>
          <a:bodyPr/>
          <a:lstStyle/>
          <a:p>
            <a:fld id="{00000000-1234-1234-1234-123412341234}" type="slidenum">
              <a:rPr lang="en-US" smtClean="0"/>
              <a:pPr/>
              <a:t>15</a:t>
            </a:fld>
            <a:endParaRPr lang="en-US"/>
          </a:p>
        </p:txBody>
      </p:sp>
      <p:sp>
        <p:nvSpPr>
          <p:cNvPr id="5" name="Text Placeholder 4">
            <a:extLst>
              <a:ext uri="{FF2B5EF4-FFF2-40B4-BE49-F238E27FC236}">
                <a16:creationId xmlns:a16="http://schemas.microsoft.com/office/drawing/2014/main" id="{D6AA42F8-31C5-465A-BEF7-85630F81AFE7}"/>
              </a:ext>
            </a:extLst>
          </p:cNvPr>
          <p:cNvSpPr>
            <a:spLocks noGrp="1"/>
          </p:cNvSpPr>
          <p:nvPr>
            <p:ph type="body" idx="1"/>
          </p:nvPr>
        </p:nvSpPr>
        <p:spPr/>
        <p:txBody>
          <a:bodyPr/>
          <a:lstStyle/>
          <a:p>
            <a:r>
              <a:rPr lang="en-US" b="1" dirty="0"/>
              <a:t>WEQ-xxx</a:t>
            </a:r>
          </a:p>
          <a:p>
            <a:pPr lvl="1"/>
            <a:r>
              <a:rPr lang="en-US" b="1" dirty="0"/>
              <a:t>Additional information</a:t>
            </a:r>
          </a:p>
          <a:p>
            <a:pPr lvl="2"/>
            <a:r>
              <a:rPr lang="en-US" b="1" dirty="0"/>
              <a:t>Performance Measurement</a:t>
            </a:r>
            <a:r>
              <a:rPr lang="en-US" dirty="0"/>
              <a:t>: The energy schedule service agreement specifies how performance is measured. This is usually done with revenue grade meters that measure energy in intervals synchronized to the delivery schedule for the service. Meters may also measure power periodically.</a:t>
            </a:r>
          </a:p>
          <a:p>
            <a:pPr lvl="2"/>
            <a:r>
              <a:rPr lang="en-US" b="1" dirty="0"/>
              <a:t>Example Service Requestor Operational Objectives</a:t>
            </a:r>
            <a:r>
              <a:rPr lang="en-US" dirty="0"/>
              <a:t>: system peak load management, balance energy use with production, manage delivery limitations caused by electric flow constraints.</a:t>
            </a:r>
          </a:p>
          <a:p>
            <a:pPr lvl="2"/>
            <a:r>
              <a:rPr lang="en-US" b="1" dirty="0"/>
              <a:t>Origin of Service Definition</a:t>
            </a:r>
            <a:r>
              <a:rPr lang="en-US" dirty="0"/>
              <a:t>: Wholesale markets arrange for scheduled blocks of energy to match anticipated load. These are done in many forms including bilateral agreements between energy suppliers and energy users. They are also done in centrally-managed markets, such as run by independent market operators. In the wholesale situation the price and quantity of energy delivery over the performance period is negotiated ahead of time with information provided to an independent system operator for ensuring reliable system operation. The agreements also stipulate the penalties or fees for non-performance (over or under production and consumption).</a:t>
            </a:r>
          </a:p>
          <a:p>
            <a:pPr lvl="2"/>
            <a:r>
              <a:rPr lang="en-US" b="1" dirty="0"/>
              <a:t>Other</a:t>
            </a:r>
            <a:r>
              <a:rPr lang="en-US" dirty="0"/>
              <a:t>: Could include other factors such as environmental attributes of zero-emission generation</a:t>
            </a:r>
          </a:p>
        </p:txBody>
      </p:sp>
    </p:spTree>
    <p:extLst>
      <p:ext uri="{BB962C8B-B14F-4D97-AF65-F5344CB8AC3E}">
        <p14:creationId xmlns:p14="http://schemas.microsoft.com/office/powerpoint/2010/main" val="3620843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E6FA4-066E-462F-B65E-3576668EF13B}"/>
              </a:ext>
            </a:extLst>
          </p:cNvPr>
          <p:cNvSpPr>
            <a:spLocks noGrp="1"/>
          </p:cNvSpPr>
          <p:nvPr>
            <p:ph type="title"/>
          </p:nvPr>
        </p:nvSpPr>
        <p:spPr/>
        <p:txBody>
          <a:bodyPr/>
          <a:lstStyle/>
          <a:p>
            <a:r>
              <a:rPr lang="en-US" dirty="0"/>
              <a:t>Proposed Standardization</a:t>
            </a:r>
          </a:p>
        </p:txBody>
      </p:sp>
      <p:sp>
        <p:nvSpPr>
          <p:cNvPr id="3" name="Date Placeholder 2">
            <a:extLst>
              <a:ext uri="{FF2B5EF4-FFF2-40B4-BE49-F238E27FC236}">
                <a16:creationId xmlns:a16="http://schemas.microsoft.com/office/drawing/2014/main" id="{CDC0F2C3-F4DA-45F5-8F9E-DB4DC2476107}"/>
              </a:ext>
            </a:extLst>
          </p:cNvPr>
          <p:cNvSpPr>
            <a:spLocks noGrp="1"/>
          </p:cNvSpPr>
          <p:nvPr>
            <p:ph type="dt" idx="10"/>
          </p:nvPr>
        </p:nvSpPr>
        <p:spPr/>
        <p:txBody>
          <a:bodyPr/>
          <a:lstStyle/>
          <a:p>
            <a:r>
              <a:rPr lang="en-US"/>
              <a:t>18 Jul 2022</a:t>
            </a:r>
          </a:p>
        </p:txBody>
      </p:sp>
      <p:sp>
        <p:nvSpPr>
          <p:cNvPr id="4" name="Slide Number Placeholder 3">
            <a:extLst>
              <a:ext uri="{FF2B5EF4-FFF2-40B4-BE49-F238E27FC236}">
                <a16:creationId xmlns:a16="http://schemas.microsoft.com/office/drawing/2014/main" id="{D4ABCD15-DBB4-44E1-9269-042FAC945825}"/>
              </a:ext>
            </a:extLst>
          </p:cNvPr>
          <p:cNvSpPr>
            <a:spLocks noGrp="1"/>
          </p:cNvSpPr>
          <p:nvPr>
            <p:ph type="sldNum" idx="12"/>
          </p:nvPr>
        </p:nvSpPr>
        <p:spPr/>
        <p:txBody>
          <a:bodyPr/>
          <a:lstStyle/>
          <a:p>
            <a:fld id="{00000000-1234-1234-1234-123412341234}" type="slidenum">
              <a:rPr lang="en-US" smtClean="0"/>
              <a:pPr/>
              <a:t>16</a:t>
            </a:fld>
            <a:endParaRPr lang="en-US"/>
          </a:p>
        </p:txBody>
      </p:sp>
      <p:sp>
        <p:nvSpPr>
          <p:cNvPr id="5" name="Text Placeholder 4">
            <a:extLst>
              <a:ext uri="{FF2B5EF4-FFF2-40B4-BE49-F238E27FC236}">
                <a16:creationId xmlns:a16="http://schemas.microsoft.com/office/drawing/2014/main" id="{0B93E462-BCDA-45F7-A446-056DC73EB38A}"/>
              </a:ext>
            </a:extLst>
          </p:cNvPr>
          <p:cNvSpPr>
            <a:spLocks noGrp="1"/>
          </p:cNvSpPr>
          <p:nvPr>
            <p:ph type="body" idx="1"/>
          </p:nvPr>
        </p:nvSpPr>
        <p:spPr/>
        <p:txBody>
          <a:bodyPr/>
          <a:lstStyle/>
          <a:p>
            <a:r>
              <a:rPr lang="en-US" b="1" dirty="0"/>
              <a:t>Energy Schedule Service</a:t>
            </a:r>
            <a:r>
              <a:rPr lang="en-US" dirty="0"/>
              <a:t>: consume or produce a specified amount of energy (e.g., 50kWh) over a scheduled period of operation. (e.g., 4PM to 7PM).</a:t>
            </a:r>
          </a:p>
          <a:p>
            <a:r>
              <a:rPr lang="en-US" b="1" dirty="0"/>
              <a:t>Reserve Service</a:t>
            </a:r>
            <a:r>
              <a:rPr lang="en-US" dirty="0"/>
              <a:t>: reserve a specified capacity for consuming or producing energy and deliver the requested amount of energy upon the service requestor’s signal within a specified timeframe (e.g., 10 or 30 minutes) and duration (e.g., 1 or 4 hours). </a:t>
            </a:r>
          </a:p>
          <a:p>
            <a:r>
              <a:rPr lang="en-US" b="1" dirty="0"/>
              <a:t>Regulation Service</a:t>
            </a:r>
            <a:r>
              <a:rPr lang="en-US" dirty="0"/>
              <a:t>: increase or decrease real power production or consumption against a predefined real-power base point following the grid operator’s automatic signal (e.g., every 2 or 4 seconds). </a:t>
            </a:r>
          </a:p>
          <a:p>
            <a:r>
              <a:rPr lang="en-US" b="1" dirty="0"/>
              <a:t>Voltage Management Service</a:t>
            </a:r>
            <a:r>
              <a:rPr lang="en-US" dirty="0"/>
              <a:t>: inject or absorb active or reactive power (or increase/decrease active/reactive loads) to manage voltage at a location; and</a:t>
            </a:r>
          </a:p>
          <a:p>
            <a:r>
              <a:rPr lang="en-US" b="1" dirty="0"/>
              <a:t>Frequency Response Service</a:t>
            </a:r>
            <a:r>
              <a:rPr lang="en-US" dirty="0"/>
              <a:t>: detect frequency deviation and near instantaneously inject (or absorb) active power to help arrest a frequency drop (or increase). </a:t>
            </a:r>
          </a:p>
          <a:p>
            <a:r>
              <a:rPr lang="en-US" b="1" dirty="0"/>
              <a:t>Emergency Service</a:t>
            </a:r>
            <a:r>
              <a:rPr lang="en-US" dirty="0"/>
              <a:t>: start without grid electrical supply and then energize part of the electrical power system. The service can include procedures used to help prevent outage or restore power following blackouts</a:t>
            </a:r>
          </a:p>
          <a:p>
            <a:endParaRPr lang="en-US" dirty="0"/>
          </a:p>
        </p:txBody>
      </p:sp>
    </p:spTree>
    <p:extLst>
      <p:ext uri="{BB962C8B-B14F-4D97-AF65-F5344CB8AC3E}">
        <p14:creationId xmlns:p14="http://schemas.microsoft.com/office/powerpoint/2010/main" val="4133690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A2ABB-6DF5-264E-980B-1305260BFA1E}"/>
              </a:ext>
            </a:extLst>
          </p:cNvPr>
          <p:cNvSpPr>
            <a:spLocks noGrp="1"/>
          </p:cNvSpPr>
          <p:nvPr>
            <p:ph type="title"/>
          </p:nvPr>
        </p:nvSpPr>
        <p:spPr/>
        <p:txBody>
          <a:bodyPr/>
          <a:lstStyle/>
          <a:p>
            <a:r>
              <a:rPr lang="en-US" dirty="0"/>
              <a:t>Possible Next Steps</a:t>
            </a:r>
          </a:p>
        </p:txBody>
      </p:sp>
      <p:sp>
        <p:nvSpPr>
          <p:cNvPr id="3" name="Date Placeholder 2">
            <a:extLst>
              <a:ext uri="{FF2B5EF4-FFF2-40B4-BE49-F238E27FC236}">
                <a16:creationId xmlns:a16="http://schemas.microsoft.com/office/drawing/2014/main" id="{D0D8AEAF-EF76-5348-9CEC-2425023A3D2B}"/>
              </a:ext>
            </a:extLst>
          </p:cNvPr>
          <p:cNvSpPr>
            <a:spLocks noGrp="1"/>
          </p:cNvSpPr>
          <p:nvPr>
            <p:ph type="dt" idx="10"/>
          </p:nvPr>
        </p:nvSpPr>
        <p:spPr/>
        <p:txBody>
          <a:bodyPr/>
          <a:lstStyle/>
          <a:p>
            <a:r>
              <a:rPr lang="en-US"/>
              <a:t>18 Jul 2022</a:t>
            </a:r>
          </a:p>
        </p:txBody>
      </p:sp>
      <p:sp>
        <p:nvSpPr>
          <p:cNvPr id="4" name="Slide Number Placeholder 3">
            <a:extLst>
              <a:ext uri="{FF2B5EF4-FFF2-40B4-BE49-F238E27FC236}">
                <a16:creationId xmlns:a16="http://schemas.microsoft.com/office/drawing/2014/main" id="{36A9F9B2-CE59-8C46-90CE-85E6D20844E0}"/>
              </a:ext>
            </a:extLst>
          </p:cNvPr>
          <p:cNvSpPr>
            <a:spLocks noGrp="1"/>
          </p:cNvSpPr>
          <p:nvPr>
            <p:ph type="sldNum" idx="12"/>
          </p:nvPr>
        </p:nvSpPr>
        <p:spPr/>
        <p:txBody>
          <a:bodyPr/>
          <a:lstStyle/>
          <a:p>
            <a:fld id="{00000000-1234-1234-1234-123412341234}" type="slidenum">
              <a:rPr lang="en-US" smtClean="0"/>
              <a:pPr/>
              <a:t>17</a:t>
            </a:fld>
            <a:endParaRPr lang="en-US"/>
          </a:p>
        </p:txBody>
      </p:sp>
      <p:sp>
        <p:nvSpPr>
          <p:cNvPr id="5" name="Text Placeholder 4">
            <a:extLst>
              <a:ext uri="{FF2B5EF4-FFF2-40B4-BE49-F238E27FC236}">
                <a16:creationId xmlns:a16="http://schemas.microsoft.com/office/drawing/2014/main" id="{686734E1-8C90-5746-92B8-BC54DCE53CD3}"/>
              </a:ext>
            </a:extLst>
          </p:cNvPr>
          <p:cNvSpPr>
            <a:spLocks noGrp="1"/>
          </p:cNvSpPr>
          <p:nvPr>
            <p:ph type="body" idx="1"/>
          </p:nvPr>
        </p:nvSpPr>
        <p:spPr/>
        <p:txBody>
          <a:bodyPr/>
          <a:lstStyle/>
          <a:p>
            <a:pPr>
              <a:lnSpc>
                <a:spcPct val="150000"/>
              </a:lnSpc>
            </a:pPr>
            <a:r>
              <a:rPr lang="en-US" dirty="0"/>
              <a:t>Solicit stakeholder feedback to better understand potential benefits of proposed standard</a:t>
            </a:r>
          </a:p>
          <a:p>
            <a:pPr>
              <a:lnSpc>
                <a:spcPct val="150000"/>
              </a:lnSpc>
            </a:pPr>
            <a:r>
              <a:rPr lang="en-US" dirty="0"/>
              <a:t>Review how current ISO/RTO products align with the proposed standard</a:t>
            </a:r>
          </a:p>
          <a:p>
            <a:pPr>
              <a:lnSpc>
                <a:spcPct val="150000"/>
              </a:lnSpc>
            </a:pPr>
            <a:r>
              <a:rPr lang="en-US" dirty="0"/>
              <a:t>Translate proposed definitions into WEQ-000 format</a:t>
            </a:r>
          </a:p>
          <a:p>
            <a:pPr>
              <a:lnSpc>
                <a:spcPct val="150000"/>
              </a:lnSpc>
            </a:pPr>
            <a:r>
              <a:rPr lang="en-US" dirty="0"/>
              <a:t>Outline business practice standards (WEQ-xxx) in NAESB template</a:t>
            </a:r>
          </a:p>
        </p:txBody>
      </p:sp>
    </p:spTree>
    <p:extLst>
      <p:ext uri="{BB962C8B-B14F-4D97-AF65-F5344CB8AC3E}">
        <p14:creationId xmlns:p14="http://schemas.microsoft.com/office/powerpoint/2010/main" val="504991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F96F7-87BD-43C3-887B-5DB96DA27E9F}"/>
              </a:ext>
            </a:extLst>
          </p:cNvPr>
          <p:cNvSpPr>
            <a:spLocks noGrp="1"/>
          </p:cNvSpPr>
          <p:nvPr>
            <p:ph type="title"/>
          </p:nvPr>
        </p:nvSpPr>
        <p:spPr/>
        <p:txBody>
          <a:bodyPr/>
          <a:lstStyle/>
          <a:p>
            <a:r>
              <a:rPr lang="en-US" dirty="0"/>
              <a:t>Topics</a:t>
            </a:r>
          </a:p>
        </p:txBody>
      </p:sp>
      <p:sp>
        <p:nvSpPr>
          <p:cNvPr id="3" name="Date Placeholder 2">
            <a:extLst>
              <a:ext uri="{FF2B5EF4-FFF2-40B4-BE49-F238E27FC236}">
                <a16:creationId xmlns:a16="http://schemas.microsoft.com/office/drawing/2014/main" id="{E96F6271-9575-4EAD-86FC-5391920EB72E}"/>
              </a:ext>
            </a:extLst>
          </p:cNvPr>
          <p:cNvSpPr>
            <a:spLocks noGrp="1"/>
          </p:cNvSpPr>
          <p:nvPr>
            <p:ph type="dt" idx="10"/>
          </p:nvPr>
        </p:nvSpPr>
        <p:spPr/>
        <p:txBody>
          <a:bodyPr/>
          <a:lstStyle/>
          <a:p>
            <a:r>
              <a:rPr lang="en-US"/>
              <a:t>18 Jul 2022</a:t>
            </a:r>
          </a:p>
        </p:txBody>
      </p:sp>
      <p:sp>
        <p:nvSpPr>
          <p:cNvPr id="4" name="Slide Number Placeholder 3">
            <a:extLst>
              <a:ext uri="{FF2B5EF4-FFF2-40B4-BE49-F238E27FC236}">
                <a16:creationId xmlns:a16="http://schemas.microsoft.com/office/drawing/2014/main" id="{FB5F6A8D-9F12-46A0-90CD-4D2A65218E56}"/>
              </a:ext>
            </a:extLst>
          </p:cNvPr>
          <p:cNvSpPr>
            <a:spLocks noGrp="1"/>
          </p:cNvSpPr>
          <p:nvPr>
            <p:ph type="sldNum" idx="12"/>
          </p:nvPr>
        </p:nvSpPr>
        <p:spPr/>
        <p:txBody>
          <a:bodyPr/>
          <a:lstStyle/>
          <a:p>
            <a:fld id="{00000000-1234-1234-1234-123412341234}" type="slidenum">
              <a:rPr lang="en-US" smtClean="0"/>
              <a:pPr/>
              <a:t>2</a:t>
            </a:fld>
            <a:endParaRPr lang="en-US"/>
          </a:p>
        </p:txBody>
      </p:sp>
      <p:sp>
        <p:nvSpPr>
          <p:cNvPr id="5" name="Text Placeholder 4">
            <a:extLst>
              <a:ext uri="{FF2B5EF4-FFF2-40B4-BE49-F238E27FC236}">
                <a16:creationId xmlns:a16="http://schemas.microsoft.com/office/drawing/2014/main" id="{7A339CFB-3F19-46C9-8114-7490FFF07749}"/>
              </a:ext>
            </a:extLst>
          </p:cNvPr>
          <p:cNvSpPr>
            <a:spLocks noGrp="1"/>
          </p:cNvSpPr>
          <p:nvPr>
            <p:ph type="body" idx="1"/>
          </p:nvPr>
        </p:nvSpPr>
        <p:spPr/>
        <p:txBody>
          <a:bodyPr/>
          <a:lstStyle/>
          <a:p>
            <a:r>
              <a:rPr lang="en-US" dirty="0"/>
              <a:t>Level setting</a:t>
            </a:r>
          </a:p>
          <a:p>
            <a:pPr lvl="1"/>
            <a:r>
              <a:rPr lang="en-US" dirty="0"/>
              <a:t>Standards request </a:t>
            </a:r>
            <a:r>
              <a:rPr lang="en-US" dirty="0">
                <a:solidFill>
                  <a:schemeClr val="dk1"/>
                </a:solidFill>
              </a:rPr>
              <a:t>R22001 – objectives</a:t>
            </a:r>
          </a:p>
          <a:p>
            <a:pPr lvl="1"/>
            <a:r>
              <a:rPr lang="en-US" dirty="0">
                <a:solidFill>
                  <a:schemeClr val="dk1"/>
                </a:solidFill>
              </a:rPr>
              <a:t>Service/performance-oriented principles</a:t>
            </a:r>
          </a:p>
          <a:p>
            <a:pPr lvl="1"/>
            <a:r>
              <a:rPr lang="en-US" dirty="0"/>
              <a:t>Example grid service types</a:t>
            </a:r>
          </a:p>
          <a:p>
            <a:pPr>
              <a:spcBef>
                <a:spcPts val="1000"/>
              </a:spcBef>
            </a:pPr>
            <a:r>
              <a:rPr lang="en-US" dirty="0"/>
              <a:t>State of transmission grid services</a:t>
            </a:r>
          </a:p>
          <a:p>
            <a:pPr>
              <a:spcBef>
                <a:spcPts val="1000"/>
              </a:spcBef>
            </a:pPr>
            <a:r>
              <a:rPr lang="en-US" dirty="0"/>
              <a:t>Example form of work product</a:t>
            </a:r>
          </a:p>
        </p:txBody>
      </p:sp>
    </p:spTree>
    <p:extLst>
      <p:ext uri="{BB962C8B-B14F-4D97-AF65-F5344CB8AC3E}">
        <p14:creationId xmlns:p14="http://schemas.microsoft.com/office/powerpoint/2010/main" val="3931165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E3DAD2-D304-8D4A-B0FE-B1E4DA69B084}"/>
              </a:ext>
            </a:extLst>
          </p:cNvPr>
          <p:cNvSpPr>
            <a:spLocks noGrp="1"/>
          </p:cNvSpPr>
          <p:nvPr>
            <p:ph type="body" idx="1"/>
          </p:nvPr>
        </p:nvSpPr>
        <p:spPr/>
        <p:txBody>
          <a:bodyPr anchor="ctr"/>
          <a:lstStyle/>
          <a:p>
            <a:pPr marL="114300" indent="0" algn="ctr">
              <a:buNone/>
            </a:pPr>
            <a:r>
              <a:rPr lang="en-US" sz="3200" b="1" dirty="0">
                <a:solidFill>
                  <a:srgbClr val="707276"/>
                </a:solidFill>
              </a:rPr>
              <a:t>Level Setting</a:t>
            </a:r>
          </a:p>
        </p:txBody>
      </p:sp>
    </p:spTree>
    <p:extLst>
      <p:ext uri="{BB962C8B-B14F-4D97-AF65-F5344CB8AC3E}">
        <p14:creationId xmlns:p14="http://schemas.microsoft.com/office/powerpoint/2010/main" val="954891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3DCC6-1984-4742-972E-6C042A332D34}"/>
              </a:ext>
            </a:extLst>
          </p:cNvPr>
          <p:cNvSpPr>
            <a:spLocks noGrp="1"/>
          </p:cNvSpPr>
          <p:nvPr>
            <p:ph type="title"/>
          </p:nvPr>
        </p:nvSpPr>
        <p:spPr/>
        <p:txBody>
          <a:bodyPr/>
          <a:lstStyle/>
          <a:p>
            <a:pPr rtl="0"/>
            <a:r>
              <a:rPr lang="en-US" sz="3600" i="0" u="none" strike="noStrike" cap="none" dirty="0">
                <a:solidFill>
                  <a:srgbClr val="707276"/>
                </a:solidFill>
                <a:effectLst/>
                <a:latin typeface="Arial"/>
                <a:ea typeface="Arial"/>
                <a:cs typeface="Arial"/>
                <a:sym typeface="Arial"/>
              </a:rPr>
              <a:t>Standards Request R22001</a:t>
            </a:r>
            <a:endParaRPr lang="en-US" dirty="0"/>
          </a:p>
        </p:txBody>
      </p:sp>
      <p:sp>
        <p:nvSpPr>
          <p:cNvPr id="3" name="Date Placeholder 2">
            <a:extLst>
              <a:ext uri="{FF2B5EF4-FFF2-40B4-BE49-F238E27FC236}">
                <a16:creationId xmlns:a16="http://schemas.microsoft.com/office/drawing/2014/main" id="{9A222820-EF7B-4E94-8E56-A4A43EA1EC9D}"/>
              </a:ext>
            </a:extLst>
          </p:cNvPr>
          <p:cNvSpPr>
            <a:spLocks noGrp="1"/>
          </p:cNvSpPr>
          <p:nvPr>
            <p:ph type="dt" idx="10"/>
          </p:nvPr>
        </p:nvSpPr>
        <p:spPr/>
        <p:txBody>
          <a:bodyPr/>
          <a:lstStyle/>
          <a:p>
            <a:r>
              <a:rPr lang="en-US"/>
              <a:t>18 Jul 2022</a:t>
            </a:r>
          </a:p>
        </p:txBody>
      </p:sp>
      <p:sp>
        <p:nvSpPr>
          <p:cNvPr id="4" name="Slide Number Placeholder 3">
            <a:extLst>
              <a:ext uri="{FF2B5EF4-FFF2-40B4-BE49-F238E27FC236}">
                <a16:creationId xmlns:a16="http://schemas.microsoft.com/office/drawing/2014/main" id="{B25986E6-B981-4257-99F3-5E2637A0F28D}"/>
              </a:ext>
            </a:extLst>
          </p:cNvPr>
          <p:cNvSpPr>
            <a:spLocks noGrp="1"/>
          </p:cNvSpPr>
          <p:nvPr>
            <p:ph type="sldNum" idx="12"/>
          </p:nvPr>
        </p:nvSpPr>
        <p:spPr/>
        <p:txBody>
          <a:bodyPr/>
          <a:lstStyle/>
          <a:p>
            <a:fld id="{00000000-1234-1234-1234-123412341234}" type="slidenum">
              <a:rPr lang="en-US" smtClean="0"/>
              <a:pPr/>
              <a:t>4</a:t>
            </a:fld>
            <a:endParaRPr lang="en-US"/>
          </a:p>
        </p:txBody>
      </p:sp>
      <p:sp>
        <p:nvSpPr>
          <p:cNvPr id="6" name="Text Placeholder 5">
            <a:extLst>
              <a:ext uri="{FF2B5EF4-FFF2-40B4-BE49-F238E27FC236}">
                <a16:creationId xmlns:a16="http://schemas.microsoft.com/office/drawing/2014/main" id="{DB62F01A-08D5-41CD-BB53-3D50EE3EEAE7}"/>
              </a:ext>
            </a:extLst>
          </p:cNvPr>
          <p:cNvSpPr>
            <a:spLocks noGrp="1"/>
          </p:cNvSpPr>
          <p:nvPr>
            <p:ph type="body" idx="1"/>
          </p:nvPr>
        </p:nvSpPr>
        <p:spPr>
          <a:xfrm>
            <a:off x="274394" y="1600205"/>
            <a:ext cx="11541116" cy="4781193"/>
          </a:xfrm>
        </p:spPr>
        <p:txBody>
          <a:bodyPr/>
          <a:lstStyle/>
          <a:p>
            <a:r>
              <a:rPr lang="en-US" dirty="0"/>
              <a:t>Objective: </a:t>
            </a:r>
          </a:p>
          <a:p>
            <a:pPr lvl="1"/>
            <a:r>
              <a:rPr lang="en-US" dirty="0"/>
              <a:t>Classify common grid services that accommodate the diverse grid needs in different regions</a:t>
            </a:r>
          </a:p>
          <a:p>
            <a:pPr lvl="1"/>
            <a:r>
              <a:rPr lang="en-US" dirty="0"/>
              <a:t>Define common grid service types for wholesale power system interactions</a:t>
            </a:r>
          </a:p>
          <a:p>
            <a:pPr lvl="1"/>
            <a:r>
              <a:rPr lang="en-US" dirty="0"/>
              <a:t>Derive commonalities and important variations found in existing grid services</a:t>
            </a:r>
          </a:p>
          <a:p>
            <a:pPr lvl="1"/>
            <a:r>
              <a:rPr lang="en-US" dirty="0"/>
              <a:t>Meet near to mid-future needs gathered from major US ISO/RTOs and utilities</a:t>
            </a:r>
          </a:p>
          <a:p>
            <a:pPr lvl="1"/>
            <a:r>
              <a:rPr lang="en-US" dirty="0"/>
              <a:t>Accommodate specialization: performance characteristics and expectations</a:t>
            </a:r>
          </a:p>
          <a:p>
            <a:pPr lvl="2"/>
            <a:r>
              <a:rPr lang="en-US" dirty="0"/>
              <a:t>Qualification, performance expectations, monitoring, reconciliation, and settlement vary by operational policy of each region</a:t>
            </a:r>
          </a:p>
          <a:p>
            <a:pPr lvl="2"/>
            <a:r>
              <a:rPr lang="en-US" dirty="0"/>
              <a:t>But defining common policy is </a:t>
            </a:r>
            <a:r>
              <a:rPr lang="en-US" u="sng" dirty="0"/>
              <a:t>beyond the scope of this proposal</a:t>
            </a:r>
          </a:p>
          <a:p>
            <a:r>
              <a:rPr lang="en-US" dirty="0"/>
              <a:t>Benefits:</a:t>
            </a:r>
          </a:p>
          <a:p>
            <a:pPr lvl="1"/>
            <a:r>
              <a:rPr lang="en-US" i="1" dirty="0"/>
              <a:t>Consistency:</a:t>
            </a:r>
            <a:r>
              <a:rPr lang="en-US" dirty="0"/>
              <a:t> common service-type names, definitions, and performance characteristics eases participation across markets and regions</a:t>
            </a:r>
          </a:p>
          <a:p>
            <a:pPr lvl="1"/>
            <a:r>
              <a:rPr lang="en-US" i="1" dirty="0"/>
              <a:t>Differentiation</a:t>
            </a:r>
            <a:r>
              <a:rPr lang="en-US" dirty="0"/>
              <a:t>: facilitates valuation of resources that provide unique electrical performance (e.g., ramping) or environmental attributes (clean power)</a:t>
            </a:r>
          </a:p>
          <a:p>
            <a:pPr lvl="1"/>
            <a:r>
              <a:rPr lang="en-US" i="1" dirty="0"/>
              <a:t>Extensibility</a:t>
            </a:r>
            <a:r>
              <a:rPr lang="en-US" dirty="0"/>
              <a:t>: foundation for retail-level grid service interactions with flexible, grid-edge resources</a:t>
            </a:r>
          </a:p>
        </p:txBody>
      </p:sp>
    </p:spTree>
    <p:extLst>
      <p:ext uri="{BB962C8B-B14F-4D97-AF65-F5344CB8AC3E}">
        <p14:creationId xmlns:p14="http://schemas.microsoft.com/office/powerpoint/2010/main" val="2701996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4F494-316C-4514-A9E9-6153159C055D}"/>
              </a:ext>
            </a:extLst>
          </p:cNvPr>
          <p:cNvSpPr>
            <a:spLocks noGrp="1"/>
          </p:cNvSpPr>
          <p:nvPr>
            <p:ph type="title"/>
          </p:nvPr>
        </p:nvSpPr>
        <p:spPr/>
        <p:txBody>
          <a:bodyPr/>
          <a:lstStyle/>
          <a:p>
            <a:r>
              <a:rPr lang="en-US" dirty="0"/>
              <a:t>Service-Oriented Principles</a:t>
            </a:r>
          </a:p>
        </p:txBody>
      </p:sp>
      <p:sp>
        <p:nvSpPr>
          <p:cNvPr id="3" name="Date Placeholder 2">
            <a:extLst>
              <a:ext uri="{FF2B5EF4-FFF2-40B4-BE49-F238E27FC236}">
                <a16:creationId xmlns:a16="http://schemas.microsoft.com/office/drawing/2014/main" id="{807C1E10-9752-47A6-9AB7-92C9E83A4C98}"/>
              </a:ext>
            </a:extLst>
          </p:cNvPr>
          <p:cNvSpPr>
            <a:spLocks noGrp="1"/>
          </p:cNvSpPr>
          <p:nvPr>
            <p:ph type="dt" idx="10"/>
          </p:nvPr>
        </p:nvSpPr>
        <p:spPr/>
        <p:txBody>
          <a:bodyPr/>
          <a:lstStyle/>
          <a:p>
            <a:r>
              <a:rPr lang="en-US"/>
              <a:t>18 Jul 2022</a:t>
            </a:r>
          </a:p>
        </p:txBody>
      </p:sp>
      <p:sp>
        <p:nvSpPr>
          <p:cNvPr id="4" name="Slide Number Placeholder 3">
            <a:extLst>
              <a:ext uri="{FF2B5EF4-FFF2-40B4-BE49-F238E27FC236}">
                <a16:creationId xmlns:a16="http://schemas.microsoft.com/office/drawing/2014/main" id="{07263FFC-A0F2-4CF9-889B-E625594CA0FD}"/>
              </a:ext>
            </a:extLst>
          </p:cNvPr>
          <p:cNvSpPr>
            <a:spLocks noGrp="1"/>
          </p:cNvSpPr>
          <p:nvPr>
            <p:ph type="sldNum" idx="12"/>
          </p:nvPr>
        </p:nvSpPr>
        <p:spPr/>
        <p:txBody>
          <a:bodyPr/>
          <a:lstStyle/>
          <a:p>
            <a:fld id="{00000000-1234-1234-1234-123412341234}" type="slidenum">
              <a:rPr lang="en-US" smtClean="0"/>
              <a:pPr/>
              <a:t>5</a:t>
            </a:fld>
            <a:endParaRPr lang="en-US"/>
          </a:p>
        </p:txBody>
      </p:sp>
      <p:sp>
        <p:nvSpPr>
          <p:cNvPr id="5" name="Text Placeholder 4">
            <a:extLst>
              <a:ext uri="{FF2B5EF4-FFF2-40B4-BE49-F238E27FC236}">
                <a16:creationId xmlns:a16="http://schemas.microsoft.com/office/drawing/2014/main" id="{EDD778C4-1571-44B9-A2FF-8812676DA27A}"/>
              </a:ext>
            </a:extLst>
          </p:cNvPr>
          <p:cNvSpPr>
            <a:spLocks noGrp="1"/>
          </p:cNvSpPr>
          <p:nvPr>
            <p:ph type="body" idx="1"/>
          </p:nvPr>
        </p:nvSpPr>
        <p:spPr/>
        <p:txBody>
          <a:bodyPr>
            <a:normAutofit fontScale="92500" lnSpcReduction="10000"/>
          </a:bodyPr>
          <a:lstStyle/>
          <a:p>
            <a:r>
              <a:rPr lang="en-US" dirty="0">
                <a:solidFill>
                  <a:srgbClr val="C00000"/>
                </a:solidFill>
              </a:rPr>
              <a:t>Operational objectives describe why </a:t>
            </a:r>
            <a:r>
              <a:rPr lang="en-US" dirty="0"/>
              <a:t>a service is used</a:t>
            </a:r>
          </a:p>
          <a:p>
            <a:pPr lvl="1"/>
            <a:r>
              <a:rPr lang="en-US" dirty="0"/>
              <a:t>Use cases helpful for describing the desired performance characteristics from a service</a:t>
            </a:r>
          </a:p>
          <a:p>
            <a:pPr lvl="1"/>
            <a:r>
              <a:rPr lang="en-US" dirty="0"/>
              <a:t>Examples: schedule energy to meet peak load forecast, or reserve energy for outage contingency</a:t>
            </a:r>
          </a:p>
          <a:p>
            <a:r>
              <a:rPr lang="en-US" dirty="0">
                <a:solidFill>
                  <a:srgbClr val="C00000"/>
                </a:solidFill>
              </a:rPr>
              <a:t>Boundaries of responsibility </a:t>
            </a:r>
            <a:r>
              <a:rPr lang="en-US" dirty="0"/>
              <a:t>are clearly understood between service requester and provider</a:t>
            </a:r>
          </a:p>
          <a:p>
            <a:r>
              <a:rPr lang="en-US" dirty="0">
                <a:solidFill>
                  <a:srgbClr val="C00000"/>
                </a:solidFill>
              </a:rPr>
              <a:t>Service definition says what </a:t>
            </a:r>
            <a:r>
              <a:rPr lang="en-US" dirty="0"/>
              <a:t>is to be performed – not how</a:t>
            </a:r>
          </a:p>
          <a:p>
            <a:pPr lvl="1"/>
            <a:r>
              <a:rPr lang="en-US" dirty="0"/>
              <a:t>Example: generation needs to be at nominal power level 100 MW in 10 minutes and maintained for 1 hour</a:t>
            </a:r>
          </a:p>
          <a:p>
            <a:pPr lvl="1"/>
            <a:r>
              <a:rPr lang="en-US" dirty="0"/>
              <a:t>Any equipment type that meets the performance requirement can provide the service</a:t>
            </a:r>
          </a:p>
          <a:p>
            <a:r>
              <a:rPr lang="en-US" dirty="0"/>
              <a:t>Service provider understands what to do, where, and when – not why</a:t>
            </a:r>
          </a:p>
          <a:p>
            <a:pPr lvl="1"/>
            <a:r>
              <a:rPr lang="en-US" dirty="0"/>
              <a:t>The service requestor’s reasons for invoking the service (the operational objectives) are hidden</a:t>
            </a:r>
          </a:p>
          <a:p>
            <a:pPr lvl="1"/>
            <a:r>
              <a:rPr lang="en-US" dirty="0"/>
              <a:t>Example: a gas-turbine generator does not need to know it is scheduled for peak-load coverage</a:t>
            </a:r>
          </a:p>
          <a:p>
            <a:pPr lvl="1"/>
            <a:endParaRPr lang="en-US" dirty="0"/>
          </a:p>
          <a:p>
            <a:r>
              <a:rPr lang="en-US" dirty="0"/>
              <a:t>Benefits</a:t>
            </a:r>
          </a:p>
          <a:p>
            <a:pPr lvl="1"/>
            <a:r>
              <a:rPr lang="en-US" dirty="0"/>
              <a:t>Decouples areas of concern - makes integration simpler, cleaner, modular</a:t>
            </a:r>
          </a:p>
          <a:p>
            <a:pPr lvl="1"/>
            <a:r>
              <a:rPr lang="en-US"/>
              <a:t>Same </a:t>
            </a:r>
            <a:r>
              <a:rPr lang="en-US" dirty="0"/>
              <a:t>s</a:t>
            </a:r>
            <a:r>
              <a:rPr lang="en-US"/>
              <a:t>ervice </a:t>
            </a:r>
            <a:r>
              <a:rPr lang="en-US" dirty="0"/>
              <a:t>can be used to address multiple objectives</a:t>
            </a:r>
          </a:p>
          <a:p>
            <a:pPr lvl="1"/>
            <a:r>
              <a:rPr lang="en-US" dirty="0"/>
              <a:t>Accommodates service provider technology decisions within performance requirements</a:t>
            </a:r>
          </a:p>
          <a:p>
            <a:pPr lvl="1"/>
            <a:endParaRPr lang="en-US" dirty="0"/>
          </a:p>
        </p:txBody>
      </p:sp>
    </p:spTree>
    <p:extLst>
      <p:ext uri="{BB962C8B-B14F-4D97-AF65-F5344CB8AC3E}">
        <p14:creationId xmlns:p14="http://schemas.microsoft.com/office/powerpoint/2010/main" val="714530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D0D18-D4A0-4105-A657-A88C4A3D6488}"/>
              </a:ext>
            </a:extLst>
          </p:cNvPr>
          <p:cNvSpPr>
            <a:spLocks noGrp="1"/>
          </p:cNvSpPr>
          <p:nvPr>
            <p:ph type="title"/>
          </p:nvPr>
        </p:nvSpPr>
        <p:spPr/>
        <p:txBody>
          <a:bodyPr/>
          <a:lstStyle/>
          <a:p>
            <a:pPr rtl="0"/>
            <a:r>
              <a:rPr lang="en-US" sz="3600" i="0" u="none" strike="noStrike" cap="none" dirty="0">
                <a:solidFill>
                  <a:srgbClr val="707276"/>
                </a:solidFill>
                <a:effectLst/>
                <a:latin typeface="Arial"/>
                <a:ea typeface="Arial"/>
                <a:cs typeface="Arial"/>
                <a:sym typeface="Arial"/>
              </a:rPr>
              <a:t>Desired Outcome of Effort</a:t>
            </a:r>
            <a:endParaRPr lang="en-US" dirty="0"/>
          </a:p>
        </p:txBody>
      </p:sp>
      <p:sp>
        <p:nvSpPr>
          <p:cNvPr id="3" name="Date Placeholder 2">
            <a:extLst>
              <a:ext uri="{FF2B5EF4-FFF2-40B4-BE49-F238E27FC236}">
                <a16:creationId xmlns:a16="http://schemas.microsoft.com/office/drawing/2014/main" id="{5F4FCC62-16CF-43FA-A08D-1849FACFF93C}"/>
              </a:ext>
            </a:extLst>
          </p:cNvPr>
          <p:cNvSpPr>
            <a:spLocks noGrp="1"/>
          </p:cNvSpPr>
          <p:nvPr>
            <p:ph type="dt" idx="10"/>
          </p:nvPr>
        </p:nvSpPr>
        <p:spPr/>
        <p:txBody>
          <a:bodyPr/>
          <a:lstStyle/>
          <a:p>
            <a:r>
              <a:rPr lang="en-US"/>
              <a:t>18 Jul 2022</a:t>
            </a:r>
          </a:p>
        </p:txBody>
      </p:sp>
      <p:sp>
        <p:nvSpPr>
          <p:cNvPr id="4" name="Slide Number Placeholder 3">
            <a:extLst>
              <a:ext uri="{FF2B5EF4-FFF2-40B4-BE49-F238E27FC236}">
                <a16:creationId xmlns:a16="http://schemas.microsoft.com/office/drawing/2014/main" id="{5B32C5B8-6A17-463E-B908-A6362969AB6D}"/>
              </a:ext>
            </a:extLst>
          </p:cNvPr>
          <p:cNvSpPr>
            <a:spLocks noGrp="1"/>
          </p:cNvSpPr>
          <p:nvPr>
            <p:ph type="sldNum" idx="12"/>
          </p:nvPr>
        </p:nvSpPr>
        <p:spPr/>
        <p:txBody>
          <a:bodyPr/>
          <a:lstStyle/>
          <a:p>
            <a:fld id="{00000000-1234-1234-1234-123412341234}" type="slidenum">
              <a:rPr lang="en-US" smtClean="0"/>
              <a:pPr/>
              <a:t>6</a:t>
            </a:fld>
            <a:endParaRPr lang="en-US"/>
          </a:p>
        </p:txBody>
      </p:sp>
      <p:sp>
        <p:nvSpPr>
          <p:cNvPr id="5" name="Text Placeholder 4">
            <a:extLst>
              <a:ext uri="{FF2B5EF4-FFF2-40B4-BE49-F238E27FC236}">
                <a16:creationId xmlns:a16="http://schemas.microsoft.com/office/drawing/2014/main" id="{885ED0F2-09A2-43E9-9DD3-B0F11D6812A0}"/>
              </a:ext>
            </a:extLst>
          </p:cNvPr>
          <p:cNvSpPr>
            <a:spLocks noGrp="1"/>
          </p:cNvSpPr>
          <p:nvPr>
            <p:ph type="body" idx="1"/>
          </p:nvPr>
        </p:nvSpPr>
        <p:spPr/>
        <p:txBody>
          <a:bodyPr/>
          <a:lstStyle/>
          <a:p>
            <a:r>
              <a:rPr lang="en-US" dirty="0"/>
              <a:t>Classification of a (small) set of grid services</a:t>
            </a:r>
          </a:p>
          <a:p>
            <a:r>
              <a:rPr lang="en-US" dirty="0"/>
              <a:t>Common names for these grid-service types</a:t>
            </a:r>
          </a:p>
          <a:p>
            <a:r>
              <a:rPr lang="en-US" dirty="0"/>
              <a:t>Clear definitions of the service types</a:t>
            </a:r>
          </a:p>
          <a:p>
            <a:pPr lvl="1"/>
            <a:r>
              <a:rPr lang="en-US" dirty="0"/>
              <a:t>Parameterized performance expectations (i.e., electrical attributes, timing attributes)</a:t>
            </a:r>
          </a:p>
          <a:p>
            <a:pPr lvl="1"/>
            <a:r>
              <a:rPr lang="en-US" dirty="0"/>
              <a:t>Accommodate necessary specialization</a:t>
            </a:r>
          </a:p>
          <a:p>
            <a:endParaRPr lang="en-US" dirty="0"/>
          </a:p>
          <a:p>
            <a:r>
              <a:rPr lang="en-US" dirty="0"/>
              <a:t>Effort does NOT,</a:t>
            </a:r>
          </a:p>
          <a:p>
            <a:pPr lvl="1"/>
            <a:r>
              <a:rPr lang="en-US" dirty="0"/>
              <a:t>Propose a uniform market policy on services</a:t>
            </a:r>
          </a:p>
          <a:p>
            <a:pPr lvl="1"/>
            <a:r>
              <a:rPr lang="en-US" dirty="0"/>
              <a:t>Prescribe a solution for DER integration into wholesale electric markets</a:t>
            </a:r>
          </a:p>
          <a:p>
            <a:pPr lvl="1"/>
            <a:r>
              <a:rPr lang="en-US" dirty="0"/>
              <a:t>Specify DER management technology or platforms </a:t>
            </a:r>
          </a:p>
        </p:txBody>
      </p:sp>
    </p:spTree>
    <p:extLst>
      <p:ext uri="{BB962C8B-B14F-4D97-AF65-F5344CB8AC3E}">
        <p14:creationId xmlns:p14="http://schemas.microsoft.com/office/powerpoint/2010/main" val="2845927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AB794-D608-48DD-836E-CE7FF03CD079}"/>
              </a:ext>
            </a:extLst>
          </p:cNvPr>
          <p:cNvSpPr>
            <a:spLocks noGrp="1"/>
          </p:cNvSpPr>
          <p:nvPr>
            <p:ph type="title"/>
          </p:nvPr>
        </p:nvSpPr>
        <p:spPr/>
        <p:txBody>
          <a:bodyPr/>
          <a:lstStyle/>
          <a:p>
            <a:pPr rtl="0"/>
            <a:r>
              <a:rPr lang="en-US" sz="3600" i="0" u="none" strike="noStrike" cap="none" dirty="0">
                <a:solidFill>
                  <a:srgbClr val="707276"/>
                </a:solidFill>
                <a:effectLst/>
                <a:latin typeface="Arial"/>
                <a:ea typeface="Arial"/>
                <a:cs typeface="Arial"/>
                <a:sym typeface="Arial"/>
              </a:rPr>
              <a:t>Example Grid Service Types</a:t>
            </a:r>
            <a:endParaRPr lang="en-US" dirty="0"/>
          </a:p>
        </p:txBody>
      </p:sp>
      <p:sp>
        <p:nvSpPr>
          <p:cNvPr id="3" name="Date Placeholder 2">
            <a:extLst>
              <a:ext uri="{FF2B5EF4-FFF2-40B4-BE49-F238E27FC236}">
                <a16:creationId xmlns:a16="http://schemas.microsoft.com/office/drawing/2014/main" id="{67F19906-1CD4-43B5-B8AC-9949BBCAA3FD}"/>
              </a:ext>
            </a:extLst>
          </p:cNvPr>
          <p:cNvSpPr>
            <a:spLocks noGrp="1"/>
          </p:cNvSpPr>
          <p:nvPr>
            <p:ph type="dt" idx="10"/>
          </p:nvPr>
        </p:nvSpPr>
        <p:spPr/>
        <p:txBody>
          <a:bodyPr/>
          <a:lstStyle/>
          <a:p>
            <a:r>
              <a:rPr lang="en-US"/>
              <a:t>18 Jul 2022</a:t>
            </a:r>
          </a:p>
        </p:txBody>
      </p:sp>
      <p:sp>
        <p:nvSpPr>
          <p:cNvPr id="4" name="Slide Number Placeholder 3">
            <a:extLst>
              <a:ext uri="{FF2B5EF4-FFF2-40B4-BE49-F238E27FC236}">
                <a16:creationId xmlns:a16="http://schemas.microsoft.com/office/drawing/2014/main" id="{6EA42B5A-39ED-4AE0-A487-A1A881DC7DC1}"/>
              </a:ext>
            </a:extLst>
          </p:cNvPr>
          <p:cNvSpPr>
            <a:spLocks noGrp="1"/>
          </p:cNvSpPr>
          <p:nvPr>
            <p:ph type="sldNum" idx="12"/>
          </p:nvPr>
        </p:nvSpPr>
        <p:spPr/>
        <p:txBody>
          <a:bodyPr/>
          <a:lstStyle/>
          <a:p>
            <a:fld id="{00000000-1234-1234-1234-123412341234}" type="slidenum">
              <a:rPr lang="en-US" smtClean="0"/>
              <a:pPr/>
              <a:t>7</a:t>
            </a:fld>
            <a:endParaRPr lang="en-US"/>
          </a:p>
        </p:txBody>
      </p:sp>
      <p:sp>
        <p:nvSpPr>
          <p:cNvPr id="7" name="Text Placeholder 3">
            <a:extLst>
              <a:ext uri="{FF2B5EF4-FFF2-40B4-BE49-F238E27FC236}">
                <a16:creationId xmlns:a16="http://schemas.microsoft.com/office/drawing/2014/main" id="{3A9B2C37-B76D-4F5A-8013-032E37DABA8C}"/>
              </a:ext>
            </a:extLst>
          </p:cNvPr>
          <p:cNvSpPr txBox="1">
            <a:spLocks/>
          </p:cNvSpPr>
          <p:nvPr/>
        </p:nvSpPr>
        <p:spPr>
          <a:xfrm>
            <a:off x="6944458" y="6412473"/>
            <a:ext cx="3637042" cy="241785"/>
          </a:xfrm>
          <a:prstGeom prst="rect">
            <a:avLst/>
          </a:prstGeom>
        </p:spPr>
        <p:txBody>
          <a:bodyPr vert="horz" lIns="91440" tIns="45720" rIns="91440" bIns="45720" rtlCol="0">
            <a:normAutofit fontScale="92500" lnSpcReduction="20000"/>
          </a:bodyPr>
          <a:lstStyle>
            <a:lvl1pPr marL="514350" marR="0" indent="-5143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Courtesy of Chris Irwin (DOE) and  Cortland Johnson (PNNL)</a:t>
            </a:r>
          </a:p>
        </p:txBody>
      </p:sp>
      <p:grpSp>
        <p:nvGrpSpPr>
          <p:cNvPr id="9" name="Group 8">
            <a:extLst>
              <a:ext uri="{FF2B5EF4-FFF2-40B4-BE49-F238E27FC236}">
                <a16:creationId xmlns:a16="http://schemas.microsoft.com/office/drawing/2014/main" id="{E1AE5405-B075-4CE0-A839-923953767B05}"/>
              </a:ext>
            </a:extLst>
          </p:cNvPr>
          <p:cNvGrpSpPr/>
          <p:nvPr/>
        </p:nvGrpSpPr>
        <p:grpSpPr>
          <a:xfrm>
            <a:off x="491067" y="1439612"/>
            <a:ext cx="10435538" cy="5025366"/>
            <a:chOff x="491067" y="1439612"/>
            <a:chExt cx="10435538" cy="5025366"/>
          </a:xfrm>
        </p:grpSpPr>
        <p:pic>
          <p:nvPicPr>
            <p:cNvPr id="10" name="Picture 4" descr="GridService.png">
              <a:extLst>
                <a:ext uri="{FF2B5EF4-FFF2-40B4-BE49-F238E27FC236}">
                  <a16:creationId xmlns:a16="http://schemas.microsoft.com/office/drawing/2014/main" id="{A258B415-9D41-4EB6-82AE-8015F7DE553E}"/>
                </a:ext>
              </a:extLst>
            </p:cNvPr>
            <p:cNvPicPr>
              <a:picLocks noChangeAspect="1"/>
            </p:cNvPicPr>
            <p:nvPr/>
          </p:nvPicPr>
          <p:blipFill>
            <a:blip r:embed="rId2"/>
            <a:stretch>
              <a:fillRect/>
            </a:stretch>
          </p:blipFill>
          <p:spPr>
            <a:xfrm>
              <a:off x="491067" y="1440774"/>
              <a:ext cx="10363200" cy="5024204"/>
            </a:xfrm>
            <a:prstGeom prst="rect">
              <a:avLst/>
            </a:prstGeom>
          </p:spPr>
        </p:pic>
        <p:sp>
          <p:nvSpPr>
            <p:cNvPr id="11" name="TextBox 10">
              <a:extLst>
                <a:ext uri="{FF2B5EF4-FFF2-40B4-BE49-F238E27FC236}">
                  <a16:creationId xmlns:a16="http://schemas.microsoft.com/office/drawing/2014/main" id="{A9C1D8B7-3FFA-49EF-AA56-8EE14A0C5401}"/>
                </a:ext>
              </a:extLst>
            </p:cNvPr>
            <p:cNvSpPr txBox="1"/>
            <p:nvPr/>
          </p:nvSpPr>
          <p:spPr>
            <a:xfrm>
              <a:off x="8015933" y="1439612"/>
              <a:ext cx="2910672"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Grid Operational Objectives</a:t>
              </a:r>
            </a:p>
          </p:txBody>
        </p:sp>
        <p:sp>
          <p:nvSpPr>
            <p:cNvPr id="12" name="TextBox 11">
              <a:extLst>
                <a:ext uri="{FF2B5EF4-FFF2-40B4-BE49-F238E27FC236}">
                  <a16:creationId xmlns:a16="http://schemas.microsoft.com/office/drawing/2014/main" id="{3F6B4678-9901-46D6-8CDD-7F1B4A0D01F7}"/>
                </a:ext>
              </a:extLst>
            </p:cNvPr>
            <p:cNvSpPr txBox="1"/>
            <p:nvPr/>
          </p:nvSpPr>
          <p:spPr>
            <a:xfrm>
              <a:off x="555031" y="1473106"/>
              <a:ext cx="2910672"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Provider Operational Objectives</a:t>
              </a:r>
            </a:p>
          </p:txBody>
        </p:sp>
      </p:grpSp>
    </p:spTree>
    <p:extLst>
      <p:ext uri="{BB962C8B-B14F-4D97-AF65-F5344CB8AC3E}">
        <p14:creationId xmlns:p14="http://schemas.microsoft.com/office/powerpoint/2010/main" val="3123135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E3DAD2-D304-8D4A-B0FE-B1E4DA69B084}"/>
              </a:ext>
            </a:extLst>
          </p:cNvPr>
          <p:cNvSpPr>
            <a:spLocks noGrp="1"/>
          </p:cNvSpPr>
          <p:nvPr>
            <p:ph type="body" idx="1"/>
          </p:nvPr>
        </p:nvSpPr>
        <p:spPr/>
        <p:txBody>
          <a:bodyPr anchor="ctr"/>
          <a:lstStyle/>
          <a:p>
            <a:pPr marL="114300" indent="0" algn="ctr">
              <a:buNone/>
            </a:pPr>
            <a:r>
              <a:rPr lang="en-US" sz="3200" b="1" dirty="0">
                <a:solidFill>
                  <a:srgbClr val="707276"/>
                </a:solidFill>
              </a:rPr>
              <a:t>State of Transmission Grid Services</a:t>
            </a:r>
            <a:endParaRPr lang="en-US" dirty="0"/>
          </a:p>
        </p:txBody>
      </p:sp>
    </p:spTree>
    <p:extLst>
      <p:ext uri="{BB962C8B-B14F-4D97-AF65-F5344CB8AC3E}">
        <p14:creationId xmlns:p14="http://schemas.microsoft.com/office/powerpoint/2010/main" val="3209723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FF146-25A5-45B9-8A36-9AFE4476C8F5}"/>
              </a:ext>
            </a:extLst>
          </p:cNvPr>
          <p:cNvSpPr>
            <a:spLocks noGrp="1"/>
          </p:cNvSpPr>
          <p:nvPr>
            <p:ph type="title"/>
          </p:nvPr>
        </p:nvSpPr>
        <p:spPr/>
        <p:txBody>
          <a:bodyPr/>
          <a:lstStyle/>
          <a:p>
            <a:r>
              <a:rPr lang="en-US" dirty="0"/>
              <a:t>State of Grid Services – Workpaper</a:t>
            </a:r>
          </a:p>
        </p:txBody>
      </p:sp>
      <p:sp>
        <p:nvSpPr>
          <p:cNvPr id="3" name="Date Placeholder 2">
            <a:extLst>
              <a:ext uri="{FF2B5EF4-FFF2-40B4-BE49-F238E27FC236}">
                <a16:creationId xmlns:a16="http://schemas.microsoft.com/office/drawing/2014/main" id="{99E6BD0F-685A-49B4-B19F-4AFE6A9257D3}"/>
              </a:ext>
            </a:extLst>
          </p:cNvPr>
          <p:cNvSpPr>
            <a:spLocks noGrp="1"/>
          </p:cNvSpPr>
          <p:nvPr>
            <p:ph type="dt" idx="10"/>
          </p:nvPr>
        </p:nvSpPr>
        <p:spPr/>
        <p:txBody>
          <a:bodyPr/>
          <a:lstStyle/>
          <a:p>
            <a:r>
              <a:rPr lang="en-US"/>
              <a:t>18 Jul 2022</a:t>
            </a:r>
          </a:p>
        </p:txBody>
      </p:sp>
      <p:sp>
        <p:nvSpPr>
          <p:cNvPr id="4" name="Slide Number Placeholder 3">
            <a:extLst>
              <a:ext uri="{FF2B5EF4-FFF2-40B4-BE49-F238E27FC236}">
                <a16:creationId xmlns:a16="http://schemas.microsoft.com/office/drawing/2014/main" id="{618B9C88-3490-41E0-942E-41F1B99D031E}"/>
              </a:ext>
            </a:extLst>
          </p:cNvPr>
          <p:cNvSpPr>
            <a:spLocks noGrp="1"/>
          </p:cNvSpPr>
          <p:nvPr>
            <p:ph type="sldNum" idx="12"/>
          </p:nvPr>
        </p:nvSpPr>
        <p:spPr/>
        <p:txBody>
          <a:bodyPr/>
          <a:lstStyle/>
          <a:p>
            <a:fld id="{00000000-1234-1234-1234-123412341234}" type="slidenum">
              <a:rPr lang="en-US" smtClean="0"/>
              <a:pPr/>
              <a:t>9</a:t>
            </a:fld>
            <a:endParaRPr lang="en-US"/>
          </a:p>
        </p:txBody>
      </p:sp>
      <p:sp>
        <p:nvSpPr>
          <p:cNvPr id="5" name="Text Placeholder 4">
            <a:extLst>
              <a:ext uri="{FF2B5EF4-FFF2-40B4-BE49-F238E27FC236}">
                <a16:creationId xmlns:a16="http://schemas.microsoft.com/office/drawing/2014/main" id="{AB9B0DA7-30A4-4C0A-A094-D1DE00216777}"/>
              </a:ext>
            </a:extLst>
          </p:cNvPr>
          <p:cNvSpPr>
            <a:spLocks noGrp="1"/>
          </p:cNvSpPr>
          <p:nvPr>
            <p:ph type="body" idx="1"/>
          </p:nvPr>
        </p:nvSpPr>
        <p:spPr>
          <a:xfrm>
            <a:off x="274394" y="1600205"/>
            <a:ext cx="11541116" cy="2280209"/>
          </a:xfrm>
        </p:spPr>
        <p:txBody>
          <a:bodyPr/>
          <a:lstStyle/>
          <a:p>
            <a:r>
              <a:rPr lang="en-US" dirty="0"/>
              <a:t>Background and purpose</a:t>
            </a:r>
          </a:p>
          <a:p>
            <a:pPr lvl="1"/>
            <a:r>
              <a:rPr lang="en-US" dirty="0"/>
              <a:t>Sponsored by DOE Grid Modernization Lab Consortium</a:t>
            </a:r>
          </a:p>
          <a:p>
            <a:pPr lvl="1"/>
            <a:r>
              <a:rPr lang="en-US" dirty="0"/>
              <a:t>Overall project is developing a simplified, service-oriented interface to coordinate DERs and the grid</a:t>
            </a:r>
          </a:p>
          <a:p>
            <a:pPr lvl="1"/>
            <a:r>
              <a:rPr lang="en-US" dirty="0"/>
              <a:t>This paper reviews current state of grid service definitions to help standardize interactions with the electricity grid more broadly</a:t>
            </a:r>
          </a:p>
          <a:p>
            <a:r>
              <a:rPr lang="en-US" dirty="0"/>
              <a:t>Summarized literature for transmission grid service categories</a:t>
            </a:r>
          </a:p>
          <a:p>
            <a:pPr lvl="1"/>
            <a:r>
              <a:rPr lang="en-US" dirty="0"/>
              <a:t>National labs, FERC, NERC, </a:t>
            </a:r>
          </a:p>
        </p:txBody>
      </p:sp>
      <p:pic>
        <p:nvPicPr>
          <p:cNvPr id="6" name="image5.png">
            <a:extLst>
              <a:ext uri="{FF2B5EF4-FFF2-40B4-BE49-F238E27FC236}">
                <a16:creationId xmlns:a16="http://schemas.microsoft.com/office/drawing/2014/main" id="{AF59E1A3-485C-7247-8FC5-12C30362E45F}"/>
              </a:ext>
            </a:extLst>
          </p:cNvPr>
          <p:cNvPicPr/>
          <p:nvPr/>
        </p:nvPicPr>
        <p:blipFill>
          <a:blip r:embed="rId2"/>
          <a:srcRect b="7774"/>
          <a:stretch>
            <a:fillRect/>
          </a:stretch>
        </p:blipFill>
        <p:spPr>
          <a:xfrm>
            <a:off x="4454785" y="3584223"/>
            <a:ext cx="5943600" cy="3162300"/>
          </a:xfrm>
          <a:prstGeom prst="rect">
            <a:avLst/>
          </a:prstGeom>
          <a:ln/>
        </p:spPr>
      </p:pic>
      <p:sp>
        <p:nvSpPr>
          <p:cNvPr id="7" name="TextBox 6">
            <a:extLst>
              <a:ext uri="{FF2B5EF4-FFF2-40B4-BE49-F238E27FC236}">
                <a16:creationId xmlns:a16="http://schemas.microsoft.com/office/drawing/2014/main" id="{93EABB2E-C7D0-704E-8A5B-341BCB6C7F18}"/>
              </a:ext>
            </a:extLst>
          </p:cNvPr>
          <p:cNvSpPr txBox="1"/>
          <p:nvPr/>
        </p:nvSpPr>
        <p:spPr>
          <a:xfrm>
            <a:off x="8428876" y="6615718"/>
            <a:ext cx="2678071" cy="261610"/>
          </a:xfrm>
          <a:prstGeom prst="rect">
            <a:avLst/>
          </a:prstGeom>
          <a:noFill/>
        </p:spPr>
        <p:txBody>
          <a:bodyPr wrap="square" rtlCol="0">
            <a:spAutoFit/>
          </a:bodyPr>
          <a:lstStyle/>
          <a:p>
            <a:r>
              <a:rPr lang="en-US" sz="1100" dirty="0"/>
              <a:t>Source: Denholm et al., 2019</a:t>
            </a:r>
          </a:p>
        </p:txBody>
      </p:sp>
      <p:sp>
        <p:nvSpPr>
          <p:cNvPr id="8" name="TextBox 7">
            <a:extLst>
              <a:ext uri="{FF2B5EF4-FFF2-40B4-BE49-F238E27FC236}">
                <a16:creationId xmlns:a16="http://schemas.microsoft.com/office/drawing/2014/main" id="{3A7DF621-B9AE-564C-8456-78E0447294F2}"/>
              </a:ext>
            </a:extLst>
          </p:cNvPr>
          <p:cNvSpPr txBox="1"/>
          <p:nvPr/>
        </p:nvSpPr>
        <p:spPr>
          <a:xfrm>
            <a:off x="185195" y="3880414"/>
            <a:ext cx="4143737" cy="2687915"/>
          </a:xfrm>
          <a:prstGeom prst="rect">
            <a:avLst/>
          </a:prstGeom>
          <a:noFill/>
        </p:spPr>
        <p:txBody>
          <a:bodyPr wrap="square" rtlCol="0">
            <a:spAutoFit/>
          </a:bodyPr>
          <a:lstStyle/>
          <a:p>
            <a:pPr marL="914400"/>
            <a:r>
              <a:rPr lang="en-US" sz="1800" dirty="0"/>
              <a:t>Existing ISO/RTO products, European sources</a:t>
            </a:r>
          </a:p>
          <a:p>
            <a:pPr marL="914400" lvl="1" indent="-342900">
              <a:spcBef>
                <a:spcPts val="360"/>
              </a:spcBef>
              <a:buClr>
                <a:schemeClr val="dk1"/>
              </a:buClr>
              <a:buSzPts val="1800"/>
              <a:buFont typeface="Arial"/>
              <a:buChar char="◼"/>
            </a:pPr>
            <a:r>
              <a:rPr lang="en-US" sz="1800" dirty="0">
                <a:solidFill>
                  <a:schemeClr val="dk1"/>
                </a:solidFill>
              </a:rPr>
              <a:t>Also reviewed distribution grid services (not presented here)</a:t>
            </a:r>
          </a:p>
          <a:p>
            <a:pPr marL="914400" lvl="1" indent="-342900">
              <a:spcBef>
                <a:spcPts val="360"/>
              </a:spcBef>
              <a:buClr>
                <a:schemeClr val="dk1"/>
              </a:buClr>
              <a:buSzPts val="1800"/>
              <a:buFont typeface="Arial"/>
              <a:buChar char="◼"/>
            </a:pPr>
            <a:r>
              <a:rPr lang="en-US" sz="1800" dirty="0">
                <a:solidFill>
                  <a:schemeClr val="dk1"/>
                </a:solidFill>
              </a:rPr>
              <a:t>Found that many grid services differ in their details, but can generally be grouped into about six general categories</a:t>
            </a:r>
          </a:p>
        </p:txBody>
      </p:sp>
    </p:spTree>
    <p:extLst>
      <p:ext uri="{BB962C8B-B14F-4D97-AF65-F5344CB8AC3E}">
        <p14:creationId xmlns:p14="http://schemas.microsoft.com/office/powerpoint/2010/main" val="3672537317"/>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1951</TotalTime>
  <Words>1849</Words>
  <Application>Microsoft Macintosh PowerPoint</Application>
  <PresentationFormat>Widescreen</PresentationFormat>
  <Paragraphs>234</Paragraphs>
  <Slides>17</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Merriweather Sans</vt:lpstr>
      <vt:lpstr>Noto Sans Symbols</vt:lpstr>
      <vt:lpstr>Arial</vt:lpstr>
      <vt:lpstr>Calibri</vt:lpstr>
      <vt:lpstr>Times New Roman</vt:lpstr>
      <vt:lpstr>Office Theme</vt:lpstr>
      <vt:lpstr>Common Grid Service Terms Motivation for NAESB Standards Request R22001  NAESB WEQ-BPS Meeting Presentation 18 July 2022</vt:lpstr>
      <vt:lpstr>Topics</vt:lpstr>
      <vt:lpstr>PowerPoint Presentation</vt:lpstr>
      <vt:lpstr>Standards Request R22001</vt:lpstr>
      <vt:lpstr>Service-Oriented Principles</vt:lpstr>
      <vt:lpstr>Desired Outcome of Effort</vt:lpstr>
      <vt:lpstr>Example Grid Service Types</vt:lpstr>
      <vt:lpstr>PowerPoint Presentation</vt:lpstr>
      <vt:lpstr>State of Grid Services – Workpaper</vt:lpstr>
      <vt:lpstr>Defining Services Based on Performance</vt:lpstr>
      <vt:lpstr>Correlating Service Categories to Existing Terms</vt:lpstr>
      <vt:lpstr>PowerPoint Presentation</vt:lpstr>
      <vt:lpstr>Example Form of Work Product</vt:lpstr>
      <vt:lpstr>Example – Energy Schedule Service</vt:lpstr>
      <vt:lpstr>Energy Schedule Service (cont.)</vt:lpstr>
      <vt:lpstr>Proposed Standardization</vt:lpstr>
      <vt:lpstr>Possible Next Steps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T2.2 ESI Requirements - Outline</dc:title>
  <dc:creator>Jeffrey London</dc:creator>
  <cp:lastModifiedBy>Rich Brown</cp:lastModifiedBy>
  <cp:revision>28</cp:revision>
  <dcterms:created xsi:type="dcterms:W3CDTF">2016-09-19T20:28:28Z</dcterms:created>
  <dcterms:modified xsi:type="dcterms:W3CDTF">2022-07-15T09:12:09Z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0x010100521959480AF4D2458677AAA65E23F643</vt:lpwstr>
  </property>
</Properties>
</file>