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0"/>
  </p:notesMasterIdLst>
  <p:handoutMasterIdLst>
    <p:handoutMasterId r:id="rId21"/>
  </p:handoutMasterIdLst>
  <p:sldIdLst>
    <p:sldId id="256" r:id="rId2"/>
    <p:sldId id="271" r:id="rId3"/>
    <p:sldId id="277" r:id="rId4"/>
    <p:sldId id="268" r:id="rId5"/>
    <p:sldId id="269" r:id="rId6"/>
    <p:sldId id="297" r:id="rId7"/>
    <p:sldId id="270" r:id="rId8"/>
    <p:sldId id="272" r:id="rId9"/>
    <p:sldId id="287" r:id="rId10"/>
    <p:sldId id="273" r:id="rId11"/>
    <p:sldId id="285" r:id="rId12"/>
    <p:sldId id="279" r:id="rId13"/>
    <p:sldId id="280" r:id="rId14"/>
    <p:sldId id="276" r:id="rId15"/>
    <p:sldId id="290" r:id="rId16"/>
    <p:sldId id="298" r:id="rId17"/>
    <p:sldId id="267" r:id="rId18"/>
    <p:sldId id="288" r:id="rId1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0D24"/>
    <a:srgbClr val="C10F28"/>
    <a:srgbClr val="D9112E"/>
    <a:srgbClr val="ED1332"/>
    <a:srgbClr val="CF102D"/>
    <a:srgbClr val="CA102B"/>
    <a:srgbClr val="2A363B"/>
    <a:srgbClr val="ED17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87CF26-FBF8-41BE-AC53-C2F8E26A3A7C}" v="1" dt="2025-01-21T14:22:55.8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autoAdjust="0"/>
  </p:normalViewPr>
  <p:slideViewPr>
    <p:cSldViewPr snapToGrid="0">
      <p:cViewPr varScale="1">
        <p:scale>
          <a:sx n="105" d="100"/>
          <a:sy n="105" d="100"/>
        </p:scale>
        <p:origin x="774" y="96"/>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6" d="100"/>
          <a:sy n="86" d="100"/>
        </p:scale>
        <p:origin x="271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x Watkins" userId="e75cda8f-8eaa-4490-95c5-41a3e556cdc4" providerId="ADAL" clId="{CC87CF26-FBF8-41BE-AC53-C2F8E26A3A7C}"/>
    <pc:docChg chg="custSel delSld modSld">
      <pc:chgData name="Alex Watkins" userId="e75cda8f-8eaa-4490-95c5-41a3e556cdc4" providerId="ADAL" clId="{CC87CF26-FBF8-41BE-AC53-C2F8E26A3A7C}" dt="2025-01-21T14:22:55.831" v="257"/>
      <pc:docMkLst>
        <pc:docMk/>
      </pc:docMkLst>
      <pc:sldChg chg="modSp mod">
        <pc:chgData name="Alex Watkins" userId="e75cda8f-8eaa-4490-95c5-41a3e556cdc4" providerId="ADAL" clId="{CC87CF26-FBF8-41BE-AC53-C2F8E26A3A7C}" dt="2025-01-21T14:14:57.257" v="256" actId="255"/>
        <pc:sldMkLst>
          <pc:docMk/>
          <pc:sldMk cId="804856971" sldId="256"/>
        </pc:sldMkLst>
        <pc:spChg chg="mod">
          <ac:chgData name="Alex Watkins" userId="e75cda8f-8eaa-4490-95c5-41a3e556cdc4" providerId="ADAL" clId="{CC87CF26-FBF8-41BE-AC53-C2F8E26A3A7C}" dt="2025-01-21T14:14:57.257" v="256" actId="255"/>
          <ac:spMkLst>
            <pc:docMk/>
            <pc:sldMk cId="804856971" sldId="256"/>
            <ac:spMk id="2" creationId="{DD7BA125-FE2D-E236-7890-D259192F1615}"/>
          </ac:spMkLst>
        </pc:spChg>
      </pc:sldChg>
      <pc:sldChg chg="del">
        <pc:chgData name="Alex Watkins" userId="e75cda8f-8eaa-4490-95c5-41a3e556cdc4" providerId="ADAL" clId="{CC87CF26-FBF8-41BE-AC53-C2F8E26A3A7C}" dt="2025-01-21T13:35:30.120" v="0" actId="47"/>
        <pc:sldMkLst>
          <pc:docMk/>
          <pc:sldMk cId="1977414656" sldId="283"/>
        </pc:sldMkLst>
      </pc:sldChg>
      <pc:sldChg chg="del">
        <pc:chgData name="Alex Watkins" userId="e75cda8f-8eaa-4490-95c5-41a3e556cdc4" providerId="ADAL" clId="{CC87CF26-FBF8-41BE-AC53-C2F8E26A3A7C}" dt="2025-01-21T13:35:33.317" v="1" actId="47"/>
        <pc:sldMkLst>
          <pc:docMk/>
          <pc:sldMk cId="4082614126" sldId="284"/>
        </pc:sldMkLst>
      </pc:sldChg>
      <pc:sldChg chg="addSp modSp mod">
        <pc:chgData name="Alex Watkins" userId="e75cda8f-8eaa-4490-95c5-41a3e556cdc4" providerId="ADAL" clId="{CC87CF26-FBF8-41BE-AC53-C2F8E26A3A7C}" dt="2025-01-21T14:22:55.831" v="257"/>
        <pc:sldMkLst>
          <pc:docMk/>
          <pc:sldMk cId="2730450554" sldId="298"/>
        </pc:sldMkLst>
        <pc:spChg chg="mod">
          <ac:chgData name="Alex Watkins" userId="e75cda8f-8eaa-4490-95c5-41a3e556cdc4" providerId="ADAL" clId="{CC87CF26-FBF8-41BE-AC53-C2F8E26A3A7C}" dt="2025-01-21T13:36:30.230" v="23" actId="20577"/>
          <ac:spMkLst>
            <pc:docMk/>
            <pc:sldMk cId="2730450554" sldId="298"/>
            <ac:spMk id="2" creationId="{A97D21AD-AF85-CFBD-0FA6-B7FF73016CFC}"/>
          </ac:spMkLst>
        </pc:spChg>
        <pc:spChg chg="mod">
          <ac:chgData name="Alex Watkins" userId="e75cda8f-8eaa-4490-95c5-41a3e556cdc4" providerId="ADAL" clId="{CC87CF26-FBF8-41BE-AC53-C2F8E26A3A7C}" dt="2025-01-21T13:48:33.267" v="223" actId="20577"/>
          <ac:spMkLst>
            <pc:docMk/>
            <pc:sldMk cId="2730450554" sldId="298"/>
            <ac:spMk id="3" creationId="{0F8FF1CC-7730-3810-9A15-3FB6CCEFFFFC}"/>
          </ac:spMkLst>
        </pc:spChg>
        <pc:picChg chg="add mod">
          <ac:chgData name="Alex Watkins" userId="e75cda8f-8eaa-4490-95c5-41a3e556cdc4" providerId="ADAL" clId="{CC87CF26-FBF8-41BE-AC53-C2F8E26A3A7C}" dt="2025-01-21T14:22:55.831" v="257"/>
          <ac:picMkLst>
            <pc:docMk/>
            <pc:sldMk cId="2730450554" sldId="298"/>
            <ac:picMk id="4" creationId="{51ACF0D0-741D-D17D-5B3A-FB428EED9C0D}"/>
          </ac:picMkLst>
        </pc:picChg>
      </pc:sldChg>
    </pc:docChg>
  </pc:docChgLst>
  <pc:docChgLst>
    <pc:chgData name="Alex Watkins" userId="e75cda8f-8eaa-4490-95c5-41a3e556cdc4" providerId="ADAL" clId="{538D1403-B03A-4D55-81B6-6050D92FA90F}"/>
    <pc:docChg chg="custSel addSld delSld modSld">
      <pc:chgData name="Alex Watkins" userId="e75cda8f-8eaa-4490-95c5-41a3e556cdc4" providerId="ADAL" clId="{538D1403-B03A-4D55-81B6-6050D92FA90F}" dt="2025-01-14T20:21:33.200" v="75" actId="20577"/>
      <pc:docMkLst>
        <pc:docMk/>
      </pc:docMkLst>
      <pc:sldChg chg="modSp mod">
        <pc:chgData name="Alex Watkins" userId="e75cda8f-8eaa-4490-95c5-41a3e556cdc4" providerId="ADAL" clId="{538D1403-B03A-4D55-81B6-6050D92FA90F}" dt="2025-01-14T14:07:06.826" v="26" actId="20577"/>
        <pc:sldMkLst>
          <pc:docMk/>
          <pc:sldMk cId="2453488549" sldId="268"/>
        </pc:sldMkLst>
        <pc:spChg chg="mod">
          <ac:chgData name="Alex Watkins" userId="e75cda8f-8eaa-4490-95c5-41a3e556cdc4" providerId="ADAL" clId="{538D1403-B03A-4D55-81B6-6050D92FA90F}" dt="2025-01-14T14:07:06.826" v="26" actId="20577"/>
          <ac:spMkLst>
            <pc:docMk/>
            <pc:sldMk cId="2453488549" sldId="268"/>
            <ac:spMk id="3" creationId="{857DF692-A9D4-411B-A777-ECE37211A953}"/>
          </ac:spMkLst>
        </pc:spChg>
      </pc:sldChg>
      <pc:sldChg chg="del">
        <pc:chgData name="Alex Watkins" userId="e75cda8f-8eaa-4490-95c5-41a3e556cdc4" providerId="ADAL" clId="{538D1403-B03A-4D55-81B6-6050D92FA90F}" dt="2025-01-14T14:11:33.333" v="52" actId="47"/>
        <pc:sldMkLst>
          <pc:docMk/>
          <pc:sldMk cId="1036355382" sldId="274"/>
        </pc:sldMkLst>
      </pc:sldChg>
      <pc:sldChg chg="modSp mod">
        <pc:chgData name="Alex Watkins" userId="e75cda8f-8eaa-4490-95c5-41a3e556cdc4" providerId="ADAL" clId="{538D1403-B03A-4D55-81B6-6050D92FA90F}" dt="2025-01-14T14:11:52.008" v="53" actId="20577"/>
        <pc:sldMkLst>
          <pc:docMk/>
          <pc:sldMk cId="679665893" sldId="276"/>
        </pc:sldMkLst>
        <pc:spChg chg="mod">
          <ac:chgData name="Alex Watkins" userId="e75cda8f-8eaa-4490-95c5-41a3e556cdc4" providerId="ADAL" clId="{538D1403-B03A-4D55-81B6-6050D92FA90F}" dt="2025-01-14T14:11:52.008" v="53" actId="20577"/>
          <ac:spMkLst>
            <pc:docMk/>
            <pc:sldMk cId="679665893" sldId="276"/>
            <ac:spMk id="3" creationId="{BFB99F36-2C28-15CB-FFB9-5A6209A7010B}"/>
          </ac:spMkLst>
        </pc:spChg>
      </pc:sldChg>
      <pc:sldChg chg="modSp mod">
        <pc:chgData name="Alex Watkins" userId="e75cda8f-8eaa-4490-95c5-41a3e556cdc4" providerId="ADAL" clId="{538D1403-B03A-4D55-81B6-6050D92FA90F}" dt="2025-01-14T20:01:21.667" v="57" actId="313"/>
        <pc:sldMkLst>
          <pc:docMk/>
          <pc:sldMk cId="3629232717" sldId="277"/>
        </pc:sldMkLst>
        <pc:spChg chg="mod">
          <ac:chgData name="Alex Watkins" userId="e75cda8f-8eaa-4490-95c5-41a3e556cdc4" providerId="ADAL" clId="{538D1403-B03A-4D55-81B6-6050D92FA90F}" dt="2025-01-14T20:01:21.667" v="57" actId="313"/>
          <ac:spMkLst>
            <pc:docMk/>
            <pc:sldMk cId="3629232717" sldId="277"/>
            <ac:spMk id="3" creationId="{BC5AD9F3-8C69-92E6-B954-8CBDF83EDFA9}"/>
          </ac:spMkLst>
        </pc:spChg>
      </pc:sldChg>
      <pc:sldChg chg="del">
        <pc:chgData name="Alex Watkins" userId="e75cda8f-8eaa-4490-95c5-41a3e556cdc4" providerId="ADAL" clId="{538D1403-B03A-4D55-81B6-6050D92FA90F}" dt="2025-01-14T14:09:56.358" v="51" actId="47"/>
        <pc:sldMkLst>
          <pc:docMk/>
          <pc:sldMk cId="2665818407" sldId="278"/>
        </pc:sldMkLst>
      </pc:sldChg>
      <pc:sldChg chg="del">
        <pc:chgData name="Alex Watkins" userId="e75cda8f-8eaa-4490-95c5-41a3e556cdc4" providerId="ADAL" clId="{538D1403-B03A-4D55-81B6-6050D92FA90F}" dt="2025-01-14T14:12:03.011" v="54" actId="47"/>
        <pc:sldMkLst>
          <pc:docMk/>
          <pc:sldMk cId="3235616672" sldId="291"/>
        </pc:sldMkLst>
      </pc:sldChg>
      <pc:sldChg chg="del">
        <pc:chgData name="Alex Watkins" userId="e75cda8f-8eaa-4490-95c5-41a3e556cdc4" providerId="ADAL" clId="{538D1403-B03A-4D55-81B6-6050D92FA90F}" dt="2025-01-14T14:12:16.283" v="55" actId="47"/>
        <pc:sldMkLst>
          <pc:docMk/>
          <pc:sldMk cId="684343332" sldId="292"/>
        </pc:sldMkLst>
      </pc:sldChg>
      <pc:sldChg chg="del">
        <pc:chgData name="Alex Watkins" userId="e75cda8f-8eaa-4490-95c5-41a3e556cdc4" providerId="ADAL" clId="{538D1403-B03A-4D55-81B6-6050D92FA90F}" dt="2025-01-14T14:12:21.060" v="56" actId="47"/>
        <pc:sldMkLst>
          <pc:docMk/>
          <pc:sldMk cId="4007735559" sldId="296"/>
        </pc:sldMkLst>
      </pc:sldChg>
      <pc:sldChg chg="modSp mod">
        <pc:chgData name="Alex Watkins" userId="e75cda8f-8eaa-4490-95c5-41a3e556cdc4" providerId="ADAL" clId="{538D1403-B03A-4D55-81B6-6050D92FA90F}" dt="2025-01-14T14:09:47.719" v="50" actId="20577"/>
        <pc:sldMkLst>
          <pc:docMk/>
          <pc:sldMk cId="4162859533" sldId="297"/>
        </pc:sldMkLst>
        <pc:spChg chg="mod">
          <ac:chgData name="Alex Watkins" userId="e75cda8f-8eaa-4490-95c5-41a3e556cdc4" providerId="ADAL" clId="{538D1403-B03A-4D55-81B6-6050D92FA90F}" dt="2025-01-14T14:09:47.719" v="50" actId="20577"/>
          <ac:spMkLst>
            <pc:docMk/>
            <pc:sldMk cId="4162859533" sldId="297"/>
            <ac:spMk id="3" creationId="{86AF6C29-5796-5E54-94F2-87C1F9A7E6C9}"/>
          </ac:spMkLst>
        </pc:spChg>
      </pc:sldChg>
      <pc:sldChg chg="modSp new mod">
        <pc:chgData name="Alex Watkins" userId="e75cda8f-8eaa-4490-95c5-41a3e556cdc4" providerId="ADAL" clId="{538D1403-B03A-4D55-81B6-6050D92FA90F}" dt="2025-01-14T20:21:33.200" v="75" actId="20577"/>
        <pc:sldMkLst>
          <pc:docMk/>
          <pc:sldMk cId="2730450554" sldId="298"/>
        </pc:sldMkLst>
        <pc:spChg chg="mod">
          <ac:chgData name="Alex Watkins" userId="e75cda8f-8eaa-4490-95c5-41a3e556cdc4" providerId="ADAL" clId="{538D1403-B03A-4D55-81B6-6050D92FA90F}" dt="2025-01-14T20:21:33.200" v="75" actId="20577"/>
          <ac:spMkLst>
            <pc:docMk/>
            <pc:sldMk cId="2730450554" sldId="298"/>
            <ac:spMk id="2" creationId="{A97D21AD-AF85-CFBD-0FA6-B7FF73016CFC}"/>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59F8CA-8E4B-4107-8E72-75AB5EA971E7}" type="doc">
      <dgm:prSet loTypeId="urn:microsoft.com/office/officeart/2005/8/layout/hProcess9" loCatId="process" qsTypeId="urn:microsoft.com/office/officeart/2005/8/quickstyle/simple1" qsCatId="simple" csTypeId="urn:microsoft.com/office/officeart/2005/8/colors/accent1_2" csCatId="accent1" phldr="1"/>
      <dgm:spPr/>
    </dgm:pt>
    <dgm:pt modelId="{BA548357-D55B-4E17-B251-D10C5C50B84F}">
      <dgm:prSet phldrT="[Text]" custT="1"/>
      <dgm:spPr/>
      <dgm:t>
        <a:bodyPr anchor="t"/>
        <a:lstStyle/>
        <a:p>
          <a:r>
            <a:rPr lang="en-US" sz="1400" u="sng" dirty="0"/>
            <a:t>Factor Calculation</a:t>
          </a:r>
        </a:p>
        <a:p>
          <a:r>
            <a:rPr lang="en-US" sz="1200" dirty="0"/>
            <a:t>Based on system topology, various factors will be calculated every 15 minutes:</a:t>
          </a:r>
        </a:p>
        <a:p>
          <a:r>
            <a:rPr lang="en-US" sz="1200" dirty="0"/>
            <a:t>Generation Shift Factors (GSF’s) Load Shift Factors (LSF’s)</a:t>
          </a:r>
        </a:p>
        <a:p>
          <a:r>
            <a:rPr lang="en-US" sz="1200" dirty="0"/>
            <a:t>Transfer Distribution Factors (TDF’s)</a:t>
          </a:r>
        </a:p>
        <a:p>
          <a:r>
            <a:rPr lang="en-US" sz="1200" dirty="0"/>
            <a:t>Gen to Load Distribution Factors (GLDFs)</a:t>
          </a:r>
        </a:p>
      </dgm:t>
    </dgm:pt>
    <dgm:pt modelId="{2E48EC8E-2A78-4908-A1B2-BEE5409AEDF8}" type="parTrans" cxnId="{557F88A3-1A75-4D72-8C50-ACACB11F32B8}">
      <dgm:prSet/>
      <dgm:spPr/>
      <dgm:t>
        <a:bodyPr/>
        <a:lstStyle/>
        <a:p>
          <a:endParaRPr lang="en-US"/>
        </a:p>
      </dgm:t>
    </dgm:pt>
    <dgm:pt modelId="{36B66BCA-DA78-439C-A53F-E3CC6B9BA787}" type="sibTrans" cxnId="{557F88A3-1A75-4D72-8C50-ACACB11F32B8}">
      <dgm:prSet/>
      <dgm:spPr/>
      <dgm:t>
        <a:bodyPr/>
        <a:lstStyle/>
        <a:p>
          <a:endParaRPr lang="en-US"/>
        </a:p>
      </dgm:t>
    </dgm:pt>
    <dgm:pt modelId="{16C4C047-1806-4CF9-A51A-A0342BFC5BA7}">
      <dgm:prSet phldrT="[Text]" custT="1"/>
      <dgm:spPr/>
      <dgm:t>
        <a:bodyPr anchor="t"/>
        <a:lstStyle/>
        <a:p>
          <a:r>
            <a:rPr lang="en-US" sz="1400" u="sng" dirty="0"/>
            <a:t>Impact Calculation</a:t>
          </a:r>
        </a:p>
        <a:p>
          <a:r>
            <a:rPr lang="en-US" sz="1200" dirty="0"/>
            <a:t>The impact calculation uses all the factors along with generator output/tag values to determine material contributions to the flow on a SOL</a:t>
          </a:r>
        </a:p>
        <a:p>
          <a:endParaRPr lang="en-US" sz="1200" dirty="0"/>
        </a:p>
        <a:p>
          <a:endParaRPr lang="en-US" sz="1200" dirty="0"/>
        </a:p>
      </dgm:t>
    </dgm:pt>
    <dgm:pt modelId="{DE2FE2A5-22A8-445A-8C92-B1DA05516F4A}" type="parTrans" cxnId="{A1730A33-BE95-417E-B555-5F5021B8556E}">
      <dgm:prSet/>
      <dgm:spPr/>
      <dgm:t>
        <a:bodyPr/>
        <a:lstStyle/>
        <a:p>
          <a:endParaRPr lang="en-US"/>
        </a:p>
      </dgm:t>
    </dgm:pt>
    <dgm:pt modelId="{BA2AF3E9-2F33-42BD-9158-FDD980F314AD}" type="sibTrans" cxnId="{A1730A33-BE95-417E-B555-5F5021B8556E}">
      <dgm:prSet/>
      <dgm:spPr/>
      <dgm:t>
        <a:bodyPr/>
        <a:lstStyle/>
        <a:p>
          <a:endParaRPr lang="en-US"/>
        </a:p>
      </dgm:t>
    </dgm:pt>
    <dgm:pt modelId="{29F66D80-81ED-4877-9DDD-EAD07A68F37F}">
      <dgm:prSet phldrT="[Text]" custT="1"/>
      <dgm:spPr/>
      <dgm:t>
        <a:bodyPr anchor="t"/>
        <a:lstStyle/>
        <a:p>
          <a:r>
            <a:rPr lang="en-US" sz="1400" u="sng" dirty="0"/>
            <a:t>Curtailment Process</a:t>
          </a:r>
        </a:p>
        <a:p>
          <a:r>
            <a:rPr lang="en-US" sz="1200" dirty="0"/>
            <a:t>Implements NAESB curtailment rules (To be developed)</a:t>
          </a:r>
        </a:p>
        <a:p>
          <a:r>
            <a:rPr lang="en-US" sz="1200" dirty="0"/>
            <a:t>Recommends which transactions for curtailment and issues GTL relief obligations</a:t>
          </a:r>
        </a:p>
      </dgm:t>
    </dgm:pt>
    <dgm:pt modelId="{363E50E1-0A27-49CA-A1BD-67C0C1B3C24C}" type="parTrans" cxnId="{A1B773F8-1701-4C01-808B-D3B20F95C4C6}">
      <dgm:prSet/>
      <dgm:spPr/>
      <dgm:t>
        <a:bodyPr/>
        <a:lstStyle/>
        <a:p>
          <a:endParaRPr lang="en-US"/>
        </a:p>
      </dgm:t>
    </dgm:pt>
    <dgm:pt modelId="{806F4D17-8FA2-4BB2-AE5C-86F0B7235D6A}" type="sibTrans" cxnId="{A1B773F8-1701-4C01-808B-D3B20F95C4C6}">
      <dgm:prSet/>
      <dgm:spPr/>
      <dgm:t>
        <a:bodyPr/>
        <a:lstStyle/>
        <a:p>
          <a:endParaRPr lang="en-US"/>
        </a:p>
      </dgm:t>
    </dgm:pt>
    <dgm:pt modelId="{5C974CAF-E969-4FC4-8F31-9E5ED9F28800}" type="pres">
      <dgm:prSet presAssocID="{9059F8CA-8E4B-4107-8E72-75AB5EA971E7}" presName="CompostProcess" presStyleCnt="0">
        <dgm:presLayoutVars>
          <dgm:dir/>
          <dgm:resizeHandles val="exact"/>
        </dgm:presLayoutVars>
      </dgm:prSet>
      <dgm:spPr/>
    </dgm:pt>
    <dgm:pt modelId="{67CB2551-2FBD-46C0-8176-C9D28CBF3C71}" type="pres">
      <dgm:prSet presAssocID="{9059F8CA-8E4B-4107-8E72-75AB5EA971E7}" presName="arrow" presStyleLbl="bgShp" presStyleIdx="0" presStyleCnt="1"/>
      <dgm:spPr/>
    </dgm:pt>
    <dgm:pt modelId="{68249C87-0EA3-4043-9CB1-933C130A4141}" type="pres">
      <dgm:prSet presAssocID="{9059F8CA-8E4B-4107-8E72-75AB5EA971E7}" presName="linearProcess" presStyleCnt="0"/>
      <dgm:spPr/>
    </dgm:pt>
    <dgm:pt modelId="{7BC3548E-6CF4-4D7C-B5D3-B1F76D6CAA76}" type="pres">
      <dgm:prSet presAssocID="{BA548357-D55B-4E17-B251-D10C5C50B84F}" presName="textNode" presStyleLbl="node1" presStyleIdx="0" presStyleCnt="3" custScaleY="134375">
        <dgm:presLayoutVars>
          <dgm:bulletEnabled val="1"/>
        </dgm:presLayoutVars>
      </dgm:prSet>
      <dgm:spPr/>
    </dgm:pt>
    <dgm:pt modelId="{0E82AF7B-ED8F-4BE3-AA05-F4947174AAA0}" type="pres">
      <dgm:prSet presAssocID="{36B66BCA-DA78-439C-A53F-E3CC6B9BA787}" presName="sibTrans" presStyleCnt="0"/>
      <dgm:spPr/>
    </dgm:pt>
    <dgm:pt modelId="{0F5D4BBF-8117-46F1-98AB-1CEB3ABA4C51}" type="pres">
      <dgm:prSet presAssocID="{16C4C047-1806-4CF9-A51A-A0342BFC5BA7}" presName="textNode" presStyleLbl="node1" presStyleIdx="1" presStyleCnt="3" custScaleY="134375">
        <dgm:presLayoutVars>
          <dgm:bulletEnabled val="1"/>
        </dgm:presLayoutVars>
      </dgm:prSet>
      <dgm:spPr/>
    </dgm:pt>
    <dgm:pt modelId="{744B23DC-BEA5-4468-B9C8-FD58B245B97C}" type="pres">
      <dgm:prSet presAssocID="{BA2AF3E9-2F33-42BD-9158-FDD980F314AD}" presName="sibTrans" presStyleCnt="0"/>
      <dgm:spPr/>
    </dgm:pt>
    <dgm:pt modelId="{DF83BE2D-B7FC-4790-82C5-B322B1E8B2CD}" type="pres">
      <dgm:prSet presAssocID="{29F66D80-81ED-4877-9DDD-EAD07A68F37F}" presName="textNode" presStyleLbl="node1" presStyleIdx="2" presStyleCnt="3" custScaleY="134375">
        <dgm:presLayoutVars>
          <dgm:bulletEnabled val="1"/>
        </dgm:presLayoutVars>
      </dgm:prSet>
      <dgm:spPr/>
    </dgm:pt>
  </dgm:ptLst>
  <dgm:cxnLst>
    <dgm:cxn modelId="{DC300B23-085B-4614-BEBF-20D13431800F}" type="presOf" srcId="{16C4C047-1806-4CF9-A51A-A0342BFC5BA7}" destId="{0F5D4BBF-8117-46F1-98AB-1CEB3ABA4C51}" srcOrd="0" destOrd="0" presId="urn:microsoft.com/office/officeart/2005/8/layout/hProcess9"/>
    <dgm:cxn modelId="{A1730A33-BE95-417E-B555-5F5021B8556E}" srcId="{9059F8CA-8E4B-4107-8E72-75AB5EA971E7}" destId="{16C4C047-1806-4CF9-A51A-A0342BFC5BA7}" srcOrd="1" destOrd="0" parTransId="{DE2FE2A5-22A8-445A-8C92-B1DA05516F4A}" sibTransId="{BA2AF3E9-2F33-42BD-9158-FDD980F314AD}"/>
    <dgm:cxn modelId="{1BA77037-618D-438C-94D2-1CE8E57B77BF}" type="presOf" srcId="{BA548357-D55B-4E17-B251-D10C5C50B84F}" destId="{7BC3548E-6CF4-4D7C-B5D3-B1F76D6CAA76}" srcOrd="0" destOrd="0" presId="urn:microsoft.com/office/officeart/2005/8/layout/hProcess9"/>
    <dgm:cxn modelId="{5776CB67-063A-42DA-8A9F-4DC453BAB601}" type="presOf" srcId="{9059F8CA-8E4B-4107-8E72-75AB5EA971E7}" destId="{5C974CAF-E969-4FC4-8F31-9E5ED9F28800}" srcOrd="0" destOrd="0" presId="urn:microsoft.com/office/officeart/2005/8/layout/hProcess9"/>
    <dgm:cxn modelId="{95568D79-05BD-49F4-AC54-50748ADF8769}" type="presOf" srcId="{29F66D80-81ED-4877-9DDD-EAD07A68F37F}" destId="{DF83BE2D-B7FC-4790-82C5-B322B1E8B2CD}" srcOrd="0" destOrd="0" presId="urn:microsoft.com/office/officeart/2005/8/layout/hProcess9"/>
    <dgm:cxn modelId="{557F88A3-1A75-4D72-8C50-ACACB11F32B8}" srcId="{9059F8CA-8E4B-4107-8E72-75AB5EA971E7}" destId="{BA548357-D55B-4E17-B251-D10C5C50B84F}" srcOrd="0" destOrd="0" parTransId="{2E48EC8E-2A78-4908-A1B2-BEE5409AEDF8}" sibTransId="{36B66BCA-DA78-439C-A53F-E3CC6B9BA787}"/>
    <dgm:cxn modelId="{A1B773F8-1701-4C01-808B-D3B20F95C4C6}" srcId="{9059F8CA-8E4B-4107-8E72-75AB5EA971E7}" destId="{29F66D80-81ED-4877-9DDD-EAD07A68F37F}" srcOrd="2" destOrd="0" parTransId="{363E50E1-0A27-49CA-A1BD-67C0C1B3C24C}" sibTransId="{806F4D17-8FA2-4BB2-AE5C-86F0B7235D6A}"/>
    <dgm:cxn modelId="{CA53C2F9-9AAE-44FA-9838-B4A52B1DB957}" type="presParOf" srcId="{5C974CAF-E969-4FC4-8F31-9E5ED9F28800}" destId="{67CB2551-2FBD-46C0-8176-C9D28CBF3C71}" srcOrd="0" destOrd="0" presId="urn:microsoft.com/office/officeart/2005/8/layout/hProcess9"/>
    <dgm:cxn modelId="{2E6740C0-6933-418E-838E-8321A6E01D07}" type="presParOf" srcId="{5C974CAF-E969-4FC4-8F31-9E5ED9F28800}" destId="{68249C87-0EA3-4043-9CB1-933C130A4141}" srcOrd="1" destOrd="0" presId="urn:microsoft.com/office/officeart/2005/8/layout/hProcess9"/>
    <dgm:cxn modelId="{B875A6A1-2873-4951-A813-B19F323DF58A}" type="presParOf" srcId="{68249C87-0EA3-4043-9CB1-933C130A4141}" destId="{7BC3548E-6CF4-4D7C-B5D3-B1F76D6CAA76}" srcOrd="0" destOrd="0" presId="urn:microsoft.com/office/officeart/2005/8/layout/hProcess9"/>
    <dgm:cxn modelId="{6DE8214A-A59B-49F6-8340-80FA1B69510A}" type="presParOf" srcId="{68249C87-0EA3-4043-9CB1-933C130A4141}" destId="{0E82AF7B-ED8F-4BE3-AA05-F4947174AAA0}" srcOrd="1" destOrd="0" presId="urn:microsoft.com/office/officeart/2005/8/layout/hProcess9"/>
    <dgm:cxn modelId="{808A82C9-4507-483E-ACED-543B3CF2056A}" type="presParOf" srcId="{68249C87-0EA3-4043-9CB1-933C130A4141}" destId="{0F5D4BBF-8117-46F1-98AB-1CEB3ABA4C51}" srcOrd="2" destOrd="0" presId="urn:microsoft.com/office/officeart/2005/8/layout/hProcess9"/>
    <dgm:cxn modelId="{B8849C7C-86E3-40D9-A57F-9B94657B156B}" type="presParOf" srcId="{68249C87-0EA3-4043-9CB1-933C130A4141}" destId="{744B23DC-BEA5-4468-B9C8-FD58B245B97C}" srcOrd="3" destOrd="0" presId="urn:microsoft.com/office/officeart/2005/8/layout/hProcess9"/>
    <dgm:cxn modelId="{B9D994D7-38A8-44AA-B7F9-C53C6E14764F}" type="presParOf" srcId="{68249C87-0EA3-4043-9CB1-933C130A4141}" destId="{DF83BE2D-B7FC-4790-82C5-B322B1E8B2CD}"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CB2551-2FBD-46C0-8176-C9D28CBF3C71}">
      <dsp:nvSpPr>
        <dsp:cNvPr id="0" name=""/>
        <dsp:cNvSpPr/>
      </dsp:nvSpPr>
      <dsp:spPr>
        <a:xfrm>
          <a:off x="657224" y="0"/>
          <a:ext cx="7448550" cy="4689566"/>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BC3548E-6CF4-4D7C-B5D3-B1F76D6CAA76}">
      <dsp:nvSpPr>
        <dsp:cNvPr id="0" name=""/>
        <dsp:cNvSpPr/>
      </dsp:nvSpPr>
      <dsp:spPr>
        <a:xfrm>
          <a:off x="4767" y="1084462"/>
          <a:ext cx="2672788" cy="252064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ctr" defTabSz="622300">
            <a:lnSpc>
              <a:spcPct val="90000"/>
            </a:lnSpc>
            <a:spcBef>
              <a:spcPct val="0"/>
            </a:spcBef>
            <a:spcAft>
              <a:spcPct val="35000"/>
            </a:spcAft>
            <a:buNone/>
          </a:pPr>
          <a:r>
            <a:rPr lang="en-US" sz="1400" u="sng" kern="1200" dirty="0"/>
            <a:t>Factor Calculation</a:t>
          </a:r>
        </a:p>
        <a:p>
          <a:pPr marL="0" lvl="0" indent="0" algn="ctr" defTabSz="622300">
            <a:lnSpc>
              <a:spcPct val="90000"/>
            </a:lnSpc>
            <a:spcBef>
              <a:spcPct val="0"/>
            </a:spcBef>
            <a:spcAft>
              <a:spcPct val="35000"/>
            </a:spcAft>
            <a:buNone/>
          </a:pPr>
          <a:r>
            <a:rPr lang="en-US" sz="1200" kern="1200" dirty="0"/>
            <a:t>Based on system topology, various factors will be calculated every 15 minutes:</a:t>
          </a:r>
        </a:p>
        <a:p>
          <a:pPr marL="0" lvl="0" indent="0" algn="ctr" defTabSz="622300">
            <a:lnSpc>
              <a:spcPct val="90000"/>
            </a:lnSpc>
            <a:spcBef>
              <a:spcPct val="0"/>
            </a:spcBef>
            <a:spcAft>
              <a:spcPct val="35000"/>
            </a:spcAft>
            <a:buNone/>
          </a:pPr>
          <a:r>
            <a:rPr lang="en-US" sz="1200" kern="1200" dirty="0"/>
            <a:t>Generation Shift Factors (GSF’s) Load Shift Factors (LSF’s)</a:t>
          </a:r>
        </a:p>
        <a:p>
          <a:pPr marL="0" lvl="0" indent="0" algn="ctr" defTabSz="622300">
            <a:lnSpc>
              <a:spcPct val="90000"/>
            </a:lnSpc>
            <a:spcBef>
              <a:spcPct val="0"/>
            </a:spcBef>
            <a:spcAft>
              <a:spcPct val="35000"/>
            </a:spcAft>
            <a:buNone/>
          </a:pPr>
          <a:r>
            <a:rPr lang="en-US" sz="1200" kern="1200" dirty="0"/>
            <a:t>Transfer Distribution Factors (TDF’s)</a:t>
          </a:r>
        </a:p>
        <a:p>
          <a:pPr marL="0" lvl="0" indent="0" algn="ctr" defTabSz="622300">
            <a:lnSpc>
              <a:spcPct val="90000"/>
            </a:lnSpc>
            <a:spcBef>
              <a:spcPct val="0"/>
            </a:spcBef>
            <a:spcAft>
              <a:spcPct val="35000"/>
            </a:spcAft>
            <a:buNone/>
          </a:pPr>
          <a:r>
            <a:rPr lang="en-US" sz="1200" kern="1200" dirty="0"/>
            <a:t>Gen to Load Distribution Factors (GLDFs)</a:t>
          </a:r>
        </a:p>
      </dsp:txBody>
      <dsp:txXfrm>
        <a:off x="127815" y="1207510"/>
        <a:ext cx="2426692" cy="2274545"/>
      </dsp:txXfrm>
    </dsp:sp>
    <dsp:sp modelId="{0F5D4BBF-8117-46F1-98AB-1CEB3ABA4C51}">
      <dsp:nvSpPr>
        <dsp:cNvPr id="0" name=""/>
        <dsp:cNvSpPr/>
      </dsp:nvSpPr>
      <dsp:spPr>
        <a:xfrm>
          <a:off x="3045105" y="1084462"/>
          <a:ext cx="2672788" cy="252064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ctr" defTabSz="622300">
            <a:lnSpc>
              <a:spcPct val="90000"/>
            </a:lnSpc>
            <a:spcBef>
              <a:spcPct val="0"/>
            </a:spcBef>
            <a:spcAft>
              <a:spcPct val="35000"/>
            </a:spcAft>
            <a:buNone/>
          </a:pPr>
          <a:r>
            <a:rPr lang="en-US" sz="1400" u="sng" kern="1200" dirty="0"/>
            <a:t>Impact Calculation</a:t>
          </a:r>
        </a:p>
        <a:p>
          <a:pPr marL="0" lvl="0" indent="0" algn="ctr" defTabSz="622300">
            <a:lnSpc>
              <a:spcPct val="90000"/>
            </a:lnSpc>
            <a:spcBef>
              <a:spcPct val="0"/>
            </a:spcBef>
            <a:spcAft>
              <a:spcPct val="35000"/>
            </a:spcAft>
            <a:buNone/>
          </a:pPr>
          <a:r>
            <a:rPr lang="en-US" sz="1200" kern="1200" dirty="0"/>
            <a:t>The impact calculation uses all the factors along with generator output/tag values to determine material contributions to the flow on a SOL</a:t>
          </a:r>
        </a:p>
        <a:p>
          <a:pPr marL="0" lvl="0" indent="0" algn="ctr" defTabSz="622300">
            <a:lnSpc>
              <a:spcPct val="90000"/>
            </a:lnSpc>
            <a:spcBef>
              <a:spcPct val="0"/>
            </a:spcBef>
            <a:spcAft>
              <a:spcPct val="35000"/>
            </a:spcAft>
            <a:buNone/>
          </a:pPr>
          <a:endParaRPr lang="en-US" sz="1200" kern="1200" dirty="0"/>
        </a:p>
        <a:p>
          <a:pPr marL="0" lvl="0" indent="0" algn="ctr" defTabSz="622300">
            <a:lnSpc>
              <a:spcPct val="90000"/>
            </a:lnSpc>
            <a:spcBef>
              <a:spcPct val="0"/>
            </a:spcBef>
            <a:spcAft>
              <a:spcPct val="35000"/>
            </a:spcAft>
            <a:buNone/>
          </a:pPr>
          <a:endParaRPr lang="en-US" sz="1200" kern="1200" dirty="0"/>
        </a:p>
      </dsp:txBody>
      <dsp:txXfrm>
        <a:off x="3168153" y="1207510"/>
        <a:ext cx="2426692" cy="2274545"/>
      </dsp:txXfrm>
    </dsp:sp>
    <dsp:sp modelId="{DF83BE2D-B7FC-4790-82C5-B322B1E8B2CD}">
      <dsp:nvSpPr>
        <dsp:cNvPr id="0" name=""/>
        <dsp:cNvSpPr/>
      </dsp:nvSpPr>
      <dsp:spPr>
        <a:xfrm>
          <a:off x="6085443" y="1084462"/>
          <a:ext cx="2672788" cy="252064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ctr" defTabSz="622300">
            <a:lnSpc>
              <a:spcPct val="90000"/>
            </a:lnSpc>
            <a:spcBef>
              <a:spcPct val="0"/>
            </a:spcBef>
            <a:spcAft>
              <a:spcPct val="35000"/>
            </a:spcAft>
            <a:buNone/>
          </a:pPr>
          <a:r>
            <a:rPr lang="en-US" sz="1400" u="sng" kern="1200" dirty="0"/>
            <a:t>Curtailment Process</a:t>
          </a:r>
        </a:p>
        <a:p>
          <a:pPr marL="0" lvl="0" indent="0" algn="ctr" defTabSz="622300">
            <a:lnSpc>
              <a:spcPct val="90000"/>
            </a:lnSpc>
            <a:spcBef>
              <a:spcPct val="0"/>
            </a:spcBef>
            <a:spcAft>
              <a:spcPct val="35000"/>
            </a:spcAft>
            <a:buNone/>
          </a:pPr>
          <a:r>
            <a:rPr lang="en-US" sz="1200" kern="1200" dirty="0"/>
            <a:t>Implements NAESB curtailment rules (To be developed)</a:t>
          </a:r>
        </a:p>
        <a:p>
          <a:pPr marL="0" lvl="0" indent="0" algn="ctr" defTabSz="622300">
            <a:lnSpc>
              <a:spcPct val="90000"/>
            </a:lnSpc>
            <a:spcBef>
              <a:spcPct val="0"/>
            </a:spcBef>
            <a:spcAft>
              <a:spcPct val="35000"/>
            </a:spcAft>
            <a:buNone/>
          </a:pPr>
          <a:r>
            <a:rPr lang="en-US" sz="1200" kern="1200" dirty="0"/>
            <a:t>Recommends which transactions for curtailment and issues GTL relief obligations</a:t>
          </a:r>
        </a:p>
      </dsp:txBody>
      <dsp:txXfrm>
        <a:off x="6208491" y="1207510"/>
        <a:ext cx="2426692" cy="2274545"/>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6EF35AF5-4935-4BB8-8F34-D7DDDE5CEAC5}" type="datetimeFigureOut">
              <a:rPr lang="en-US" smtClean="0"/>
              <a:t>1/21/2025</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5C418DCC-7D75-4CEA-9450-03C0852D97C5}" type="slidenum">
              <a:rPr lang="en-US" smtClean="0"/>
              <a:t>‹#›</a:t>
            </a:fld>
            <a:endParaRPr lang="en-US" dirty="0"/>
          </a:p>
        </p:txBody>
      </p:sp>
    </p:spTree>
    <p:extLst>
      <p:ext uri="{BB962C8B-B14F-4D97-AF65-F5344CB8AC3E}">
        <p14:creationId xmlns:p14="http://schemas.microsoft.com/office/powerpoint/2010/main" val="11998557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31CA914-5900-4E26-9B8A-24335DD36EB1}" type="datetimeFigureOut">
              <a:rPr lang="en-US" smtClean="0"/>
              <a:t>1/21/2025</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061673A0-9730-427B-BB97-18C0C28887E4}" type="slidenum">
              <a:rPr lang="en-US" smtClean="0"/>
              <a:t>‹#›</a:t>
            </a:fld>
            <a:endParaRPr lang="en-US" dirty="0"/>
          </a:p>
        </p:txBody>
      </p:sp>
    </p:spTree>
    <p:extLst>
      <p:ext uri="{BB962C8B-B14F-4D97-AF65-F5344CB8AC3E}">
        <p14:creationId xmlns:p14="http://schemas.microsoft.com/office/powerpoint/2010/main" val="1954872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1673A0-9730-427B-BB97-18C0C28887E4}" type="slidenum">
              <a:rPr lang="en-US" smtClean="0"/>
              <a:t>1</a:t>
            </a:fld>
            <a:endParaRPr lang="en-US" dirty="0"/>
          </a:p>
        </p:txBody>
      </p:sp>
    </p:spTree>
    <p:extLst>
      <p:ext uri="{BB962C8B-B14F-4D97-AF65-F5344CB8AC3E}">
        <p14:creationId xmlns:p14="http://schemas.microsoft.com/office/powerpoint/2010/main" val="38008373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61673A0-9730-427B-BB97-18C0C28887E4}" type="slidenum">
              <a:rPr lang="en-US" smtClean="0"/>
              <a:t>14</a:t>
            </a:fld>
            <a:endParaRPr lang="en-US" dirty="0"/>
          </a:p>
        </p:txBody>
      </p:sp>
    </p:spTree>
    <p:extLst>
      <p:ext uri="{BB962C8B-B14F-4D97-AF65-F5344CB8AC3E}">
        <p14:creationId xmlns:p14="http://schemas.microsoft.com/office/powerpoint/2010/main" val="33737374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Intro Slide (OPTIONAL)">
    <p:bg>
      <p:bgPr>
        <a:solidFill>
          <a:srgbClr val="CF102D"/>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3694" y="-1"/>
            <a:ext cx="12195694" cy="6858001"/>
          </a:xfrm>
          <a:prstGeom prst="rect">
            <a:avLst/>
          </a:prstGeom>
        </p:spPr>
      </p:pic>
      <p:sp>
        <p:nvSpPr>
          <p:cNvPr id="13" name="Freeform 12"/>
          <p:cNvSpPr/>
          <p:nvPr userDrawn="1"/>
        </p:nvSpPr>
        <p:spPr bwMode="gray">
          <a:xfrm>
            <a:off x="0" y="0"/>
            <a:ext cx="8239328" cy="6858000"/>
          </a:xfrm>
          <a:custGeom>
            <a:avLst/>
            <a:gdLst>
              <a:gd name="connsiteX0" fmla="*/ 1412263 w 8239328"/>
              <a:gd name="connsiteY0" fmla="*/ 0 h 6858000"/>
              <a:gd name="connsiteX1" fmla="*/ 6611273 w 8239328"/>
              <a:gd name="connsiteY1" fmla="*/ 0 h 6858000"/>
              <a:gd name="connsiteX2" fmla="*/ 6700889 w 8239328"/>
              <a:gd name="connsiteY2" fmla="*/ 70424 h 6858000"/>
              <a:gd name="connsiteX3" fmla="*/ 8239328 w 8239328"/>
              <a:gd name="connsiteY3" fmla="*/ 3332615 h 6858000"/>
              <a:gd name="connsiteX4" fmla="*/ 6375437 w 8239328"/>
              <a:gd name="connsiteY4" fmla="*/ 6838174 h 6858000"/>
              <a:gd name="connsiteX5" fmla="*/ 6344512 w 8239328"/>
              <a:gd name="connsiteY5" fmla="*/ 6858000 h 6858000"/>
              <a:gd name="connsiteX6" fmla="*/ 1679024 w 8239328"/>
              <a:gd name="connsiteY6" fmla="*/ 6858000 h 6858000"/>
              <a:gd name="connsiteX7" fmla="*/ 1648099 w 8239328"/>
              <a:gd name="connsiteY7" fmla="*/ 6838174 h 6858000"/>
              <a:gd name="connsiteX8" fmla="*/ 40735 w 8239328"/>
              <a:gd name="connsiteY8" fmla="*/ 4786192 h 6858000"/>
              <a:gd name="connsiteX9" fmla="*/ 0 w 8239328"/>
              <a:gd name="connsiteY9" fmla="*/ 4665803 h 6858000"/>
              <a:gd name="connsiteX10" fmla="*/ 0 w 8239328"/>
              <a:gd name="connsiteY10" fmla="*/ 1999427 h 6858000"/>
              <a:gd name="connsiteX11" fmla="*/ 40735 w 8239328"/>
              <a:gd name="connsiteY11" fmla="*/ 1879038 h 6858000"/>
              <a:gd name="connsiteX12" fmla="*/ 1322647 w 8239328"/>
              <a:gd name="connsiteY12" fmla="*/ 7042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239328" h="6858000">
                <a:moveTo>
                  <a:pt x="1412263" y="0"/>
                </a:moveTo>
                <a:lnTo>
                  <a:pt x="6611273" y="0"/>
                </a:lnTo>
                <a:lnTo>
                  <a:pt x="6700889" y="70424"/>
                </a:lnTo>
                <a:cubicBezTo>
                  <a:pt x="7640452" y="845821"/>
                  <a:pt x="8239328" y="2019281"/>
                  <a:pt x="8239328" y="3332615"/>
                </a:cubicBezTo>
                <a:cubicBezTo>
                  <a:pt x="8239328" y="4791876"/>
                  <a:pt x="7499975" y="6078451"/>
                  <a:pt x="6375437" y="6838174"/>
                </a:cubicBezTo>
                <a:lnTo>
                  <a:pt x="6344512" y="6858000"/>
                </a:lnTo>
                <a:lnTo>
                  <a:pt x="1679024" y="6858000"/>
                </a:lnTo>
                <a:lnTo>
                  <a:pt x="1648099" y="6838174"/>
                </a:lnTo>
                <a:cubicBezTo>
                  <a:pt x="917149" y="6344354"/>
                  <a:pt x="348940" y="5627939"/>
                  <a:pt x="40735" y="4786192"/>
                </a:cubicBezTo>
                <a:lnTo>
                  <a:pt x="0" y="4665803"/>
                </a:lnTo>
                <a:lnTo>
                  <a:pt x="0" y="1999427"/>
                </a:lnTo>
                <a:lnTo>
                  <a:pt x="40735" y="1879038"/>
                </a:lnTo>
                <a:cubicBezTo>
                  <a:pt x="301524" y="1166791"/>
                  <a:pt x="748470" y="544278"/>
                  <a:pt x="1322647" y="70424"/>
                </a:cubicBezTo>
                <a:close/>
              </a:path>
            </a:pathLst>
          </a:custGeom>
          <a:solidFill>
            <a:srgbClr val="CF102D">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bwMode="white">
          <a:xfrm>
            <a:off x="1064406" y="1136821"/>
            <a:ext cx="10069032" cy="2965621"/>
          </a:xfrm>
        </p:spPr>
        <p:txBody>
          <a:bodyPr anchor="b">
            <a:normAutofit/>
          </a:bodyPr>
          <a:lstStyle>
            <a:lvl1pPr algn="l">
              <a:lnSpc>
                <a:spcPct val="75000"/>
              </a:lnSpc>
              <a:defRPr sz="5400">
                <a:solidFill>
                  <a:schemeClr val="tx1"/>
                </a:solidFill>
                <a:latin typeface="Segoe UI Black" panose="020B0A02040204020203" pitchFamily="34" charset="0"/>
                <a:ea typeface="Segoe UI Black" panose="020B0A02040204020203" pitchFamily="34" charset="0"/>
                <a:cs typeface="Segoe UI Black" panose="020B0A02040204020203" pitchFamily="34" charset="0"/>
              </a:defRPr>
            </a:lvl1pPr>
          </a:lstStyle>
          <a:p>
            <a:r>
              <a:rPr lang="en-US"/>
              <a:t>Click to edit Master title style</a:t>
            </a:r>
            <a:endParaRPr lang="en-US" dirty="0"/>
          </a:p>
        </p:txBody>
      </p:sp>
      <p:sp>
        <p:nvSpPr>
          <p:cNvPr id="3" name="Subtitle 2"/>
          <p:cNvSpPr>
            <a:spLocks noGrp="1"/>
          </p:cNvSpPr>
          <p:nvPr>
            <p:ph type="subTitle" idx="1"/>
          </p:nvPr>
        </p:nvSpPr>
        <p:spPr bwMode="white">
          <a:xfrm>
            <a:off x="1064405" y="4102442"/>
            <a:ext cx="7174923" cy="1757251"/>
          </a:xfrm>
        </p:spPr>
        <p:txBody>
          <a:bodyPr>
            <a:normAutofit/>
          </a:bodyPr>
          <a:lstStyle>
            <a:lvl1pPr marL="0" indent="0" algn="l">
              <a:buNone/>
              <a:defRPr sz="3200" cap="all" baseline="0">
                <a:solidFill>
                  <a:schemeClr val="tx1"/>
                </a:solidFill>
                <a:latin typeface="Segoe UI Light" panose="020B0502040204020203" pitchFamily="34" charset="0"/>
                <a:cs typeface="Segoe UI Light"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4" name="Picture 13"/>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63397" y="455492"/>
            <a:ext cx="3347210" cy="1154786"/>
          </a:xfrm>
          <a:prstGeom prst="rect">
            <a:avLst/>
          </a:prstGeom>
        </p:spPr>
      </p:pic>
      <p:sp>
        <p:nvSpPr>
          <p:cNvPr id="15" name="TextBox 14"/>
          <p:cNvSpPr txBox="1"/>
          <p:nvPr userDrawn="1"/>
        </p:nvSpPr>
        <p:spPr bwMode="white">
          <a:xfrm>
            <a:off x="4211237" y="6390804"/>
            <a:ext cx="1833837" cy="276999"/>
          </a:xfrm>
          <a:prstGeom prst="rect">
            <a:avLst/>
          </a:prstGeom>
          <a:noFill/>
        </p:spPr>
        <p:txBody>
          <a:bodyPr wrap="square" rtlCol="0">
            <a:spAutoFit/>
          </a:bodyPr>
          <a:lstStyle/>
          <a:p>
            <a:r>
              <a:rPr lang="en-US" sz="1200" dirty="0">
                <a:latin typeface="Segoe UI Semilight" panose="020B0402040204020203" pitchFamily="34" charset="0"/>
                <a:cs typeface="Segoe UI Semilight" panose="020B0402040204020203" pitchFamily="34" charset="0"/>
              </a:rPr>
              <a:t>SouthwestPowerPool</a:t>
            </a:r>
          </a:p>
        </p:txBody>
      </p:sp>
      <p:sp>
        <p:nvSpPr>
          <p:cNvPr id="16" name="TextBox 15"/>
          <p:cNvSpPr txBox="1"/>
          <p:nvPr userDrawn="1"/>
        </p:nvSpPr>
        <p:spPr bwMode="white">
          <a:xfrm>
            <a:off x="6380514" y="6376351"/>
            <a:ext cx="979933" cy="276999"/>
          </a:xfrm>
          <a:prstGeom prst="rect">
            <a:avLst/>
          </a:prstGeom>
          <a:noFill/>
        </p:spPr>
        <p:txBody>
          <a:bodyPr wrap="square" rtlCol="0">
            <a:spAutoFit/>
          </a:bodyPr>
          <a:lstStyle/>
          <a:p>
            <a:r>
              <a:rPr lang="en-US" sz="1200" dirty="0" err="1">
                <a:latin typeface="Segoe UI Semilight" panose="020B0402040204020203" pitchFamily="34" charset="0"/>
                <a:cs typeface="Segoe UI Semilight" panose="020B0402040204020203" pitchFamily="34" charset="0"/>
              </a:rPr>
              <a:t>SPPorg</a:t>
            </a:r>
            <a:endParaRPr lang="en-US" sz="1200" dirty="0">
              <a:latin typeface="Segoe UI Semilight" panose="020B0402040204020203" pitchFamily="34" charset="0"/>
              <a:cs typeface="Segoe UI Semilight" panose="020B0402040204020203" pitchFamily="34" charset="0"/>
            </a:endParaRPr>
          </a:p>
        </p:txBody>
      </p:sp>
      <p:sp>
        <p:nvSpPr>
          <p:cNvPr id="17" name="TextBox 16"/>
          <p:cNvSpPr txBox="1"/>
          <p:nvPr userDrawn="1"/>
        </p:nvSpPr>
        <p:spPr bwMode="white">
          <a:xfrm>
            <a:off x="7585616" y="6376351"/>
            <a:ext cx="1929074" cy="276999"/>
          </a:xfrm>
          <a:prstGeom prst="rect">
            <a:avLst/>
          </a:prstGeom>
          <a:noFill/>
        </p:spPr>
        <p:txBody>
          <a:bodyPr wrap="square" rtlCol="0">
            <a:spAutoFit/>
          </a:bodyPr>
          <a:lstStyle/>
          <a:p>
            <a:r>
              <a:rPr lang="en-US" sz="1200" dirty="0">
                <a:latin typeface="Segoe UI Semilight" panose="020B0402040204020203" pitchFamily="34" charset="0"/>
                <a:cs typeface="Segoe UI Semilight" panose="020B0402040204020203" pitchFamily="34" charset="0"/>
              </a:rPr>
              <a:t>southwest-power-pool</a:t>
            </a:r>
          </a:p>
        </p:txBody>
      </p:sp>
      <p:pic>
        <p:nvPicPr>
          <p:cNvPr id="18" name="Picture 17"/>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3927962" y="6394208"/>
            <a:ext cx="269235" cy="269235"/>
          </a:xfrm>
          <a:prstGeom prst="rect">
            <a:avLst/>
          </a:prstGeom>
        </p:spPr>
      </p:pic>
      <p:pic>
        <p:nvPicPr>
          <p:cNvPr id="19" name="Picture 18"/>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6075298" y="6380816"/>
            <a:ext cx="297489" cy="297489"/>
          </a:xfrm>
          <a:prstGeom prst="rect">
            <a:avLst/>
          </a:prstGeom>
        </p:spPr>
      </p:pic>
      <p:pic>
        <p:nvPicPr>
          <p:cNvPr id="20" name="Picture 19"/>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7294547" y="6366090"/>
            <a:ext cx="307777" cy="307777"/>
          </a:xfrm>
          <a:prstGeom prst="rect">
            <a:avLst/>
          </a:prstGeom>
        </p:spPr>
      </p:pic>
      <p:sp>
        <p:nvSpPr>
          <p:cNvPr id="21" name="Rectangle 1"/>
          <p:cNvSpPr>
            <a:spLocks noChangeArrowheads="1"/>
          </p:cNvSpPr>
          <p:nvPr userDrawn="1"/>
        </p:nvSpPr>
        <p:spPr bwMode="white">
          <a:xfrm>
            <a:off x="1225568" y="6268705"/>
            <a:ext cx="2528984" cy="4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900" b="0" i="1" u="none" strike="noStrike" cap="none" normalizeH="0" baseline="0" dirty="0">
              <a:ln>
                <a:noFill/>
              </a:ln>
              <a:solidFill>
                <a:srgbClr val="000000"/>
              </a:solidFill>
              <a:effectLst/>
              <a:latin typeface="Segoe UI Semilight" panose="020B0402040204020203" pitchFamily="34" charset="0"/>
              <a:cs typeface="Segoe UI Semilight" panose="020B0402040204020203"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1" u="none" strike="noStrike" cap="none" normalizeH="0" baseline="0" dirty="0">
                <a:ln>
                  <a:noFill/>
                </a:ln>
                <a:solidFill>
                  <a:srgbClr val="FFFFFF"/>
                </a:solidFill>
                <a:effectLst/>
                <a:latin typeface="Segoe UI Semilight" panose="020B0402040204020203" pitchFamily="34" charset="0"/>
                <a:cs typeface="Segoe UI Semilight" panose="020B0402040204020203" pitchFamily="34" charset="0"/>
              </a:rPr>
              <a:t>Working together to responsibly and economically keep the lights on today and in the future.</a:t>
            </a:r>
          </a:p>
        </p:txBody>
      </p:sp>
    </p:spTree>
    <p:extLst>
      <p:ext uri="{BB962C8B-B14F-4D97-AF65-F5344CB8AC3E}">
        <p14:creationId xmlns:p14="http://schemas.microsoft.com/office/powerpoint/2010/main" val="255501539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Full Page Graphic with Body Text">
    <p:spTree>
      <p:nvGrpSpPr>
        <p:cNvPr id="1" name=""/>
        <p:cNvGrpSpPr/>
        <p:nvPr/>
      </p:nvGrpSpPr>
      <p:grpSpPr>
        <a:xfrm>
          <a:off x="0" y="0"/>
          <a:ext cx="0" cy="0"/>
          <a:chOff x="0" y="0"/>
          <a:chExt cx="0" cy="0"/>
        </a:xfrm>
      </p:grpSpPr>
      <p:sp>
        <p:nvSpPr>
          <p:cNvPr id="7" name="Picture Placeholder 6"/>
          <p:cNvSpPr>
            <a:spLocks noGrp="1"/>
          </p:cNvSpPr>
          <p:nvPr>
            <p:ph type="pic" sz="quarter" idx="12"/>
          </p:nvPr>
        </p:nvSpPr>
        <p:spPr>
          <a:xfrm>
            <a:off x="0" y="0"/>
            <a:ext cx="12192000" cy="6858000"/>
          </a:xfrm>
        </p:spPr>
        <p:txBody>
          <a:bodyPr/>
          <a:lstStyle/>
          <a:p>
            <a:r>
              <a:rPr lang="en-US" dirty="0"/>
              <a:t>Click icon to add picture</a:t>
            </a:r>
          </a:p>
        </p:txBody>
      </p:sp>
      <p:sp>
        <p:nvSpPr>
          <p:cNvPr id="2" name="Title 1"/>
          <p:cNvSpPr>
            <a:spLocks noGrp="1"/>
          </p:cNvSpPr>
          <p:nvPr>
            <p:ph type="title"/>
          </p:nvPr>
        </p:nvSpPr>
        <p:spPr/>
        <p:txBody>
          <a:body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F98B47EF-2ACA-4A53-9CA3-46A7C8033480}" type="datetimeFigureOut">
              <a:rPr lang="en-US" smtClean="0"/>
              <a:t>1/21/2025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Slide Number Placeholder 5"/>
          <p:cNvSpPr txBox="1">
            <a:spLocks/>
          </p:cNvSpPr>
          <p:nvPr userDrawn="1"/>
        </p:nvSpPr>
        <p:spPr bwMode="gray">
          <a:xfrm>
            <a:off x="11680382" y="6329793"/>
            <a:ext cx="365125" cy="365125"/>
          </a:xfrm>
          <a:prstGeom prst="rect">
            <a:avLst/>
          </a:prstGeom>
        </p:spPr>
        <p:txBody>
          <a:bodyPr vert="horz" lIns="27432" tIns="45720" rIns="27432" bIns="45720" rtlCol="0" anchor="b">
            <a:noAutofit/>
          </a:bodyPr>
          <a:lstStyle>
            <a:defPPr>
              <a:defRPr lang="en-US"/>
            </a:defPPr>
            <a:lvl1pPr marL="0" algn="ctr" defTabSz="914400" rtl="0" eaLnBrk="1" latinLnBrk="0" hangingPunct="1">
              <a:defRPr sz="1400" kern="1200">
                <a:solidFill>
                  <a:schemeClr val="tx2">
                    <a:lumMod val="60000"/>
                    <a:lumOff val="40000"/>
                  </a:schemeClr>
                </a:solidFill>
                <a:latin typeface="Segoe UI Semilight" panose="020B0402040204020203" pitchFamily="34" charset="0"/>
                <a:ea typeface="Segoe UI Black" panose="020B0A02040204020203" pitchFamily="34" charset="0"/>
                <a:cs typeface="Segoe UI Semilight" panose="020B040204020402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10" name="Content Placeholder 2"/>
          <p:cNvSpPr>
            <a:spLocks noGrp="1"/>
          </p:cNvSpPr>
          <p:nvPr>
            <p:ph idx="1"/>
          </p:nvPr>
        </p:nvSpPr>
        <p:spPr>
          <a:xfrm>
            <a:off x="937158" y="1597688"/>
            <a:ext cx="10058401" cy="48501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80941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12844" y="564204"/>
            <a:ext cx="4159182" cy="1214354"/>
          </a:xfrm>
        </p:spPr>
        <p:txBody>
          <a:bodyPr anchor="ctr">
            <a:normAutofit/>
          </a:bodyPr>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7" y="564204"/>
            <a:ext cx="6392727" cy="5729591"/>
          </a:xfrm>
        </p:spPr>
        <p:txBody>
          <a:bodyPr>
            <a:normAutofit/>
          </a:bodyPr>
          <a:lstStyle>
            <a:lvl1pPr>
              <a:spcBef>
                <a:spcPts val="0"/>
              </a:spcBef>
              <a:defRPr sz="2800"/>
            </a:lvl1pPr>
            <a:lvl2pPr>
              <a:defRPr sz="2800"/>
            </a:lvl2pPr>
            <a:lvl3pPr>
              <a:defRPr sz="2800"/>
            </a:lvl3pPr>
            <a:lvl4pPr>
              <a:defRPr sz="2800"/>
            </a:lvl4pPr>
            <a:lvl5pPr>
              <a:defRPr sz="2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12844" y="1848113"/>
            <a:ext cx="4159181" cy="4445683"/>
          </a:xfrm>
        </p:spPr>
        <p:txBody>
          <a:bodyPr>
            <a:normAutofit/>
          </a:bodyPr>
          <a:lstStyle>
            <a:lvl1pPr marL="0" indent="0">
              <a:buNone/>
              <a:defRPr sz="2400" cap="none"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98B47EF-2ACA-4A53-9CA3-46A7C8033480}" type="datetimeFigureOut">
              <a:rPr lang="en-US" smtClean="0"/>
              <a:t>1/21/2025</a:t>
            </a:fld>
            <a:endParaRPr lang="en-US" dirty="0"/>
          </a:p>
        </p:txBody>
      </p:sp>
      <p:sp>
        <p:nvSpPr>
          <p:cNvPr id="6" name="Footer Placeholder 5"/>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40427198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12843" y="554478"/>
            <a:ext cx="4688205" cy="1193936"/>
          </a:xfrm>
        </p:spPr>
        <p:txBody>
          <a:bodyPr anchor="ctr">
            <a:normAutofit/>
          </a:bodyPr>
          <a:lstStyle>
            <a:lvl1pPr>
              <a:defRPr sz="3200"/>
            </a:lvl1pPr>
          </a:lstStyle>
          <a:p>
            <a:r>
              <a:rPr lang="en-US"/>
              <a:t>Click to edit Master title style</a:t>
            </a:r>
            <a:endParaRPr lang="en-US" dirty="0"/>
          </a:p>
        </p:txBody>
      </p:sp>
      <p:sp>
        <p:nvSpPr>
          <p:cNvPr id="3" name="Picture Placeholder 2"/>
          <p:cNvSpPr>
            <a:spLocks noGrp="1"/>
          </p:cNvSpPr>
          <p:nvPr>
            <p:ph type="pic" idx="1"/>
          </p:nvPr>
        </p:nvSpPr>
        <p:spPr>
          <a:xfrm>
            <a:off x="5666119" y="554477"/>
            <a:ext cx="5825665" cy="5586831"/>
          </a:xfrm>
          <a:ln w="76200">
            <a:solidFill>
              <a:schemeClr val="bg1">
                <a:lumMod val="95000"/>
              </a:schemeClr>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12844" y="1828800"/>
            <a:ext cx="4688205" cy="4445540"/>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98B47EF-2ACA-4A53-9CA3-46A7C8033480}" type="datetimeFigureOut">
              <a:rPr lang="en-US" smtClean="0"/>
              <a:t>1/21/2025</a:t>
            </a:fld>
            <a:endParaRPr lang="en-US" dirty="0"/>
          </a:p>
        </p:txBody>
      </p:sp>
      <p:sp>
        <p:nvSpPr>
          <p:cNvPr id="6" name="Footer Placeholder 5"/>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7644757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Contact Info (OPTIONAL)">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5963055" y="564204"/>
            <a:ext cx="5566322" cy="2733473"/>
          </a:xfrm>
        </p:spPr>
        <p:txBody>
          <a:bodyPr anchor="b">
            <a:normAutofit/>
          </a:bodyPr>
          <a:lstStyle>
            <a:lvl1pPr algn="l">
              <a:lnSpc>
                <a:spcPct val="75000"/>
              </a:lnSpc>
              <a:defRPr sz="3600" baseline="0">
                <a:solidFill>
                  <a:schemeClr val="tx1"/>
                </a:solidFill>
                <a:latin typeface="Segoe UI Black" panose="020B0A02040204020203" pitchFamily="34" charset="0"/>
                <a:ea typeface="Segoe UI Black" panose="020B0A02040204020203" pitchFamily="34" charset="0"/>
                <a:cs typeface="Segoe UI Black" panose="020B0A02040204020203"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5963055" y="3297677"/>
            <a:ext cx="5566322" cy="3032117"/>
          </a:xfrm>
        </p:spPr>
        <p:txBody>
          <a:bodyPr>
            <a:normAutofit/>
          </a:bodyPr>
          <a:lstStyle>
            <a:lvl1pPr marL="0" indent="0" algn="l">
              <a:spcBef>
                <a:spcPts val="0"/>
              </a:spcBef>
              <a:buNone/>
              <a:defRPr sz="2000" cap="none" baseline="0">
                <a:solidFill>
                  <a:schemeClr val="tx1"/>
                </a:solidFill>
                <a:latin typeface="Segoe UI Light" panose="020B0502040204020203" pitchFamily="34" charset="0"/>
                <a:cs typeface="Segoe UI Light" panose="020B0502040204020203" pitchFamily="34" charset="0"/>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Picture Placeholder 4"/>
          <p:cNvSpPr>
            <a:spLocks noGrp="1"/>
          </p:cNvSpPr>
          <p:nvPr>
            <p:ph type="pic" sz="quarter" idx="12"/>
          </p:nvPr>
        </p:nvSpPr>
        <p:spPr>
          <a:xfrm>
            <a:off x="622164" y="729338"/>
            <a:ext cx="4864235" cy="4919662"/>
          </a:xfrm>
          <a:prstGeom prst="rect">
            <a:avLst/>
          </a:prstGeom>
          <a:ln w="76200">
            <a:solidFill>
              <a:schemeClr val="bg2">
                <a:lumMod val="75000"/>
              </a:schemeClr>
            </a:solidFill>
          </a:ln>
        </p:spPr>
        <p:txBody>
          <a:bodyPr/>
          <a:lstStyle/>
          <a:p>
            <a:r>
              <a:rPr lang="en-US" dirty="0"/>
              <a:t>Click icon to add picture</a:t>
            </a:r>
          </a:p>
        </p:txBody>
      </p:sp>
      <p:sp>
        <p:nvSpPr>
          <p:cNvPr id="21" name="Oval 20"/>
          <p:cNvSpPr/>
          <p:nvPr userDrawn="1"/>
        </p:nvSpPr>
        <p:spPr bwMode="ltGray">
          <a:xfrm>
            <a:off x="11680382" y="6363350"/>
            <a:ext cx="348347" cy="35587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Slide Number Placeholder 5"/>
          <p:cNvSpPr txBox="1">
            <a:spLocks/>
          </p:cNvSpPr>
          <p:nvPr userDrawn="1"/>
        </p:nvSpPr>
        <p:spPr bwMode="invGray">
          <a:xfrm>
            <a:off x="11680382" y="6329793"/>
            <a:ext cx="365125" cy="365125"/>
          </a:xfrm>
          <a:prstGeom prst="rect">
            <a:avLst/>
          </a:prstGeom>
        </p:spPr>
        <p:txBody>
          <a:bodyPr vert="horz" lIns="27432" tIns="45720" rIns="27432" bIns="45720" rtlCol="0" anchor="b">
            <a:noAutofit/>
          </a:bodyPr>
          <a:lstStyle>
            <a:defPPr>
              <a:defRPr lang="en-US"/>
            </a:defPPr>
            <a:lvl1pPr marL="0" algn="ctr" defTabSz="914400" rtl="0" eaLnBrk="1" latinLnBrk="0" hangingPunct="1">
              <a:defRPr sz="1400" kern="1200">
                <a:solidFill>
                  <a:schemeClr val="tx2">
                    <a:lumMod val="60000"/>
                    <a:lumOff val="40000"/>
                  </a:schemeClr>
                </a:solidFill>
                <a:latin typeface="Segoe UI Semilight" panose="020B0402040204020203" pitchFamily="34" charset="0"/>
                <a:ea typeface="Segoe UI Black" panose="020B0A02040204020203" pitchFamily="34" charset="0"/>
                <a:cs typeface="Segoe UI Semilight" panose="020B040204020402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CF08F63-ED02-406C-9432-F3661D040FC6}" type="slidenum">
              <a:rPr lang="en-US" smtClean="0"/>
              <a:pPr/>
              <a:t>‹#›</a:t>
            </a:fld>
            <a:endParaRPr lang="en-US" dirty="0"/>
          </a:p>
        </p:txBody>
      </p:sp>
      <p:pic>
        <p:nvPicPr>
          <p:cNvPr id="15" name="Picture 14"/>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95559" y="6371739"/>
            <a:ext cx="600933" cy="306452"/>
          </a:xfrm>
          <a:prstGeom prst="rect">
            <a:avLst/>
          </a:prstGeom>
        </p:spPr>
      </p:pic>
    </p:spTree>
    <p:extLst>
      <p:ext uri="{BB962C8B-B14F-4D97-AF65-F5344CB8AC3E}">
        <p14:creationId xmlns:p14="http://schemas.microsoft.com/office/powerpoint/2010/main" val="3375024014"/>
      </p:ext>
    </p:extLst>
  </p:cSld>
  <p:clrMapOvr>
    <a:overrideClrMapping bg1="dk1" tx1="lt1" bg2="dk2" tx2="lt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rtlCol="0"/>
          <a:lstStyle/>
          <a:p>
            <a:r>
              <a:rPr lang="en-US"/>
              <a:t>Click to edit Master title style</a:t>
            </a:r>
          </a:p>
        </p:txBody>
      </p:sp>
      <p:sp>
        <p:nvSpPr>
          <p:cNvPr id="4" name="Date Placeholder 3"/>
          <p:cNvSpPr>
            <a:spLocks noGrp="1"/>
          </p:cNvSpPr>
          <p:nvPr>
            <p:ph type="dt" sz="half" idx="10"/>
          </p:nvPr>
        </p:nvSpPr>
        <p:spPr/>
        <p:txBody>
          <a:bodyPr/>
          <a:lstStyle>
            <a:lvl1pPr algn="l">
              <a:defRPr/>
            </a:lvl1pPr>
            <a:extLst/>
          </a:lstStyle>
          <a:p>
            <a:pPr>
              <a:defRPr/>
            </a:pPr>
            <a:fld id="{422FA75E-70F2-428D-B9AE-7AFF731946B1}" type="datetimeFigureOut">
              <a:rPr lang="en-US"/>
              <a:pPr>
                <a:defRPr/>
              </a:pPr>
              <a:t>1/21/2025</a:t>
            </a:fld>
            <a:endParaRPr lang="en-US" dirty="0"/>
          </a:p>
        </p:txBody>
      </p:sp>
      <p:sp>
        <p:nvSpPr>
          <p:cNvPr id="5" name="Footer Placeholder 4"/>
          <p:cNvSpPr>
            <a:spLocks noGrp="1"/>
          </p:cNvSpPr>
          <p:nvPr>
            <p:ph type="ftr" sz="quarter" idx="11"/>
          </p:nvPr>
        </p:nvSpPr>
        <p:spPr/>
        <p:txBody>
          <a:bodyPr/>
          <a:lstStyle>
            <a:lvl1pPr>
              <a:defRPr sz="1000">
                <a:solidFill>
                  <a:schemeClr val="tx1"/>
                </a:solidFill>
              </a:defRPr>
            </a:lvl1pPr>
            <a:extLst/>
          </a:lstStyle>
          <a:p>
            <a:pPr>
              <a:defRPr/>
            </a:pPr>
            <a:endParaRPr lang="en-US" dirty="0"/>
          </a:p>
        </p:txBody>
      </p:sp>
      <p:sp>
        <p:nvSpPr>
          <p:cNvPr id="6" name="Slide Number Placeholder 5"/>
          <p:cNvSpPr>
            <a:spLocks noGrp="1"/>
          </p:cNvSpPr>
          <p:nvPr>
            <p:ph type="sldNum" sz="quarter" idx="12"/>
          </p:nvPr>
        </p:nvSpPr>
        <p:spPr/>
        <p:txBody>
          <a:bodyPr/>
          <a:lstStyle>
            <a:lvl1pPr>
              <a:defRPr smtClean="0"/>
            </a:lvl1pPr>
          </a:lstStyle>
          <a:p>
            <a:pPr>
              <a:defRPr/>
            </a:pPr>
            <a:fld id="{B267A6BB-A6D6-4049-822D-0406A7CBA281}" type="slidenum">
              <a:rPr lang="en-US" altLang="en-US"/>
              <a:pPr>
                <a:defRPr/>
              </a:pPr>
              <a:t>‹#›</a:t>
            </a:fld>
            <a:endParaRPr lang="en-US" altLang="en-US" dirty="0"/>
          </a:p>
        </p:txBody>
      </p:sp>
    </p:spTree>
    <p:extLst>
      <p:ext uri="{BB962C8B-B14F-4D97-AF65-F5344CB8AC3E}">
        <p14:creationId xmlns:p14="http://schemas.microsoft.com/office/powerpoint/2010/main" val="2618714127"/>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REQUIRED)">
    <p:bg>
      <p:bgRef idx="1001">
        <a:schemeClr val="bg1"/>
      </p:bgRef>
    </p:bg>
    <p:spTree>
      <p:nvGrpSpPr>
        <p:cNvPr id="1" name=""/>
        <p:cNvGrpSpPr/>
        <p:nvPr/>
      </p:nvGrpSpPr>
      <p:grpSpPr>
        <a:xfrm>
          <a:off x="0" y="0"/>
          <a:ext cx="0" cy="0"/>
          <a:chOff x="0" y="0"/>
          <a:chExt cx="0" cy="0"/>
        </a:xfrm>
      </p:grpSpPr>
      <p:sp>
        <p:nvSpPr>
          <p:cNvPr id="24" name="Freeform 23"/>
          <p:cNvSpPr/>
          <p:nvPr userDrawn="1"/>
        </p:nvSpPr>
        <p:spPr bwMode="ltGray">
          <a:xfrm>
            <a:off x="0" y="0"/>
            <a:ext cx="8239328" cy="6858000"/>
          </a:xfrm>
          <a:custGeom>
            <a:avLst/>
            <a:gdLst>
              <a:gd name="connsiteX0" fmla="*/ 1412263 w 8239328"/>
              <a:gd name="connsiteY0" fmla="*/ 0 h 6858000"/>
              <a:gd name="connsiteX1" fmla="*/ 6611273 w 8239328"/>
              <a:gd name="connsiteY1" fmla="*/ 0 h 6858000"/>
              <a:gd name="connsiteX2" fmla="*/ 6700889 w 8239328"/>
              <a:gd name="connsiteY2" fmla="*/ 70424 h 6858000"/>
              <a:gd name="connsiteX3" fmla="*/ 8239328 w 8239328"/>
              <a:gd name="connsiteY3" fmla="*/ 3332615 h 6858000"/>
              <a:gd name="connsiteX4" fmla="*/ 6375437 w 8239328"/>
              <a:gd name="connsiteY4" fmla="*/ 6838174 h 6858000"/>
              <a:gd name="connsiteX5" fmla="*/ 6344512 w 8239328"/>
              <a:gd name="connsiteY5" fmla="*/ 6858000 h 6858000"/>
              <a:gd name="connsiteX6" fmla="*/ 1679024 w 8239328"/>
              <a:gd name="connsiteY6" fmla="*/ 6858000 h 6858000"/>
              <a:gd name="connsiteX7" fmla="*/ 1648099 w 8239328"/>
              <a:gd name="connsiteY7" fmla="*/ 6838174 h 6858000"/>
              <a:gd name="connsiteX8" fmla="*/ 40735 w 8239328"/>
              <a:gd name="connsiteY8" fmla="*/ 4786192 h 6858000"/>
              <a:gd name="connsiteX9" fmla="*/ 0 w 8239328"/>
              <a:gd name="connsiteY9" fmla="*/ 4665803 h 6858000"/>
              <a:gd name="connsiteX10" fmla="*/ 0 w 8239328"/>
              <a:gd name="connsiteY10" fmla="*/ 1999427 h 6858000"/>
              <a:gd name="connsiteX11" fmla="*/ 40735 w 8239328"/>
              <a:gd name="connsiteY11" fmla="*/ 1879038 h 6858000"/>
              <a:gd name="connsiteX12" fmla="*/ 1322647 w 8239328"/>
              <a:gd name="connsiteY12" fmla="*/ 7042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239328" h="6858000">
                <a:moveTo>
                  <a:pt x="1412263" y="0"/>
                </a:moveTo>
                <a:lnTo>
                  <a:pt x="6611273" y="0"/>
                </a:lnTo>
                <a:lnTo>
                  <a:pt x="6700889" y="70424"/>
                </a:lnTo>
                <a:cubicBezTo>
                  <a:pt x="7640452" y="845821"/>
                  <a:pt x="8239328" y="2019281"/>
                  <a:pt x="8239328" y="3332615"/>
                </a:cubicBezTo>
                <a:cubicBezTo>
                  <a:pt x="8239328" y="4791876"/>
                  <a:pt x="7499975" y="6078451"/>
                  <a:pt x="6375437" y="6838174"/>
                </a:cubicBezTo>
                <a:lnTo>
                  <a:pt x="6344512" y="6858000"/>
                </a:lnTo>
                <a:lnTo>
                  <a:pt x="1679024" y="6858000"/>
                </a:lnTo>
                <a:lnTo>
                  <a:pt x="1648099" y="6838174"/>
                </a:lnTo>
                <a:cubicBezTo>
                  <a:pt x="917149" y="6344354"/>
                  <a:pt x="348940" y="5627939"/>
                  <a:pt x="40735" y="4786192"/>
                </a:cubicBezTo>
                <a:lnTo>
                  <a:pt x="0" y="4665803"/>
                </a:lnTo>
                <a:lnTo>
                  <a:pt x="0" y="1999427"/>
                </a:lnTo>
                <a:lnTo>
                  <a:pt x="40735" y="1879038"/>
                </a:lnTo>
                <a:cubicBezTo>
                  <a:pt x="301524" y="1166791"/>
                  <a:pt x="748470" y="544278"/>
                  <a:pt x="1322647" y="70424"/>
                </a:cubicBezTo>
                <a:close/>
              </a:path>
            </a:pathLst>
          </a:custGeom>
          <a:solidFill>
            <a:srgbClr val="CF10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1073790" y="1128409"/>
            <a:ext cx="10050012" cy="2943753"/>
          </a:xfrm>
        </p:spPr>
        <p:txBody>
          <a:bodyPr anchor="b">
            <a:normAutofit/>
          </a:bodyPr>
          <a:lstStyle>
            <a:lvl1pPr algn="l">
              <a:lnSpc>
                <a:spcPct val="75000"/>
              </a:lnSpc>
              <a:defRPr sz="5400" baseline="0">
                <a:solidFill>
                  <a:schemeClr val="tx1"/>
                </a:solidFill>
                <a:latin typeface="Segoe UI Black" panose="020B0A02040204020203" pitchFamily="34" charset="0"/>
                <a:ea typeface="Segoe UI Black" panose="020B0A02040204020203" pitchFamily="34" charset="0"/>
                <a:cs typeface="Segoe UI Black" panose="020B0A02040204020203" pitchFamily="34" charset="0"/>
              </a:defRPr>
            </a:lvl1pPr>
          </a:lstStyle>
          <a:p>
            <a:r>
              <a:rPr lang="en-US" dirty="0"/>
              <a:t>Click to edit Master title style</a:t>
            </a:r>
          </a:p>
        </p:txBody>
      </p:sp>
      <p:sp>
        <p:nvSpPr>
          <p:cNvPr id="3" name="Subtitle 2"/>
          <p:cNvSpPr>
            <a:spLocks noGrp="1"/>
          </p:cNvSpPr>
          <p:nvPr>
            <p:ph type="subTitle" idx="1"/>
          </p:nvPr>
        </p:nvSpPr>
        <p:spPr>
          <a:xfrm>
            <a:off x="1073790" y="4124527"/>
            <a:ext cx="10050013" cy="1672577"/>
          </a:xfrm>
        </p:spPr>
        <p:txBody>
          <a:bodyPr>
            <a:normAutofit/>
          </a:bodyPr>
          <a:lstStyle>
            <a:lvl1pPr marL="0" indent="0" algn="l">
              <a:buNone/>
              <a:defRPr sz="3200" cap="all" baseline="0">
                <a:solidFill>
                  <a:schemeClr val="tx1"/>
                </a:solidFill>
                <a:latin typeface="Segoe UI Light" panose="020B0502040204020203" pitchFamily="34" charset="0"/>
                <a:cs typeface="Segoe UI Light" panose="020B0502040204020203" pitchFamily="34" charset="0"/>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pic>
        <p:nvPicPr>
          <p:cNvPr id="16" name="Picture 1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63397" y="455492"/>
            <a:ext cx="3347210" cy="1154786"/>
          </a:xfrm>
          <a:prstGeom prst="rect">
            <a:avLst/>
          </a:prstGeom>
        </p:spPr>
      </p:pic>
      <p:sp>
        <p:nvSpPr>
          <p:cNvPr id="17" name="TextBox 16"/>
          <p:cNvSpPr txBox="1"/>
          <p:nvPr userDrawn="1"/>
        </p:nvSpPr>
        <p:spPr bwMode="invGray">
          <a:xfrm>
            <a:off x="4211237" y="6390804"/>
            <a:ext cx="1833837" cy="276999"/>
          </a:xfrm>
          <a:prstGeom prst="rect">
            <a:avLst/>
          </a:prstGeom>
          <a:noFill/>
        </p:spPr>
        <p:txBody>
          <a:bodyPr wrap="square" rtlCol="0">
            <a:spAutoFit/>
          </a:bodyPr>
          <a:lstStyle/>
          <a:p>
            <a:r>
              <a:rPr lang="en-US" sz="1200" dirty="0" err="1">
                <a:latin typeface="Segoe UI Semilight" panose="020B0402040204020203" pitchFamily="34" charset="0"/>
                <a:cs typeface="Segoe UI Semilight" panose="020B0402040204020203" pitchFamily="34" charset="0"/>
              </a:rPr>
              <a:t>SouthwestPowerPool</a:t>
            </a:r>
            <a:endParaRPr lang="en-US" sz="1200" dirty="0">
              <a:latin typeface="Segoe UI Semilight" panose="020B0402040204020203" pitchFamily="34" charset="0"/>
              <a:cs typeface="Segoe UI Semilight" panose="020B0402040204020203" pitchFamily="34" charset="0"/>
            </a:endParaRPr>
          </a:p>
        </p:txBody>
      </p:sp>
      <p:sp>
        <p:nvSpPr>
          <p:cNvPr id="18" name="TextBox 17"/>
          <p:cNvSpPr txBox="1"/>
          <p:nvPr userDrawn="1"/>
        </p:nvSpPr>
        <p:spPr bwMode="invGray">
          <a:xfrm>
            <a:off x="6380514" y="6376351"/>
            <a:ext cx="979933" cy="276999"/>
          </a:xfrm>
          <a:prstGeom prst="rect">
            <a:avLst/>
          </a:prstGeom>
          <a:noFill/>
        </p:spPr>
        <p:txBody>
          <a:bodyPr wrap="square" rtlCol="0">
            <a:spAutoFit/>
          </a:bodyPr>
          <a:lstStyle/>
          <a:p>
            <a:r>
              <a:rPr lang="en-US" sz="1200" dirty="0" err="1">
                <a:latin typeface="Segoe UI Semilight" panose="020B0402040204020203" pitchFamily="34" charset="0"/>
                <a:cs typeface="Segoe UI Semilight" panose="020B0402040204020203" pitchFamily="34" charset="0"/>
              </a:rPr>
              <a:t>SPPorg</a:t>
            </a:r>
            <a:endParaRPr lang="en-US" sz="1200" dirty="0">
              <a:latin typeface="Segoe UI Semilight" panose="020B0402040204020203" pitchFamily="34" charset="0"/>
              <a:cs typeface="Segoe UI Semilight" panose="020B0402040204020203" pitchFamily="34" charset="0"/>
            </a:endParaRPr>
          </a:p>
        </p:txBody>
      </p:sp>
      <p:sp>
        <p:nvSpPr>
          <p:cNvPr id="19" name="TextBox 18"/>
          <p:cNvSpPr txBox="1"/>
          <p:nvPr userDrawn="1"/>
        </p:nvSpPr>
        <p:spPr bwMode="invGray">
          <a:xfrm>
            <a:off x="7585616" y="6376351"/>
            <a:ext cx="1929074" cy="276999"/>
          </a:xfrm>
          <a:prstGeom prst="rect">
            <a:avLst/>
          </a:prstGeom>
          <a:noFill/>
        </p:spPr>
        <p:txBody>
          <a:bodyPr wrap="square" rtlCol="0">
            <a:spAutoFit/>
          </a:bodyPr>
          <a:lstStyle/>
          <a:p>
            <a:r>
              <a:rPr lang="en-US" sz="1200" dirty="0">
                <a:latin typeface="Segoe UI Semilight" panose="020B0402040204020203" pitchFamily="34" charset="0"/>
                <a:cs typeface="Segoe UI Semilight" panose="020B0402040204020203" pitchFamily="34" charset="0"/>
              </a:rPr>
              <a:t>southwest-power-pool</a:t>
            </a:r>
          </a:p>
        </p:txBody>
      </p:sp>
      <p:pic>
        <p:nvPicPr>
          <p:cNvPr id="20" name="Picture 19"/>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bwMode="invGray">
          <a:xfrm>
            <a:off x="3927962" y="6394208"/>
            <a:ext cx="269235" cy="269235"/>
          </a:xfrm>
          <a:prstGeom prst="rect">
            <a:avLst/>
          </a:prstGeom>
        </p:spPr>
      </p:pic>
      <p:pic>
        <p:nvPicPr>
          <p:cNvPr id="23" name="Picture 22"/>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bwMode="invGray">
          <a:xfrm>
            <a:off x="6075298" y="6380816"/>
            <a:ext cx="297489" cy="297489"/>
          </a:xfrm>
          <a:prstGeom prst="rect">
            <a:avLst/>
          </a:prstGeom>
        </p:spPr>
      </p:pic>
      <p:pic>
        <p:nvPicPr>
          <p:cNvPr id="25" name="Picture 24"/>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bwMode="invGray">
          <a:xfrm>
            <a:off x="7294547" y="6366090"/>
            <a:ext cx="307777" cy="307777"/>
          </a:xfrm>
          <a:prstGeom prst="rect">
            <a:avLst/>
          </a:prstGeom>
        </p:spPr>
      </p:pic>
      <p:sp>
        <p:nvSpPr>
          <p:cNvPr id="26" name="Rectangle 1"/>
          <p:cNvSpPr>
            <a:spLocks noChangeArrowheads="1"/>
          </p:cNvSpPr>
          <p:nvPr userDrawn="1"/>
        </p:nvSpPr>
        <p:spPr bwMode="invGray">
          <a:xfrm>
            <a:off x="1225568" y="6268705"/>
            <a:ext cx="2528984" cy="4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900" b="0" i="1" u="none" strike="noStrike" cap="none" normalizeH="0" baseline="0" dirty="0">
              <a:ln>
                <a:noFill/>
              </a:ln>
              <a:solidFill>
                <a:srgbClr val="000000"/>
              </a:solidFill>
              <a:effectLst/>
              <a:latin typeface="Segoe UI Semilight" panose="020B0402040204020203" pitchFamily="34" charset="0"/>
              <a:cs typeface="Segoe UI Semilight" panose="020B0402040204020203"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1" u="none" strike="noStrike" cap="none" normalizeH="0" baseline="0" dirty="0">
                <a:ln>
                  <a:noFill/>
                </a:ln>
                <a:solidFill>
                  <a:srgbClr val="FFFFFF"/>
                </a:solidFill>
                <a:effectLst/>
                <a:latin typeface="Segoe UI Semilight" panose="020B0402040204020203" pitchFamily="34" charset="0"/>
                <a:cs typeface="Segoe UI Semilight" panose="020B0402040204020203" pitchFamily="34" charset="0"/>
              </a:rPr>
              <a:t>Working together to responsibly and economically keep the lights on today and in the future.</a:t>
            </a:r>
          </a:p>
        </p:txBody>
      </p:sp>
      <p:sp>
        <p:nvSpPr>
          <p:cNvPr id="21" name="Oval 20"/>
          <p:cNvSpPr/>
          <p:nvPr userDrawn="1"/>
        </p:nvSpPr>
        <p:spPr bwMode="ltGray">
          <a:xfrm>
            <a:off x="11680382" y="6363350"/>
            <a:ext cx="348347" cy="35587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Slide Number Placeholder 5"/>
          <p:cNvSpPr txBox="1">
            <a:spLocks/>
          </p:cNvSpPr>
          <p:nvPr userDrawn="1"/>
        </p:nvSpPr>
        <p:spPr bwMode="invGray">
          <a:xfrm>
            <a:off x="11680382" y="6329793"/>
            <a:ext cx="365125" cy="365125"/>
          </a:xfrm>
          <a:prstGeom prst="rect">
            <a:avLst/>
          </a:prstGeom>
        </p:spPr>
        <p:txBody>
          <a:bodyPr vert="horz" lIns="27432" tIns="45720" rIns="27432" bIns="45720" rtlCol="0" anchor="b">
            <a:noAutofit/>
          </a:bodyPr>
          <a:lstStyle>
            <a:defPPr>
              <a:defRPr lang="en-US"/>
            </a:defPPr>
            <a:lvl1pPr marL="0" algn="ctr" defTabSz="914400" rtl="0" eaLnBrk="1" latinLnBrk="0" hangingPunct="1">
              <a:defRPr sz="1400" kern="1200">
                <a:solidFill>
                  <a:schemeClr val="tx2">
                    <a:lumMod val="60000"/>
                    <a:lumOff val="40000"/>
                  </a:schemeClr>
                </a:solidFill>
                <a:latin typeface="Segoe UI Semilight" panose="020B0402040204020203" pitchFamily="34" charset="0"/>
                <a:ea typeface="Segoe UI Black" panose="020B0A02040204020203" pitchFamily="34" charset="0"/>
                <a:cs typeface="Segoe UI Semilight" panose="020B040204020402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CF08F63-ED02-406C-9432-F3661D040FC6}" type="slidenum">
              <a:rPr lang="en-US" smtClean="0"/>
              <a:pPr/>
              <a:t>‹#›</a:t>
            </a:fld>
            <a:endParaRPr lang="en-US" dirty="0"/>
          </a:p>
        </p:txBody>
      </p:sp>
    </p:spTree>
    <p:extLst>
      <p:ext uri="{BB962C8B-B14F-4D97-AF65-F5344CB8AC3E}">
        <p14:creationId xmlns:p14="http://schemas.microsoft.com/office/powerpoint/2010/main" val="3926473880"/>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Section Header (OPTIONAL)">
    <p:bg>
      <p:bgRef idx="1001">
        <a:schemeClr val="bg1"/>
      </p:bgRef>
    </p:bg>
    <p:spTree>
      <p:nvGrpSpPr>
        <p:cNvPr id="1" name=""/>
        <p:cNvGrpSpPr/>
        <p:nvPr/>
      </p:nvGrpSpPr>
      <p:grpSpPr>
        <a:xfrm>
          <a:off x="0" y="0"/>
          <a:ext cx="0" cy="0"/>
          <a:chOff x="0" y="0"/>
          <a:chExt cx="0" cy="0"/>
        </a:xfrm>
      </p:grpSpPr>
      <p:sp>
        <p:nvSpPr>
          <p:cNvPr id="24" name="Freeform 23"/>
          <p:cNvSpPr/>
          <p:nvPr userDrawn="1"/>
        </p:nvSpPr>
        <p:spPr bwMode="ltGray">
          <a:xfrm>
            <a:off x="0" y="0"/>
            <a:ext cx="8239328" cy="6858000"/>
          </a:xfrm>
          <a:custGeom>
            <a:avLst/>
            <a:gdLst>
              <a:gd name="connsiteX0" fmla="*/ 1412263 w 8239328"/>
              <a:gd name="connsiteY0" fmla="*/ 0 h 6858000"/>
              <a:gd name="connsiteX1" fmla="*/ 6611273 w 8239328"/>
              <a:gd name="connsiteY1" fmla="*/ 0 h 6858000"/>
              <a:gd name="connsiteX2" fmla="*/ 6700889 w 8239328"/>
              <a:gd name="connsiteY2" fmla="*/ 70424 h 6858000"/>
              <a:gd name="connsiteX3" fmla="*/ 8239328 w 8239328"/>
              <a:gd name="connsiteY3" fmla="*/ 3332615 h 6858000"/>
              <a:gd name="connsiteX4" fmla="*/ 6375437 w 8239328"/>
              <a:gd name="connsiteY4" fmla="*/ 6838174 h 6858000"/>
              <a:gd name="connsiteX5" fmla="*/ 6344512 w 8239328"/>
              <a:gd name="connsiteY5" fmla="*/ 6858000 h 6858000"/>
              <a:gd name="connsiteX6" fmla="*/ 1679024 w 8239328"/>
              <a:gd name="connsiteY6" fmla="*/ 6858000 h 6858000"/>
              <a:gd name="connsiteX7" fmla="*/ 1648099 w 8239328"/>
              <a:gd name="connsiteY7" fmla="*/ 6838174 h 6858000"/>
              <a:gd name="connsiteX8" fmla="*/ 40735 w 8239328"/>
              <a:gd name="connsiteY8" fmla="*/ 4786192 h 6858000"/>
              <a:gd name="connsiteX9" fmla="*/ 0 w 8239328"/>
              <a:gd name="connsiteY9" fmla="*/ 4665803 h 6858000"/>
              <a:gd name="connsiteX10" fmla="*/ 0 w 8239328"/>
              <a:gd name="connsiteY10" fmla="*/ 1999427 h 6858000"/>
              <a:gd name="connsiteX11" fmla="*/ 40735 w 8239328"/>
              <a:gd name="connsiteY11" fmla="*/ 1879038 h 6858000"/>
              <a:gd name="connsiteX12" fmla="*/ 1322647 w 8239328"/>
              <a:gd name="connsiteY12" fmla="*/ 7042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239328" h="6858000">
                <a:moveTo>
                  <a:pt x="1412263" y="0"/>
                </a:moveTo>
                <a:lnTo>
                  <a:pt x="6611273" y="0"/>
                </a:lnTo>
                <a:lnTo>
                  <a:pt x="6700889" y="70424"/>
                </a:lnTo>
                <a:cubicBezTo>
                  <a:pt x="7640452" y="845821"/>
                  <a:pt x="8239328" y="2019281"/>
                  <a:pt x="8239328" y="3332615"/>
                </a:cubicBezTo>
                <a:cubicBezTo>
                  <a:pt x="8239328" y="4791876"/>
                  <a:pt x="7499975" y="6078451"/>
                  <a:pt x="6375437" y="6838174"/>
                </a:cubicBezTo>
                <a:lnTo>
                  <a:pt x="6344512" y="6858000"/>
                </a:lnTo>
                <a:lnTo>
                  <a:pt x="1679024" y="6858000"/>
                </a:lnTo>
                <a:lnTo>
                  <a:pt x="1648099" y="6838174"/>
                </a:lnTo>
                <a:cubicBezTo>
                  <a:pt x="917149" y="6344354"/>
                  <a:pt x="348940" y="5627939"/>
                  <a:pt x="40735" y="4786192"/>
                </a:cubicBezTo>
                <a:lnTo>
                  <a:pt x="0" y="4665803"/>
                </a:lnTo>
                <a:lnTo>
                  <a:pt x="0" y="1999427"/>
                </a:lnTo>
                <a:lnTo>
                  <a:pt x="40735" y="1879038"/>
                </a:lnTo>
                <a:cubicBezTo>
                  <a:pt x="301524" y="1166791"/>
                  <a:pt x="748470" y="544278"/>
                  <a:pt x="1322647" y="70424"/>
                </a:cubicBez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1073791" y="1171692"/>
            <a:ext cx="10050012" cy="2913747"/>
          </a:xfrm>
        </p:spPr>
        <p:txBody>
          <a:bodyPr anchor="b">
            <a:normAutofit/>
          </a:bodyPr>
          <a:lstStyle>
            <a:lvl1pPr algn="l">
              <a:lnSpc>
                <a:spcPct val="75000"/>
              </a:lnSpc>
              <a:defRPr sz="5400" baseline="0">
                <a:solidFill>
                  <a:schemeClr val="tx1"/>
                </a:solidFill>
                <a:latin typeface="Segoe UI Black" panose="020B0A02040204020203" pitchFamily="34" charset="0"/>
                <a:ea typeface="Segoe UI Black" panose="020B0A02040204020203" pitchFamily="34" charset="0"/>
                <a:cs typeface="Segoe UI Black" panose="020B0A02040204020203"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073790" y="4124528"/>
            <a:ext cx="10050013" cy="1796213"/>
          </a:xfrm>
        </p:spPr>
        <p:txBody>
          <a:bodyPr>
            <a:normAutofit/>
          </a:bodyPr>
          <a:lstStyle>
            <a:lvl1pPr marL="0" indent="0" algn="l">
              <a:buNone/>
              <a:defRPr sz="3200" cap="all" baseline="0">
                <a:solidFill>
                  <a:schemeClr val="tx1"/>
                </a:solidFill>
                <a:latin typeface="Segoe UI Light" panose="020B0502040204020203" pitchFamily="34" charset="0"/>
                <a:cs typeface="Segoe UI Light" panose="020B0502040204020203" pitchFamily="34" charset="0"/>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21" name="Oval 20"/>
          <p:cNvSpPr/>
          <p:nvPr userDrawn="1"/>
        </p:nvSpPr>
        <p:spPr bwMode="ltGray">
          <a:xfrm>
            <a:off x="11680382" y="6363350"/>
            <a:ext cx="348347" cy="35587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Slide Number Placeholder 5"/>
          <p:cNvSpPr txBox="1">
            <a:spLocks/>
          </p:cNvSpPr>
          <p:nvPr userDrawn="1"/>
        </p:nvSpPr>
        <p:spPr bwMode="invGray">
          <a:xfrm>
            <a:off x="11680382" y="6329793"/>
            <a:ext cx="365125" cy="365125"/>
          </a:xfrm>
          <a:prstGeom prst="rect">
            <a:avLst/>
          </a:prstGeom>
        </p:spPr>
        <p:txBody>
          <a:bodyPr vert="horz" lIns="27432" tIns="45720" rIns="27432" bIns="45720" rtlCol="0" anchor="b">
            <a:noAutofit/>
          </a:bodyPr>
          <a:lstStyle>
            <a:defPPr>
              <a:defRPr lang="en-US"/>
            </a:defPPr>
            <a:lvl1pPr marL="0" algn="ctr" defTabSz="914400" rtl="0" eaLnBrk="1" latinLnBrk="0" hangingPunct="1">
              <a:defRPr sz="1400" kern="1200">
                <a:solidFill>
                  <a:schemeClr val="tx2">
                    <a:lumMod val="60000"/>
                    <a:lumOff val="40000"/>
                  </a:schemeClr>
                </a:solidFill>
                <a:latin typeface="Segoe UI Semilight" panose="020B0402040204020203" pitchFamily="34" charset="0"/>
                <a:ea typeface="Segoe UI Black" panose="020B0A02040204020203" pitchFamily="34" charset="0"/>
                <a:cs typeface="Segoe UI Semilight" panose="020B040204020402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CF08F63-ED02-406C-9432-F3661D040FC6}" type="slidenum">
              <a:rPr lang="en-US" smtClean="0"/>
              <a:pPr/>
              <a:t>‹#›</a:t>
            </a:fld>
            <a:endParaRPr lang="en-US" dirty="0"/>
          </a:p>
        </p:txBody>
      </p:sp>
      <p:pic>
        <p:nvPicPr>
          <p:cNvPr id="15" name="Picture 14"/>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95559" y="6371739"/>
            <a:ext cx="600933" cy="306452"/>
          </a:xfrm>
          <a:prstGeom prst="rect">
            <a:avLst/>
          </a:prstGeom>
        </p:spPr>
      </p:pic>
    </p:spTree>
    <p:extLst>
      <p:ext uri="{BB962C8B-B14F-4D97-AF65-F5344CB8AC3E}">
        <p14:creationId xmlns:p14="http://schemas.microsoft.com/office/powerpoint/2010/main" val="216252091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er and Content (DEFAU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937158" y="1597688"/>
            <a:ext cx="10058401" cy="48501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98B47EF-2ACA-4A53-9CA3-46A7C8033480}" type="datetimeFigureOut">
              <a:rPr lang="en-US" smtClean="0"/>
              <a:t>1/21/2025</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434893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73790" y="1510018"/>
            <a:ext cx="4946010" cy="4774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510018"/>
            <a:ext cx="4965970" cy="4774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98B47EF-2ACA-4A53-9CA3-46A7C8033480}" type="datetimeFigureOut">
              <a:rPr lang="en-US" smtClean="0"/>
              <a:t>1/21/2025</a:t>
            </a:fld>
            <a:endParaRPr lang="en-US" dirty="0"/>
          </a:p>
        </p:txBody>
      </p:sp>
      <p:sp>
        <p:nvSpPr>
          <p:cNvPr id="6" name="Footer Placeholder 5"/>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967637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Head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8B47EF-2ACA-4A53-9CA3-46A7C8033480}" type="datetimeFigureOut">
              <a:rPr lang="en-US" smtClean="0"/>
              <a:t>1/21/2025</a:t>
            </a:fld>
            <a:endParaRPr lang="en-US" dirty="0"/>
          </a:p>
        </p:txBody>
      </p: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146090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Only with No Header">
    <p:spTree>
      <p:nvGrpSpPr>
        <p:cNvPr id="1" name=""/>
        <p:cNvGrpSpPr/>
        <p:nvPr/>
      </p:nvGrpSpPr>
      <p:grpSpPr>
        <a:xfrm>
          <a:off x="0" y="0"/>
          <a:ext cx="0" cy="0"/>
          <a:chOff x="0" y="0"/>
          <a:chExt cx="0" cy="0"/>
        </a:xfrm>
      </p:grpSpPr>
      <p:sp>
        <p:nvSpPr>
          <p:cNvPr id="3" name="Content Placeholder 2"/>
          <p:cNvSpPr>
            <a:spLocks noGrp="1"/>
          </p:cNvSpPr>
          <p:nvPr>
            <p:ph idx="1"/>
          </p:nvPr>
        </p:nvSpPr>
        <p:spPr>
          <a:xfrm>
            <a:off x="937158" y="570452"/>
            <a:ext cx="10058401" cy="58774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8B47EF-2ACA-4A53-9CA3-46A7C8033480}" type="datetimeFigureOut">
              <a:rPr lang="en-US" smtClean="0"/>
              <a:t>1/21/2025</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581696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8B47EF-2ACA-4A53-9CA3-46A7C8033480}" type="datetimeFigureOut">
              <a:rPr lang="en-US" smtClean="0"/>
              <a:t>1/21/2025</a:t>
            </a:fld>
            <a:endParaRPr lang="en-US" dirty="0"/>
          </a:p>
        </p:txBody>
      </p:sp>
      <p:sp>
        <p:nvSpPr>
          <p:cNvPr id="3" name="Footer Placeholder 2"/>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310113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Full Page Graphic">
    <p:spTree>
      <p:nvGrpSpPr>
        <p:cNvPr id="1" name=""/>
        <p:cNvGrpSpPr/>
        <p:nvPr/>
      </p:nvGrpSpPr>
      <p:grpSpPr>
        <a:xfrm>
          <a:off x="0" y="0"/>
          <a:ext cx="0" cy="0"/>
          <a:chOff x="0" y="0"/>
          <a:chExt cx="0" cy="0"/>
        </a:xfrm>
      </p:grpSpPr>
      <p:sp>
        <p:nvSpPr>
          <p:cNvPr id="7" name="Picture Placeholder 6"/>
          <p:cNvSpPr>
            <a:spLocks noGrp="1"/>
          </p:cNvSpPr>
          <p:nvPr>
            <p:ph type="pic" sz="quarter" idx="12"/>
          </p:nvPr>
        </p:nvSpPr>
        <p:spPr>
          <a:xfrm>
            <a:off x="0" y="0"/>
            <a:ext cx="12192000" cy="6858000"/>
          </a:xfrm>
        </p:spPr>
        <p:txBody>
          <a:bodyPr/>
          <a:lstStyle/>
          <a:p>
            <a:r>
              <a:rPr lang="en-US" dirty="0"/>
              <a:t>Click icon to add picture</a:t>
            </a:r>
          </a:p>
        </p:txBody>
      </p:sp>
      <p:sp>
        <p:nvSpPr>
          <p:cNvPr id="2" name="Title 1"/>
          <p:cNvSpPr>
            <a:spLocks noGrp="1"/>
          </p:cNvSpPr>
          <p:nvPr>
            <p:ph type="title"/>
          </p:nvPr>
        </p:nvSpPr>
        <p:spPr/>
        <p:txBody>
          <a:body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F98B47EF-2ACA-4A53-9CA3-46A7C8033480}" type="datetimeFigureOut">
              <a:rPr lang="en-US" smtClean="0"/>
              <a:t>1/21/2025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Slide Number Placeholder 5"/>
          <p:cNvSpPr txBox="1">
            <a:spLocks/>
          </p:cNvSpPr>
          <p:nvPr userDrawn="1"/>
        </p:nvSpPr>
        <p:spPr bwMode="gray">
          <a:xfrm>
            <a:off x="11680382" y="6329793"/>
            <a:ext cx="365125" cy="365125"/>
          </a:xfrm>
          <a:prstGeom prst="rect">
            <a:avLst/>
          </a:prstGeom>
        </p:spPr>
        <p:txBody>
          <a:bodyPr vert="horz" lIns="27432" tIns="45720" rIns="27432" bIns="45720" rtlCol="0" anchor="b">
            <a:noAutofit/>
          </a:bodyPr>
          <a:lstStyle>
            <a:defPPr>
              <a:defRPr lang="en-US"/>
            </a:defPPr>
            <a:lvl1pPr marL="0" algn="ctr" defTabSz="914400" rtl="0" eaLnBrk="1" latinLnBrk="0" hangingPunct="1">
              <a:defRPr sz="1400" kern="1200">
                <a:solidFill>
                  <a:schemeClr val="tx2">
                    <a:lumMod val="60000"/>
                    <a:lumOff val="40000"/>
                  </a:schemeClr>
                </a:solidFill>
                <a:latin typeface="Segoe UI Semilight" panose="020B0402040204020203" pitchFamily="34" charset="0"/>
                <a:ea typeface="Segoe UI Black" panose="020B0A02040204020203" pitchFamily="34" charset="0"/>
                <a:cs typeface="Segoe UI Semilight" panose="020B040204020402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11134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2395" y="570452"/>
            <a:ext cx="10942151" cy="93956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37158" y="1607736"/>
            <a:ext cx="10058401" cy="4840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666119" y="6363350"/>
            <a:ext cx="27432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fld id="{F98B47EF-2ACA-4A53-9CA3-46A7C8033480}" type="datetimeFigureOut">
              <a:rPr lang="en-US" smtClean="0"/>
              <a:pPr/>
              <a:t>1/21/2025</a:t>
            </a:fld>
            <a:endParaRPr lang="en-US" dirty="0"/>
          </a:p>
        </p:txBody>
      </p:sp>
      <p:sp>
        <p:nvSpPr>
          <p:cNvPr id="5" name="Footer Placeholder 4"/>
          <p:cNvSpPr>
            <a:spLocks noGrp="1"/>
          </p:cNvSpPr>
          <p:nvPr>
            <p:ph type="ftr" sz="quarter" idx="3"/>
          </p:nvPr>
        </p:nvSpPr>
        <p:spPr>
          <a:xfrm>
            <a:off x="1073790" y="6363350"/>
            <a:ext cx="41148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9" name="Oval 8"/>
          <p:cNvSpPr/>
          <p:nvPr userDrawn="1"/>
        </p:nvSpPr>
        <p:spPr bwMode="gray">
          <a:xfrm>
            <a:off x="11680382" y="6363350"/>
            <a:ext cx="348347" cy="355870"/>
          </a:xfrm>
          <a:prstGeom prst="ellipse">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lide Number Placeholder 5"/>
          <p:cNvSpPr txBox="1">
            <a:spLocks/>
          </p:cNvSpPr>
          <p:nvPr userDrawn="1"/>
        </p:nvSpPr>
        <p:spPr bwMode="gray">
          <a:xfrm>
            <a:off x="11680382" y="6329793"/>
            <a:ext cx="365125" cy="365125"/>
          </a:xfrm>
          <a:prstGeom prst="rect">
            <a:avLst/>
          </a:prstGeom>
        </p:spPr>
        <p:txBody>
          <a:bodyPr vert="horz" lIns="27432" tIns="45720" rIns="27432" bIns="45720" rtlCol="0" anchor="b">
            <a:noAutofit/>
          </a:bodyPr>
          <a:lstStyle>
            <a:defPPr>
              <a:defRPr lang="en-US"/>
            </a:defPPr>
            <a:lvl1pPr marL="0" algn="ctr" defTabSz="914400" rtl="0" eaLnBrk="1" latinLnBrk="0" hangingPunct="1">
              <a:defRPr sz="1400" kern="1200">
                <a:solidFill>
                  <a:schemeClr val="tx2">
                    <a:lumMod val="60000"/>
                    <a:lumOff val="40000"/>
                  </a:schemeClr>
                </a:solidFill>
                <a:latin typeface="Segoe UI Semilight" panose="020B0402040204020203" pitchFamily="34" charset="0"/>
                <a:ea typeface="Segoe UI Black" panose="020B0A02040204020203" pitchFamily="34" charset="0"/>
                <a:cs typeface="Segoe UI Semilight" panose="020B040204020402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CF08F63-ED02-406C-9432-F3661D040FC6}" type="slidenum">
              <a:rPr lang="en-US" smtClean="0"/>
              <a:pPr/>
              <a:t>‹#›</a:t>
            </a:fld>
            <a:endParaRPr lang="en-US" dirty="0"/>
          </a:p>
        </p:txBody>
      </p:sp>
      <p:pic>
        <p:nvPicPr>
          <p:cNvPr id="11" name="Picture 10"/>
          <p:cNvPicPr>
            <a:picLocks noChangeAspect="1"/>
          </p:cNvPicPr>
          <p:nvPr userDrawn="1"/>
        </p:nvPicPr>
        <p:blipFill>
          <a:blip r:embed="rId16" cstate="email">
            <a:extLst>
              <a:ext uri="{28A0092B-C50C-407E-A947-70E740481C1C}">
                <a14:useLocalDpi xmlns:a14="http://schemas.microsoft.com/office/drawing/2010/main"/>
              </a:ext>
            </a:extLst>
          </a:blip>
          <a:stretch>
            <a:fillRect/>
          </a:stretch>
        </p:blipFill>
        <p:spPr>
          <a:xfrm>
            <a:off x="10995559" y="6371739"/>
            <a:ext cx="600933" cy="306452"/>
          </a:xfrm>
          <a:prstGeom prst="rect">
            <a:avLst/>
          </a:prstGeom>
        </p:spPr>
      </p:pic>
    </p:spTree>
    <p:extLst>
      <p:ext uri="{BB962C8B-B14F-4D97-AF65-F5344CB8AC3E}">
        <p14:creationId xmlns:p14="http://schemas.microsoft.com/office/powerpoint/2010/main" val="2373968573"/>
      </p:ext>
    </p:extLst>
  </p:cSld>
  <p:clrMap bg1="lt1" tx1="dk1" bg2="lt2" tx2="dk2" accent1="accent1" accent2="accent2" accent3="accent3" accent4="accent4" accent5="accent5" accent6="accent6" hlink="hlink" folHlink="folHlink"/>
  <p:sldLayoutIdLst>
    <p:sldLayoutId id="2147483752" r:id="rId1"/>
    <p:sldLayoutId id="2147483745" r:id="rId2"/>
    <p:sldLayoutId id="2147483746" r:id="rId3"/>
    <p:sldLayoutId id="2147483734" r:id="rId4"/>
    <p:sldLayoutId id="2147483736" r:id="rId5"/>
    <p:sldLayoutId id="2147483738" r:id="rId6"/>
    <p:sldLayoutId id="2147483753" r:id="rId7"/>
    <p:sldLayoutId id="2147483739" r:id="rId8"/>
    <p:sldLayoutId id="2147483754" r:id="rId9"/>
    <p:sldLayoutId id="2147483755" r:id="rId10"/>
    <p:sldLayoutId id="2147483740" r:id="rId11"/>
    <p:sldLayoutId id="2147483741" r:id="rId12"/>
    <p:sldLayoutId id="2147483747" r:id="rId13"/>
    <p:sldLayoutId id="2147483756" r:id="rId14"/>
  </p:sldLayoutIdLst>
  <p:txStyles>
    <p:titleStyle>
      <a:lvl1pPr algn="l" defTabSz="914400" rtl="0" eaLnBrk="1" latinLnBrk="0" hangingPunct="1">
        <a:lnSpc>
          <a:spcPct val="75000"/>
        </a:lnSpc>
        <a:spcBef>
          <a:spcPct val="0"/>
        </a:spcBef>
        <a:buNone/>
        <a:defRPr sz="3200" kern="1200" cap="all" baseline="0">
          <a:solidFill>
            <a:srgbClr val="2A363B"/>
          </a:solidFill>
          <a:latin typeface="Segoe UI Black" panose="020B0A02040204020203" pitchFamily="34" charset="0"/>
          <a:ea typeface="Segoe UI Black" panose="020B0A02040204020203" pitchFamily="34" charset="0"/>
          <a:cs typeface="Segoe UI Black" panose="020B0A02040204020203" pitchFamily="34" charset="0"/>
        </a:defRPr>
      </a:lvl1pPr>
    </p:titleStyle>
    <p:bodyStyle>
      <a:lvl1pPr marL="228600" indent="-228600" algn="l" defTabSz="914400" rtl="0" eaLnBrk="1" latinLnBrk="0" hangingPunct="1">
        <a:lnSpc>
          <a:spcPct val="100000"/>
        </a:lnSpc>
        <a:spcBef>
          <a:spcPts val="1200"/>
        </a:spcBef>
        <a:spcAft>
          <a:spcPts val="600"/>
        </a:spcAft>
        <a:buClr>
          <a:schemeClr val="tx1">
            <a:lumMod val="65000"/>
            <a:lumOff val="35000"/>
          </a:schemeClr>
        </a:buClr>
        <a:buFont typeface="Arial" panose="020B0604020202020204"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511175" indent="-228600" algn="l" defTabSz="914400" rtl="0" eaLnBrk="1" latinLnBrk="0" hangingPunct="1">
        <a:lnSpc>
          <a:spcPct val="100000"/>
        </a:lnSpc>
        <a:spcBef>
          <a:spcPts val="600"/>
        </a:spcBef>
        <a:spcAft>
          <a:spcPts val="200"/>
        </a:spcAft>
        <a:buClr>
          <a:schemeClr val="tx1">
            <a:lumMod val="65000"/>
            <a:lumOff val="35000"/>
          </a:schemeClr>
        </a:buClr>
        <a:buFont typeface="Arial" panose="020B0604020202020204" pitchFamily="34" charset="0"/>
        <a:buChar char="•"/>
        <a:defRPr sz="2800" kern="1200">
          <a:solidFill>
            <a:schemeClr val="tx1"/>
          </a:solidFill>
          <a:latin typeface="Segoe UI Light" panose="020B0502040204020203" pitchFamily="34" charset="0"/>
          <a:ea typeface="+mn-ea"/>
          <a:cs typeface="Segoe UI Light" panose="020B0502040204020203" pitchFamily="34" charset="0"/>
        </a:defRPr>
      </a:lvl2pPr>
      <a:lvl3pPr marL="796925" indent="-228600" algn="l" defTabSz="914400" rtl="0" eaLnBrk="1" latinLnBrk="0" hangingPunct="1">
        <a:lnSpc>
          <a:spcPct val="100000"/>
        </a:lnSpc>
        <a:spcBef>
          <a:spcPts val="600"/>
        </a:spcBef>
        <a:spcAft>
          <a:spcPts val="200"/>
        </a:spcAft>
        <a:buClr>
          <a:schemeClr val="tx1">
            <a:lumMod val="65000"/>
            <a:lumOff val="35000"/>
          </a:schemeClr>
        </a:buClr>
        <a:buFont typeface="Arial" panose="020B0604020202020204" pitchFamily="34" charset="0"/>
        <a:buChar char="•"/>
        <a:defRPr sz="2800" kern="1200">
          <a:solidFill>
            <a:schemeClr val="tx1"/>
          </a:solidFill>
          <a:latin typeface="Segoe UI Light" panose="020B0502040204020203" pitchFamily="34" charset="0"/>
          <a:ea typeface="+mn-ea"/>
          <a:cs typeface="Segoe UI Light" panose="020B0502040204020203" pitchFamily="34" charset="0"/>
        </a:defRPr>
      </a:lvl3pPr>
      <a:lvl4pPr marL="1082675" indent="-228600" algn="l" defTabSz="914400" rtl="0" eaLnBrk="1" latinLnBrk="0" hangingPunct="1">
        <a:lnSpc>
          <a:spcPct val="100000"/>
        </a:lnSpc>
        <a:spcBef>
          <a:spcPts val="600"/>
        </a:spcBef>
        <a:spcAft>
          <a:spcPts val="200"/>
        </a:spcAft>
        <a:buClr>
          <a:schemeClr val="tx1">
            <a:lumMod val="65000"/>
            <a:lumOff val="35000"/>
          </a:schemeClr>
        </a:buClr>
        <a:buFont typeface="Arial" panose="020B0604020202020204" pitchFamily="34" charset="0"/>
        <a:buChar char="•"/>
        <a:defRPr sz="2800" kern="1200">
          <a:solidFill>
            <a:schemeClr val="tx1"/>
          </a:solidFill>
          <a:latin typeface="Segoe UI Light" panose="020B0502040204020203" pitchFamily="34" charset="0"/>
          <a:ea typeface="+mn-ea"/>
          <a:cs typeface="Segoe UI Light" panose="020B0502040204020203" pitchFamily="34" charset="0"/>
        </a:defRPr>
      </a:lvl4pPr>
      <a:lvl5pPr marL="1376363" indent="-228600" algn="l" defTabSz="914400" rtl="0" eaLnBrk="1" latinLnBrk="0" hangingPunct="1">
        <a:lnSpc>
          <a:spcPct val="100000"/>
        </a:lnSpc>
        <a:spcBef>
          <a:spcPts val="600"/>
        </a:spcBef>
        <a:spcAft>
          <a:spcPts val="200"/>
        </a:spcAft>
        <a:buClr>
          <a:schemeClr val="tx1">
            <a:lumMod val="65000"/>
            <a:lumOff val="35000"/>
          </a:schemeClr>
        </a:buClr>
        <a:buFont typeface="Arial" panose="020B0604020202020204" pitchFamily="34" charset="0"/>
        <a:buChar char="•"/>
        <a:defRPr sz="2800" kern="1200">
          <a:solidFill>
            <a:schemeClr val="tx1"/>
          </a:solidFill>
          <a:latin typeface="Segoe UI Light" panose="020B0502040204020203" pitchFamily="34" charset="0"/>
          <a:ea typeface="+mn-ea"/>
          <a:cs typeface="Segoe UI Light"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7.png"/><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hyperlink" Target="mailto:awatkins@spp.org" TargetMode="External"/><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spp.org/documents/61719/20200303%20ufc_eccwg%20meeting%20minutes.pdf"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7BA125-FE2D-E236-7890-D259192F1615}"/>
              </a:ext>
            </a:extLst>
          </p:cNvPr>
          <p:cNvSpPr>
            <a:spLocks noGrp="1"/>
          </p:cNvSpPr>
          <p:nvPr>
            <p:ph type="ctrTitle"/>
          </p:nvPr>
        </p:nvSpPr>
        <p:spPr>
          <a:xfrm>
            <a:off x="1073790" y="1171692"/>
            <a:ext cx="10050013" cy="2426273"/>
          </a:xfrm>
        </p:spPr>
        <p:txBody>
          <a:bodyPr/>
          <a:lstStyle/>
          <a:p>
            <a:r>
              <a:rPr lang="en-US" dirty="0"/>
              <a:t>ECC Expansion</a:t>
            </a:r>
            <a:br>
              <a:rPr lang="en-US" dirty="0"/>
            </a:br>
            <a:r>
              <a:rPr lang="en-US" sz="2800" dirty="0"/>
              <a:t>Standards request R24005</a:t>
            </a:r>
          </a:p>
        </p:txBody>
      </p:sp>
      <p:pic>
        <p:nvPicPr>
          <p:cNvPr id="7" name="Picture 6"/>
          <p:cNvPicPr>
            <a:picLocks noChangeAspect="1"/>
          </p:cNvPicPr>
          <p:nvPr/>
        </p:nvPicPr>
        <p:blipFill>
          <a:blip r:embed="rId3"/>
          <a:stretch>
            <a:fillRect/>
          </a:stretch>
        </p:blipFill>
        <p:spPr>
          <a:xfrm>
            <a:off x="0" y="6253163"/>
            <a:ext cx="2670313" cy="505446"/>
          </a:xfrm>
          <a:prstGeom prst="rect">
            <a:avLst/>
          </a:prstGeom>
        </p:spPr>
      </p:pic>
    </p:spTree>
    <p:extLst>
      <p:ext uri="{BB962C8B-B14F-4D97-AF65-F5344CB8AC3E}">
        <p14:creationId xmlns:p14="http://schemas.microsoft.com/office/powerpoint/2010/main" val="8048569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5"/>
          <p:cNvSpPr>
            <a:spLocks noGrp="1"/>
          </p:cNvSpPr>
          <p:nvPr>
            <p:ph idx="1"/>
          </p:nvPr>
        </p:nvSpPr>
        <p:spPr/>
        <p:txBody>
          <a:bodyPr/>
          <a:lstStyle/>
          <a:p>
            <a:r>
              <a:rPr lang="en-US" altLang="en-US" dirty="0">
                <a:latin typeface="+mn-lt"/>
              </a:rPr>
              <a:t>GTL for every BA represents its impact of serving generation to load</a:t>
            </a:r>
          </a:p>
          <a:p>
            <a:r>
              <a:rPr lang="en-US" altLang="en-US" dirty="0">
                <a:latin typeface="+mn-lt"/>
              </a:rPr>
              <a:t>Any BA can be split into multiple Zones for more granularity and precision in specifying which MWs serve </a:t>
            </a:r>
            <a:r>
              <a:rPr lang="en-US" altLang="en-US" i="1" dirty="0">
                <a:latin typeface="+mn-lt"/>
              </a:rPr>
              <a:t>What </a:t>
            </a:r>
            <a:r>
              <a:rPr lang="en-US" altLang="en-US" dirty="0">
                <a:latin typeface="+mn-lt"/>
              </a:rPr>
              <a:t>load</a:t>
            </a:r>
          </a:p>
          <a:p>
            <a:pPr lvl="1"/>
            <a:r>
              <a:rPr lang="en-US" altLang="en-US" dirty="0">
                <a:latin typeface="+mn-lt"/>
              </a:rPr>
              <a:t>This same concept can be reversed by combining multiple BAs within a single market</a:t>
            </a:r>
          </a:p>
          <a:p>
            <a:r>
              <a:rPr lang="en-US" altLang="en-US" dirty="0">
                <a:latin typeface="+mn-lt"/>
              </a:rPr>
              <a:t>Current ECC functionality calculates GTL</a:t>
            </a:r>
          </a:p>
          <a:p>
            <a:pPr lvl="2"/>
            <a:endParaRPr lang="en-US" altLang="en-US" sz="1800" dirty="0"/>
          </a:p>
          <a:p>
            <a:pPr lvl="2"/>
            <a:endParaRPr lang="en-US" altLang="en-US" sz="2400" dirty="0"/>
          </a:p>
        </p:txBody>
      </p:sp>
      <p:sp>
        <p:nvSpPr>
          <p:cNvPr id="5" name="Title 4"/>
          <p:cNvSpPr>
            <a:spLocks noGrp="1"/>
          </p:cNvSpPr>
          <p:nvPr>
            <p:ph type="title"/>
          </p:nvPr>
        </p:nvSpPr>
        <p:spPr/>
        <p:txBody>
          <a:bodyPr/>
          <a:lstStyle/>
          <a:p>
            <a:pPr>
              <a:defRPr/>
            </a:pPr>
            <a:r>
              <a:rPr lang="en-US" dirty="0"/>
              <a:t>GTL – Calculation Methodology </a:t>
            </a:r>
          </a:p>
        </p:txBody>
      </p:sp>
      <p:pic>
        <p:nvPicPr>
          <p:cNvPr id="4" name="Picture 3"/>
          <p:cNvPicPr>
            <a:picLocks noChangeAspect="1"/>
          </p:cNvPicPr>
          <p:nvPr/>
        </p:nvPicPr>
        <p:blipFill>
          <a:blip r:embed="rId2"/>
          <a:stretch>
            <a:fillRect/>
          </a:stretch>
        </p:blipFill>
        <p:spPr>
          <a:xfrm>
            <a:off x="0" y="6253163"/>
            <a:ext cx="2670313" cy="505446"/>
          </a:xfrm>
          <a:prstGeom prst="rect">
            <a:avLst/>
          </a:prstGeom>
        </p:spPr>
      </p:pic>
    </p:spTree>
    <p:extLst>
      <p:ext uri="{BB962C8B-B14F-4D97-AF65-F5344CB8AC3E}">
        <p14:creationId xmlns:p14="http://schemas.microsoft.com/office/powerpoint/2010/main" val="3785843831"/>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1"/>
          <p:cNvSpPr>
            <a:spLocks noGrp="1"/>
          </p:cNvSpPr>
          <p:nvPr>
            <p:ph idx="1"/>
          </p:nvPr>
        </p:nvSpPr>
        <p:spPr/>
        <p:txBody>
          <a:bodyPr>
            <a:normAutofit fontScale="92500" lnSpcReduction="10000"/>
          </a:bodyPr>
          <a:lstStyle/>
          <a:p>
            <a:r>
              <a:rPr lang="en-US" altLang="en-US" sz="2400" dirty="0"/>
              <a:t>Any exports tags from a BA result in adjustment of generation. </a:t>
            </a:r>
          </a:p>
          <a:p>
            <a:pPr lvl="1"/>
            <a:r>
              <a:rPr lang="en-US" altLang="en-US" sz="2400" dirty="0">
                <a:latin typeface="Segoe UI" panose="020B0502040204020203" pitchFamily="34" charset="0"/>
                <a:cs typeface="Segoe UI" panose="020B0502040204020203" pitchFamily="34" charset="0"/>
              </a:rPr>
              <a:t>This is basically trying to separate MWs that serve the load within the BA/Zone and those that support the tag </a:t>
            </a:r>
          </a:p>
          <a:p>
            <a:pPr lvl="2"/>
            <a:r>
              <a:rPr lang="en-US" altLang="en-US" sz="2000" dirty="0">
                <a:latin typeface="Segoe UI" panose="020B0502040204020203" pitchFamily="34" charset="0"/>
                <a:cs typeface="Segoe UI" panose="020B0502040204020203" pitchFamily="34" charset="0"/>
              </a:rPr>
              <a:t>MWs supporting a tag don’t count as part of GTL. They are accounted for on the tag impact</a:t>
            </a:r>
          </a:p>
          <a:p>
            <a:r>
              <a:rPr lang="en-US" altLang="en-US" sz="2400" dirty="0"/>
              <a:t>Any import tags from a BA result in adjustment of load. </a:t>
            </a:r>
          </a:p>
          <a:p>
            <a:pPr lvl="1"/>
            <a:r>
              <a:rPr lang="en-US" altLang="en-US" sz="2400" dirty="0">
                <a:latin typeface="Segoe UI" panose="020B0502040204020203" pitchFamily="34" charset="0"/>
                <a:cs typeface="Segoe UI" panose="020B0502040204020203" pitchFamily="34" charset="0"/>
              </a:rPr>
              <a:t>This is basically trying to separate MWs served by the generation within the BA/Zone and those served by the tag</a:t>
            </a:r>
          </a:p>
          <a:p>
            <a:pPr lvl="2"/>
            <a:r>
              <a:rPr lang="en-US" altLang="en-US" sz="2000" dirty="0">
                <a:latin typeface="Segoe UI" panose="020B0502040204020203" pitchFamily="34" charset="0"/>
                <a:cs typeface="Segoe UI" panose="020B0502040204020203" pitchFamily="34" charset="0"/>
              </a:rPr>
              <a:t>Tag MWs serving a load don’t count as part of GTL. They are accounted for on the tag impact</a:t>
            </a:r>
          </a:p>
          <a:p>
            <a:pPr marL="228600" lvl="1">
              <a:lnSpc>
                <a:spcPct val="110000"/>
              </a:lnSpc>
              <a:spcBef>
                <a:spcPts val="1200"/>
              </a:spcBef>
              <a:spcAft>
                <a:spcPts val="600"/>
              </a:spcAft>
            </a:pPr>
            <a:r>
              <a:rPr lang="en-US" altLang="en-US" sz="2400" dirty="0">
                <a:latin typeface="Segoe UI" panose="020B0502040204020203" pitchFamily="34" charset="0"/>
                <a:cs typeface="Segoe UI" panose="020B0502040204020203" pitchFamily="34" charset="0"/>
              </a:rPr>
              <a:t>Intra BA tags should also be adjusted from the BA and Load of the BA in order to reserve GTL impact to untagged component of the BA. </a:t>
            </a:r>
          </a:p>
          <a:p>
            <a:pPr lvl="1"/>
            <a:endParaRPr lang="en-US" altLang="en-US" sz="2000" dirty="0"/>
          </a:p>
          <a:p>
            <a:endParaRPr lang="en-US" altLang="en-US" sz="2400" dirty="0"/>
          </a:p>
          <a:p>
            <a:pPr lvl="1"/>
            <a:endParaRPr lang="en-US" altLang="en-US" sz="2000" dirty="0"/>
          </a:p>
          <a:p>
            <a:endParaRPr lang="en-US" altLang="en-US" sz="2400" dirty="0"/>
          </a:p>
        </p:txBody>
      </p:sp>
      <p:sp>
        <p:nvSpPr>
          <p:cNvPr id="3" name="Title 2"/>
          <p:cNvSpPr>
            <a:spLocks noGrp="1"/>
          </p:cNvSpPr>
          <p:nvPr>
            <p:ph type="title"/>
          </p:nvPr>
        </p:nvSpPr>
        <p:spPr/>
        <p:txBody>
          <a:bodyPr/>
          <a:lstStyle/>
          <a:p>
            <a:pPr>
              <a:defRPr/>
            </a:pPr>
            <a:r>
              <a:rPr lang="en-US" dirty="0"/>
              <a:t>GTL – Adjustment for Tags</a:t>
            </a:r>
          </a:p>
        </p:txBody>
      </p:sp>
      <p:pic>
        <p:nvPicPr>
          <p:cNvPr id="4" name="Picture 3"/>
          <p:cNvPicPr>
            <a:picLocks noChangeAspect="1"/>
          </p:cNvPicPr>
          <p:nvPr/>
        </p:nvPicPr>
        <p:blipFill>
          <a:blip r:embed="rId2"/>
          <a:stretch>
            <a:fillRect/>
          </a:stretch>
        </p:blipFill>
        <p:spPr>
          <a:xfrm>
            <a:off x="0" y="6253163"/>
            <a:ext cx="2670313" cy="505446"/>
          </a:xfrm>
          <a:prstGeom prst="rect">
            <a:avLst/>
          </a:prstGeom>
        </p:spPr>
      </p:pic>
    </p:spTree>
    <p:extLst>
      <p:ext uri="{BB962C8B-B14F-4D97-AF65-F5344CB8AC3E}">
        <p14:creationId xmlns:p14="http://schemas.microsoft.com/office/powerpoint/2010/main" val="4095241158"/>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09C8E-A754-68FC-2B7A-F72AB89F4BB7}"/>
              </a:ext>
            </a:extLst>
          </p:cNvPr>
          <p:cNvSpPr>
            <a:spLocks noGrp="1"/>
          </p:cNvSpPr>
          <p:nvPr>
            <p:ph type="title"/>
          </p:nvPr>
        </p:nvSpPr>
        <p:spPr/>
        <p:txBody>
          <a:bodyPr/>
          <a:lstStyle/>
          <a:p>
            <a:r>
              <a:rPr lang="en-US" dirty="0"/>
              <a:t>Curtailment process</a:t>
            </a:r>
          </a:p>
        </p:txBody>
      </p:sp>
      <p:graphicFrame>
        <p:nvGraphicFramePr>
          <p:cNvPr id="4" name="Diagram 3">
            <a:extLst>
              <a:ext uri="{FF2B5EF4-FFF2-40B4-BE49-F238E27FC236}">
                <a16:creationId xmlns:a16="http://schemas.microsoft.com/office/drawing/2014/main" id="{9EB840A2-8A46-F08A-3580-BB32B24B54F9}"/>
              </a:ext>
            </a:extLst>
          </p:cNvPr>
          <p:cNvGraphicFramePr/>
          <p:nvPr>
            <p:extLst>
              <p:ext uri="{D42A27DB-BD31-4B8C-83A1-F6EECF244321}">
                <p14:modId xmlns:p14="http://schemas.microsoft.com/office/powerpoint/2010/main" val="77396535"/>
              </p:ext>
            </p:extLst>
          </p:nvPr>
        </p:nvGraphicFramePr>
        <p:xfrm>
          <a:off x="1701970" y="1687285"/>
          <a:ext cx="8763000" cy="46895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p:cNvPicPr>
            <a:picLocks noChangeAspect="1"/>
          </p:cNvPicPr>
          <p:nvPr/>
        </p:nvPicPr>
        <p:blipFill>
          <a:blip r:embed="rId7"/>
          <a:stretch>
            <a:fillRect/>
          </a:stretch>
        </p:blipFill>
        <p:spPr>
          <a:xfrm>
            <a:off x="0" y="6253163"/>
            <a:ext cx="2670313" cy="505446"/>
          </a:xfrm>
          <a:prstGeom prst="rect">
            <a:avLst/>
          </a:prstGeom>
        </p:spPr>
      </p:pic>
    </p:spTree>
    <p:extLst>
      <p:ext uri="{BB962C8B-B14F-4D97-AF65-F5344CB8AC3E}">
        <p14:creationId xmlns:p14="http://schemas.microsoft.com/office/powerpoint/2010/main" val="3906685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45407-8244-CB46-4702-34698ADFDED5}"/>
              </a:ext>
            </a:extLst>
          </p:cNvPr>
          <p:cNvSpPr>
            <a:spLocks noGrp="1"/>
          </p:cNvSpPr>
          <p:nvPr>
            <p:ph type="title"/>
          </p:nvPr>
        </p:nvSpPr>
        <p:spPr/>
        <p:txBody>
          <a:bodyPr/>
          <a:lstStyle/>
          <a:p>
            <a:r>
              <a:rPr lang="en-US" dirty="0"/>
              <a:t>Relief Obligation Approach</a:t>
            </a:r>
          </a:p>
        </p:txBody>
      </p:sp>
      <p:sp>
        <p:nvSpPr>
          <p:cNvPr id="3" name="Content Placeholder 2">
            <a:extLst>
              <a:ext uri="{FF2B5EF4-FFF2-40B4-BE49-F238E27FC236}">
                <a16:creationId xmlns:a16="http://schemas.microsoft.com/office/drawing/2014/main" id="{495C8277-4504-61AD-7346-BB53800FDF32}"/>
              </a:ext>
            </a:extLst>
          </p:cNvPr>
          <p:cNvSpPr>
            <a:spLocks noGrp="1"/>
          </p:cNvSpPr>
          <p:nvPr>
            <p:ph idx="1"/>
          </p:nvPr>
        </p:nvSpPr>
        <p:spPr/>
        <p:txBody>
          <a:bodyPr/>
          <a:lstStyle/>
          <a:p>
            <a:r>
              <a:rPr lang="en-US" dirty="0"/>
              <a:t>Relief obligations will be issued on a pro rata basis while respecting transaction priorities</a:t>
            </a:r>
          </a:p>
          <a:p>
            <a:pPr lvl="1"/>
            <a:r>
              <a:rPr lang="en-US" dirty="0"/>
              <a:t>Impact factors will be calculated directly on the SOL being controlled</a:t>
            </a:r>
          </a:p>
          <a:p>
            <a:pPr lvl="1"/>
            <a:r>
              <a:rPr lang="en-US" dirty="0"/>
              <a:t>Proposed 5% impact threshold </a:t>
            </a:r>
          </a:p>
        </p:txBody>
      </p:sp>
      <p:pic>
        <p:nvPicPr>
          <p:cNvPr id="4" name="Picture 3"/>
          <p:cNvPicPr>
            <a:picLocks noChangeAspect="1"/>
          </p:cNvPicPr>
          <p:nvPr/>
        </p:nvPicPr>
        <p:blipFill>
          <a:blip r:embed="rId2"/>
          <a:stretch>
            <a:fillRect/>
          </a:stretch>
        </p:blipFill>
        <p:spPr>
          <a:xfrm>
            <a:off x="59635" y="6195140"/>
            <a:ext cx="2670313" cy="505446"/>
          </a:xfrm>
          <a:prstGeom prst="rect">
            <a:avLst/>
          </a:prstGeom>
        </p:spPr>
      </p:pic>
    </p:spTree>
    <p:extLst>
      <p:ext uri="{BB962C8B-B14F-4D97-AF65-F5344CB8AC3E}">
        <p14:creationId xmlns:p14="http://schemas.microsoft.com/office/powerpoint/2010/main" val="35675125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B5777-E1EF-30D1-D1F3-49C7D5B48557}"/>
              </a:ext>
            </a:extLst>
          </p:cNvPr>
          <p:cNvSpPr>
            <a:spLocks noGrp="1"/>
          </p:cNvSpPr>
          <p:nvPr>
            <p:ph type="title"/>
          </p:nvPr>
        </p:nvSpPr>
        <p:spPr>
          <a:xfrm>
            <a:off x="495282" y="108898"/>
            <a:ext cx="10942151" cy="939566"/>
          </a:xfrm>
        </p:spPr>
        <p:txBody>
          <a:bodyPr/>
          <a:lstStyle/>
          <a:p>
            <a:r>
              <a:rPr lang="en-US" dirty="0"/>
              <a:t>ECC Expansion next steps</a:t>
            </a:r>
          </a:p>
        </p:txBody>
      </p:sp>
      <p:sp>
        <p:nvSpPr>
          <p:cNvPr id="3" name="Content Placeholder 2">
            <a:extLst>
              <a:ext uri="{FF2B5EF4-FFF2-40B4-BE49-F238E27FC236}">
                <a16:creationId xmlns:a16="http://schemas.microsoft.com/office/drawing/2014/main" id="{BFB99F36-2C28-15CB-FFB9-5A6209A7010B}"/>
              </a:ext>
            </a:extLst>
          </p:cNvPr>
          <p:cNvSpPr>
            <a:spLocks noGrp="1"/>
          </p:cNvSpPr>
          <p:nvPr>
            <p:ph idx="1"/>
          </p:nvPr>
        </p:nvSpPr>
        <p:spPr>
          <a:xfrm>
            <a:off x="937156" y="857459"/>
            <a:ext cx="10058401" cy="4850175"/>
          </a:xfrm>
        </p:spPr>
        <p:txBody>
          <a:bodyPr>
            <a:normAutofit/>
          </a:bodyPr>
          <a:lstStyle/>
          <a:p>
            <a:pPr marL="0" indent="0">
              <a:buNone/>
            </a:pPr>
            <a:r>
              <a:rPr lang="en-US" dirty="0"/>
              <a:t>Two step approach</a:t>
            </a:r>
          </a:p>
          <a:p>
            <a:pPr marL="796925" lvl="1" indent="-514350">
              <a:buFont typeface="+mj-lt"/>
              <a:buAutoNum type="arabicPeriod"/>
            </a:pPr>
            <a:r>
              <a:rPr lang="en-US" dirty="0">
                <a:latin typeface="Segoe UI" panose="020B0502040204020203" pitchFamily="34" charset="0"/>
                <a:cs typeface="Segoe UI" panose="020B0502040204020203" pitchFamily="34" charset="0"/>
              </a:rPr>
              <a:t>SPP and RC West coordinated effort on ECC model validation and constraint benchmarking.</a:t>
            </a:r>
          </a:p>
          <a:p>
            <a:pPr marL="796925" lvl="1" indent="-514350">
              <a:buFont typeface="+mj-lt"/>
              <a:buAutoNum type="arabicPeriod"/>
            </a:pPr>
            <a:endParaRPr lang="en-US" dirty="0">
              <a:latin typeface="Segoe UI" panose="020B0502040204020203" pitchFamily="34" charset="0"/>
              <a:cs typeface="Segoe UI" panose="020B0502040204020203" pitchFamily="34" charset="0"/>
            </a:endParaRPr>
          </a:p>
          <a:p>
            <a:pPr marL="796925" lvl="1" indent="-514350">
              <a:buFont typeface="+mj-lt"/>
              <a:buAutoNum type="arabicPeriod"/>
            </a:pPr>
            <a:r>
              <a:rPr lang="en-US" dirty="0">
                <a:latin typeface="Segoe UI" panose="020B0502040204020203" pitchFamily="34" charset="0"/>
                <a:cs typeface="Segoe UI" panose="020B0502040204020203" pitchFamily="34" charset="0"/>
              </a:rPr>
              <a:t>Request a standard be drafted at NAESB</a:t>
            </a:r>
          </a:p>
          <a:p>
            <a:pPr marL="282575" lvl="1" indent="0">
              <a:buNone/>
            </a:pPr>
            <a:endParaRPr lang="en-US" dirty="0"/>
          </a:p>
        </p:txBody>
      </p:sp>
      <p:pic>
        <p:nvPicPr>
          <p:cNvPr id="4" name="Picture 3"/>
          <p:cNvPicPr>
            <a:picLocks noChangeAspect="1"/>
          </p:cNvPicPr>
          <p:nvPr/>
        </p:nvPicPr>
        <p:blipFill>
          <a:blip r:embed="rId3"/>
          <a:stretch>
            <a:fillRect/>
          </a:stretch>
        </p:blipFill>
        <p:spPr>
          <a:xfrm>
            <a:off x="0" y="6253163"/>
            <a:ext cx="2670313" cy="505446"/>
          </a:xfrm>
          <a:prstGeom prst="rect">
            <a:avLst/>
          </a:prstGeom>
        </p:spPr>
      </p:pic>
    </p:spTree>
    <p:extLst>
      <p:ext uri="{BB962C8B-B14F-4D97-AF65-F5344CB8AC3E}">
        <p14:creationId xmlns:p14="http://schemas.microsoft.com/office/powerpoint/2010/main" val="6796658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6104" y="290868"/>
            <a:ext cx="10409583" cy="491009"/>
          </a:xfrm>
        </p:spPr>
        <p:txBody>
          <a:bodyPr>
            <a:normAutofit/>
          </a:bodyPr>
          <a:lstStyle/>
          <a:p>
            <a:r>
              <a:rPr lang="en-US" dirty="0"/>
              <a:t>ECC Benchmarking Effort:</a:t>
            </a:r>
          </a:p>
        </p:txBody>
      </p:sp>
      <p:sp>
        <p:nvSpPr>
          <p:cNvPr id="3" name="Content Placeholder 2"/>
          <p:cNvSpPr>
            <a:spLocks noGrp="1"/>
          </p:cNvSpPr>
          <p:nvPr>
            <p:ph idx="1"/>
          </p:nvPr>
        </p:nvSpPr>
        <p:spPr>
          <a:xfrm>
            <a:off x="806598" y="923551"/>
            <a:ext cx="9709001" cy="4876800"/>
          </a:xfrm>
        </p:spPr>
        <p:txBody>
          <a:bodyPr>
            <a:normAutofit/>
          </a:bodyPr>
          <a:lstStyle/>
          <a:p>
            <a:r>
              <a:rPr lang="en-US" sz="2000" dirty="0"/>
              <a:t>RCWEST &amp; SPP  will work together on the benchmarking existing WebECC tool.</a:t>
            </a:r>
            <a:br>
              <a:rPr lang="en-US" sz="2000" dirty="0"/>
            </a:br>
            <a:endParaRPr lang="en-US" sz="2000" dirty="0"/>
          </a:p>
          <a:p>
            <a:pPr lvl="1"/>
            <a:r>
              <a:rPr lang="en-US" sz="2000" dirty="0"/>
              <a:t>Improve modeling in the existing WebECC tool to make sure all e-tags and dynamic transfer impacts are being calculated/modeled correctly.</a:t>
            </a:r>
          </a:p>
          <a:p>
            <a:pPr lvl="1"/>
            <a:r>
              <a:rPr lang="en-US" sz="2000" dirty="0"/>
              <a:t>Impact of phase shifters are accounted correctly.</a:t>
            </a:r>
          </a:p>
          <a:p>
            <a:pPr lvl="1"/>
            <a:r>
              <a:rPr lang="en-US" sz="2000" dirty="0"/>
              <a:t>Compare RT flows vs WebECC calculated impacts on top 20-30 constraints. </a:t>
            </a:r>
          </a:p>
          <a:p>
            <a:pPr lvl="1"/>
            <a:r>
              <a:rPr lang="en-US" sz="2000" dirty="0"/>
              <a:t>Coordinate with BA’s in west to improve the tag modeling and Generation to Load impacts in webECC.</a:t>
            </a:r>
          </a:p>
          <a:p>
            <a:pPr lvl="1"/>
            <a:r>
              <a:rPr lang="en-US" sz="2000" dirty="0"/>
              <a:t>Compare webECC source/sink Transfer distribution impacts with other tools like TARA calculated impacts.</a:t>
            </a:r>
          </a:p>
          <a:p>
            <a:pPr lvl="1"/>
            <a:r>
              <a:rPr lang="en-US" sz="2000" dirty="0"/>
              <a:t>Share RCWEST model and develop a plan to improve model if any modeling issues identified in the model.</a:t>
            </a:r>
          </a:p>
          <a:p>
            <a:pPr lvl="1"/>
            <a:endParaRPr lang="en-US" sz="2000" dirty="0"/>
          </a:p>
        </p:txBody>
      </p:sp>
      <p:sp>
        <p:nvSpPr>
          <p:cNvPr id="4" name="Slide Number Placeholder 3"/>
          <p:cNvSpPr>
            <a:spLocks noGrp="1"/>
          </p:cNvSpPr>
          <p:nvPr>
            <p:ph type="sldNum" sz="quarter" idx="10"/>
          </p:nvPr>
        </p:nvSpPr>
        <p:spPr/>
        <p:txBody>
          <a:bodyPr/>
          <a:lstStyle/>
          <a:p>
            <a:r>
              <a:rPr lang="en-US" altLang="en-US" dirty="0"/>
              <a:t>Page </a:t>
            </a:r>
            <a:fld id="{E188C49E-526C-4CA2-87C2-E99663D5313E}" type="slidenum">
              <a:rPr lang="en-US" altLang="en-US" smtClean="0"/>
              <a:pPr/>
              <a:t>15</a:t>
            </a:fld>
            <a:endParaRPr lang="en-US" altLang="en-US" dirty="0"/>
          </a:p>
        </p:txBody>
      </p:sp>
      <p:pic>
        <p:nvPicPr>
          <p:cNvPr id="5" name="Picture 4"/>
          <p:cNvPicPr>
            <a:picLocks noChangeAspect="1"/>
          </p:cNvPicPr>
          <p:nvPr/>
        </p:nvPicPr>
        <p:blipFill>
          <a:blip r:embed="rId2"/>
          <a:stretch>
            <a:fillRect/>
          </a:stretch>
        </p:blipFill>
        <p:spPr>
          <a:xfrm>
            <a:off x="0" y="6253163"/>
            <a:ext cx="2670313" cy="505446"/>
          </a:xfrm>
          <a:prstGeom prst="rect">
            <a:avLst/>
          </a:prstGeom>
        </p:spPr>
      </p:pic>
    </p:spTree>
    <p:extLst>
      <p:ext uri="{BB962C8B-B14F-4D97-AF65-F5344CB8AC3E}">
        <p14:creationId xmlns:p14="http://schemas.microsoft.com/office/powerpoint/2010/main" val="1382994486"/>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D21AD-AF85-CFBD-0FA6-B7FF73016CFC}"/>
              </a:ext>
            </a:extLst>
          </p:cNvPr>
          <p:cNvSpPr>
            <a:spLocks noGrp="1"/>
          </p:cNvSpPr>
          <p:nvPr>
            <p:ph type="title"/>
          </p:nvPr>
        </p:nvSpPr>
        <p:spPr/>
        <p:txBody>
          <a:bodyPr/>
          <a:lstStyle/>
          <a:p>
            <a:r>
              <a:rPr lang="en-US" dirty="0"/>
              <a:t>NAESB Standard</a:t>
            </a:r>
          </a:p>
        </p:txBody>
      </p:sp>
      <p:sp>
        <p:nvSpPr>
          <p:cNvPr id="3" name="Content Placeholder 2">
            <a:extLst>
              <a:ext uri="{FF2B5EF4-FFF2-40B4-BE49-F238E27FC236}">
                <a16:creationId xmlns:a16="http://schemas.microsoft.com/office/drawing/2014/main" id="{0F8FF1CC-7730-3810-9A15-3FB6CCEFFFFC}"/>
              </a:ext>
            </a:extLst>
          </p:cNvPr>
          <p:cNvSpPr>
            <a:spLocks noGrp="1"/>
          </p:cNvSpPr>
          <p:nvPr>
            <p:ph idx="1"/>
          </p:nvPr>
        </p:nvSpPr>
        <p:spPr/>
        <p:txBody>
          <a:bodyPr/>
          <a:lstStyle/>
          <a:p>
            <a:r>
              <a:rPr lang="en-US" dirty="0"/>
              <a:t>Rules for event implementation</a:t>
            </a:r>
          </a:p>
          <a:p>
            <a:r>
              <a:rPr lang="en-US" dirty="0"/>
              <a:t>Standardizes rules for establishing GTL Priority</a:t>
            </a:r>
          </a:p>
          <a:p>
            <a:r>
              <a:rPr lang="en-US" dirty="0"/>
              <a:t>Standardizes curtailment rules </a:t>
            </a:r>
          </a:p>
          <a:p>
            <a:pPr lvl="1"/>
            <a:r>
              <a:rPr lang="en-US" dirty="0"/>
              <a:t>Constrained path vs weakest link logic</a:t>
            </a:r>
          </a:p>
          <a:p>
            <a:r>
              <a:rPr lang="en-US" dirty="0"/>
              <a:t>Event timing</a:t>
            </a:r>
          </a:p>
        </p:txBody>
      </p:sp>
      <p:pic>
        <p:nvPicPr>
          <p:cNvPr id="4" name="Picture 3">
            <a:extLst>
              <a:ext uri="{FF2B5EF4-FFF2-40B4-BE49-F238E27FC236}">
                <a16:creationId xmlns:a16="http://schemas.microsoft.com/office/drawing/2014/main" id="{51ACF0D0-741D-D17D-5B3A-FB428EED9C0D}"/>
              </a:ext>
            </a:extLst>
          </p:cNvPr>
          <p:cNvPicPr>
            <a:picLocks noChangeAspect="1"/>
          </p:cNvPicPr>
          <p:nvPr/>
        </p:nvPicPr>
        <p:blipFill>
          <a:blip r:embed="rId2"/>
          <a:stretch>
            <a:fillRect/>
          </a:stretch>
        </p:blipFill>
        <p:spPr>
          <a:xfrm>
            <a:off x="0" y="6253163"/>
            <a:ext cx="2670313" cy="505446"/>
          </a:xfrm>
          <a:prstGeom prst="rect">
            <a:avLst/>
          </a:prstGeom>
        </p:spPr>
      </p:pic>
    </p:spTree>
    <p:extLst>
      <p:ext uri="{BB962C8B-B14F-4D97-AF65-F5344CB8AC3E}">
        <p14:creationId xmlns:p14="http://schemas.microsoft.com/office/powerpoint/2010/main" val="2730450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Alex Watkins</a:t>
            </a:r>
          </a:p>
        </p:txBody>
      </p:sp>
      <p:sp>
        <p:nvSpPr>
          <p:cNvPr id="6" name="Subtitle 5"/>
          <p:cNvSpPr>
            <a:spLocks noGrp="1"/>
          </p:cNvSpPr>
          <p:nvPr>
            <p:ph type="subTitle" idx="1"/>
          </p:nvPr>
        </p:nvSpPr>
        <p:spPr/>
        <p:txBody>
          <a:bodyPr/>
          <a:lstStyle/>
          <a:p>
            <a:r>
              <a:rPr lang="en-US" dirty="0"/>
              <a:t>Southwest Power Pool</a:t>
            </a:r>
          </a:p>
          <a:p>
            <a:r>
              <a:rPr lang="en-US" dirty="0"/>
              <a:t>Manager System Operation – West</a:t>
            </a:r>
          </a:p>
          <a:p>
            <a:r>
              <a:rPr lang="en-US" dirty="0">
                <a:hlinkClick r:id="rId2"/>
              </a:rPr>
              <a:t>awatkins@spp.org</a:t>
            </a:r>
            <a:endParaRPr lang="en-US" dirty="0"/>
          </a:p>
          <a:p>
            <a:r>
              <a:rPr lang="en-US" dirty="0"/>
              <a:t>Office: 501-482-2430</a:t>
            </a:r>
          </a:p>
          <a:p>
            <a:r>
              <a:rPr lang="en-US" dirty="0"/>
              <a:t>Cell: 870-818-8566</a:t>
            </a:r>
          </a:p>
        </p:txBody>
      </p:sp>
      <p:pic>
        <p:nvPicPr>
          <p:cNvPr id="4" name="Picture Placeholder 3" descr="A person with a beard smiling&#10;&#10;Description automatically generated">
            <a:extLst>
              <a:ext uri="{FF2B5EF4-FFF2-40B4-BE49-F238E27FC236}">
                <a16:creationId xmlns:a16="http://schemas.microsoft.com/office/drawing/2014/main" id="{86BB04EF-7A2C-85CD-0243-71DB78B88ED0}"/>
              </a:ext>
            </a:extLst>
          </p:cNvPr>
          <p:cNvPicPr>
            <a:picLocks noGrp="1" noChangeAspect="1"/>
          </p:cNvPicPr>
          <p:nvPr>
            <p:ph type="pic" sz="quarter" idx="12"/>
          </p:nvPr>
        </p:nvPicPr>
        <p:blipFill>
          <a:blip r:embed="rId3">
            <a:extLst>
              <a:ext uri="{28A0092B-C50C-407E-A947-70E740481C1C}">
                <a14:useLocalDpi xmlns:a14="http://schemas.microsoft.com/office/drawing/2010/main" val="0"/>
              </a:ext>
            </a:extLst>
          </a:blip>
          <a:srcRect l="565" r="565"/>
          <a:stretch>
            <a:fillRect/>
          </a:stretch>
        </p:blipFill>
        <p:spPr>
          <a:xfrm>
            <a:off x="622164" y="729338"/>
            <a:ext cx="3725901" cy="3768357"/>
          </a:xfrm>
        </p:spPr>
      </p:pic>
      <p:pic>
        <p:nvPicPr>
          <p:cNvPr id="7" name="Picture 6"/>
          <p:cNvPicPr>
            <a:picLocks noChangeAspect="1"/>
          </p:cNvPicPr>
          <p:nvPr/>
        </p:nvPicPr>
        <p:blipFill>
          <a:blip r:embed="rId4"/>
          <a:stretch>
            <a:fillRect/>
          </a:stretch>
        </p:blipFill>
        <p:spPr>
          <a:xfrm>
            <a:off x="0" y="6253163"/>
            <a:ext cx="2670313" cy="505446"/>
          </a:xfrm>
          <a:prstGeom prst="rect">
            <a:avLst/>
          </a:prstGeom>
        </p:spPr>
      </p:pic>
    </p:spTree>
    <p:extLst>
      <p:ext uri="{BB962C8B-B14F-4D97-AF65-F5344CB8AC3E}">
        <p14:creationId xmlns:p14="http://schemas.microsoft.com/office/powerpoint/2010/main" val="32094564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Raja Thappetaobula</a:t>
            </a:r>
          </a:p>
        </p:txBody>
      </p:sp>
      <p:sp>
        <p:nvSpPr>
          <p:cNvPr id="3" name="Subtitle 2"/>
          <p:cNvSpPr>
            <a:spLocks noGrp="1"/>
          </p:cNvSpPr>
          <p:nvPr>
            <p:ph type="subTitle" idx="1"/>
          </p:nvPr>
        </p:nvSpPr>
        <p:spPr/>
        <p:txBody>
          <a:bodyPr/>
          <a:lstStyle/>
          <a:p>
            <a:r>
              <a:rPr lang="en-US" dirty="0"/>
              <a:t>Director</a:t>
            </a:r>
          </a:p>
          <a:p>
            <a:r>
              <a:rPr lang="en-US" dirty="0"/>
              <a:t>Operations Engineering Services</a:t>
            </a:r>
          </a:p>
          <a:p>
            <a:r>
              <a:rPr lang="en-US" b="1" dirty="0"/>
              <a:t> </a:t>
            </a:r>
            <a:endParaRPr lang="en-US" dirty="0"/>
          </a:p>
          <a:p>
            <a:r>
              <a:rPr lang="en-US" b="1" dirty="0"/>
              <a:t>California ISO/RCWEST</a:t>
            </a:r>
            <a:endParaRPr lang="en-US" dirty="0"/>
          </a:p>
          <a:p>
            <a:r>
              <a:rPr lang="en-US" dirty="0"/>
              <a:t>O: 916.608.1209  |  C: 916.542.5340</a:t>
            </a:r>
          </a:p>
          <a:p>
            <a:r>
              <a:rPr lang="en-US" dirty="0"/>
              <a:t>250 Outcropping Way, Folsom, CA 95630</a:t>
            </a:r>
          </a:p>
        </p:txBody>
      </p:sp>
      <p:pic>
        <p:nvPicPr>
          <p:cNvPr id="5" name="Picture 4"/>
          <p:cNvPicPr>
            <a:picLocks noChangeAspect="1"/>
          </p:cNvPicPr>
          <p:nvPr/>
        </p:nvPicPr>
        <p:blipFill>
          <a:blip r:embed="rId2"/>
          <a:stretch>
            <a:fillRect/>
          </a:stretch>
        </p:blipFill>
        <p:spPr>
          <a:xfrm>
            <a:off x="0" y="6253163"/>
            <a:ext cx="2670313" cy="505446"/>
          </a:xfrm>
          <a:prstGeom prst="rect">
            <a:avLst/>
          </a:prstGeom>
        </p:spPr>
      </p:pic>
      <p:pic>
        <p:nvPicPr>
          <p:cNvPr id="1026" name="Picture 2" descr="https://ec.oa.caiso.com/_layouts/15/CAISO/userimages/RTHAPPETAOBULA.jpg"/>
          <p:cNvPicPr>
            <a:picLocks noGrp="1" noChangeAspect="1" noChangeArrowheads="1"/>
          </p:cNvPicPr>
          <p:nvPr>
            <p:ph type="pic" sz="quarter" idx="12"/>
          </p:nvPr>
        </p:nvPicPr>
        <p:blipFill>
          <a:blip r:embed="rId3">
            <a:extLst>
              <a:ext uri="{28A0092B-C50C-407E-A947-70E740481C1C}">
                <a14:useLocalDpi xmlns:a14="http://schemas.microsoft.com/office/drawing/2010/main" val="0"/>
              </a:ext>
            </a:extLst>
          </a:blip>
          <a:srcRect l="565" r="565"/>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7205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BBBAF-FF63-EBA6-8924-DAF8EDCECEE0}"/>
              </a:ext>
            </a:extLst>
          </p:cNvPr>
          <p:cNvSpPr>
            <a:spLocks noGrp="1"/>
          </p:cNvSpPr>
          <p:nvPr>
            <p:ph type="ctrTitle"/>
          </p:nvPr>
        </p:nvSpPr>
        <p:spPr/>
        <p:txBody>
          <a:bodyPr/>
          <a:lstStyle/>
          <a:p>
            <a:r>
              <a:rPr lang="en-US" dirty="0"/>
              <a:t>Background</a:t>
            </a:r>
          </a:p>
        </p:txBody>
      </p:sp>
      <p:pic>
        <p:nvPicPr>
          <p:cNvPr id="4" name="Picture 3"/>
          <p:cNvPicPr>
            <a:picLocks noChangeAspect="1"/>
          </p:cNvPicPr>
          <p:nvPr/>
        </p:nvPicPr>
        <p:blipFill>
          <a:blip r:embed="rId2"/>
          <a:stretch>
            <a:fillRect/>
          </a:stretch>
        </p:blipFill>
        <p:spPr>
          <a:xfrm>
            <a:off x="0" y="6246537"/>
            <a:ext cx="2670313" cy="505446"/>
          </a:xfrm>
          <a:prstGeom prst="rect">
            <a:avLst/>
          </a:prstGeom>
        </p:spPr>
      </p:pic>
    </p:spTree>
    <p:extLst>
      <p:ext uri="{BB962C8B-B14F-4D97-AF65-F5344CB8AC3E}">
        <p14:creationId xmlns:p14="http://schemas.microsoft.com/office/powerpoint/2010/main" val="3769644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085AE-CA26-3D92-8FC7-59F2B0F9F50E}"/>
              </a:ext>
            </a:extLst>
          </p:cNvPr>
          <p:cNvSpPr>
            <a:spLocks noGrp="1"/>
          </p:cNvSpPr>
          <p:nvPr>
            <p:ph type="title"/>
          </p:nvPr>
        </p:nvSpPr>
        <p:spPr>
          <a:xfrm>
            <a:off x="592517" y="407513"/>
            <a:ext cx="10942151" cy="939566"/>
          </a:xfrm>
        </p:spPr>
        <p:txBody>
          <a:bodyPr/>
          <a:lstStyle/>
          <a:p>
            <a:r>
              <a:rPr lang="en-US" dirty="0"/>
              <a:t>Problem Statement</a:t>
            </a:r>
          </a:p>
        </p:txBody>
      </p:sp>
      <p:sp>
        <p:nvSpPr>
          <p:cNvPr id="3" name="Content Placeholder 2">
            <a:extLst>
              <a:ext uri="{FF2B5EF4-FFF2-40B4-BE49-F238E27FC236}">
                <a16:creationId xmlns:a16="http://schemas.microsoft.com/office/drawing/2014/main" id="{BC5AD9F3-8C69-92E6-B954-8CBDF83EDFA9}"/>
              </a:ext>
            </a:extLst>
          </p:cNvPr>
          <p:cNvSpPr>
            <a:spLocks noGrp="1"/>
          </p:cNvSpPr>
          <p:nvPr>
            <p:ph idx="1"/>
          </p:nvPr>
        </p:nvSpPr>
        <p:spPr>
          <a:xfrm>
            <a:off x="764880" y="1347079"/>
            <a:ext cx="11122320" cy="4676034"/>
          </a:xfrm>
        </p:spPr>
        <p:txBody>
          <a:bodyPr>
            <a:normAutofit fontScale="77500" lnSpcReduction="20000"/>
          </a:bodyPr>
          <a:lstStyle/>
          <a:p>
            <a:pPr algn="just"/>
            <a:r>
              <a:rPr lang="en-US" dirty="0"/>
              <a:t>The Western Interconnection lacks a uniform congestion management process that each RC, BA, and TOP follow in coordination together to support equity and reliability in application for all systems and customers.</a:t>
            </a:r>
          </a:p>
          <a:p>
            <a:pPr algn="just"/>
            <a:endParaRPr lang="en-US" dirty="0"/>
          </a:p>
          <a:p>
            <a:pPr algn="just"/>
            <a:r>
              <a:rPr lang="en-US" dirty="0"/>
              <a:t>As the western interconnection transitions to services requiring broader coordination with neighbors to facilitate organized markets and evolving generating fleets, establishing a standardized and efficient framework for addressing congestion management interconnection wide will be essential for equitability, and transparency.</a:t>
            </a:r>
          </a:p>
          <a:p>
            <a:pPr algn="just"/>
            <a:endParaRPr lang="en-US" dirty="0"/>
          </a:p>
          <a:p>
            <a:pPr lvl="1" algn="just"/>
            <a:r>
              <a:rPr lang="en-US" dirty="0"/>
              <a:t>Eastern Interconnection adopted uniform congestion management procedures in 1999</a:t>
            </a:r>
          </a:p>
          <a:p>
            <a:pPr lvl="1" algn="just"/>
            <a:r>
              <a:rPr lang="en-US" dirty="0"/>
              <a:t>WIUFMP was created in 1996</a:t>
            </a:r>
          </a:p>
        </p:txBody>
      </p:sp>
      <p:pic>
        <p:nvPicPr>
          <p:cNvPr id="4" name="Picture 3"/>
          <p:cNvPicPr>
            <a:picLocks noChangeAspect="1"/>
          </p:cNvPicPr>
          <p:nvPr/>
        </p:nvPicPr>
        <p:blipFill>
          <a:blip r:embed="rId2"/>
          <a:stretch>
            <a:fillRect/>
          </a:stretch>
        </p:blipFill>
        <p:spPr>
          <a:xfrm>
            <a:off x="46383" y="6188433"/>
            <a:ext cx="2670313" cy="505446"/>
          </a:xfrm>
          <a:prstGeom prst="rect">
            <a:avLst/>
          </a:prstGeom>
        </p:spPr>
      </p:pic>
    </p:spTree>
    <p:extLst>
      <p:ext uri="{BB962C8B-B14F-4D97-AF65-F5344CB8AC3E}">
        <p14:creationId xmlns:p14="http://schemas.microsoft.com/office/powerpoint/2010/main" val="3629232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B3141-C583-DDFD-2398-617B53B2C281}"/>
              </a:ext>
            </a:extLst>
          </p:cNvPr>
          <p:cNvSpPr>
            <a:spLocks noGrp="1"/>
          </p:cNvSpPr>
          <p:nvPr>
            <p:ph type="title"/>
          </p:nvPr>
        </p:nvSpPr>
        <p:spPr/>
        <p:txBody>
          <a:bodyPr/>
          <a:lstStyle/>
          <a:p>
            <a:r>
              <a:rPr lang="en-US" dirty="0"/>
              <a:t>UFMP Limitations</a:t>
            </a:r>
          </a:p>
        </p:txBody>
      </p:sp>
      <p:sp>
        <p:nvSpPr>
          <p:cNvPr id="3" name="Content Placeholder 2">
            <a:extLst>
              <a:ext uri="{FF2B5EF4-FFF2-40B4-BE49-F238E27FC236}">
                <a16:creationId xmlns:a16="http://schemas.microsoft.com/office/drawing/2014/main" id="{857DF692-A9D4-411B-A777-ECE37211A953}"/>
              </a:ext>
            </a:extLst>
          </p:cNvPr>
          <p:cNvSpPr>
            <a:spLocks noGrp="1"/>
          </p:cNvSpPr>
          <p:nvPr>
            <p:ph idx="1"/>
          </p:nvPr>
        </p:nvSpPr>
        <p:spPr/>
        <p:txBody>
          <a:bodyPr>
            <a:normAutofit fontScale="92500" lnSpcReduction="10000"/>
          </a:bodyPr>
          <a:lstStyle/>
          <a:p>
            <a:r>
              <a:rPr lang="en-US" dirty="0"/>
              <a:t>Limited to 5 qualified paths</a:t>
            </a:r>
          </a:p>
          <a:p>
            <a:r>
              <a:rPr lang="en-US" dirty="0"/>
              <a:t>Difficult process to add qualified paths</a:t>
            </a:r>
          </a:p>
          <a:p>
            <a:r>
              <a:rPr lang="en-US" dirty="0"/>
              <a:t>Limited effectiveness because UFMP only utilizes Phase Shifter movement and Tag curtailment</a:t>
            </a:r>
          </a:p>
          <a:p>
            <a:pPr lvl="1"/>
            <a:r>
              <a:rPr lang="en-US" dirty="0"/>
              <a:t>Unequitable to exclude untagged flows (Gen to Load)</a:t>
            </a:r>
          </a:p>
          <a:p>
            <a:r>
              <a:rPr lang="en-US" dirty="0"/>
              <a:t>Inefficient to use 5 paths to control SOLs across Western Interconnection</a:t>
            </a:r>
          </a:p>
          <a:p>
            <a:endParaRPr lang="en-US" sz="1700" dirty="0"/>
          </a:p>
          <a:p>
            <a:r>
              <a:rPr lang="en-US" sz="1700" dirty="0"/>
              <a:t>A full list of UFMP limitations identified in March 2020, by the ECCWG and UFC, can be found in the following meeting materials:  </a:t>
            </a:r>
            <a:r>
              <a:rPr lang="en-US" sz="1700" dirty="0">
                <a:hlinkClick r:id="rId2"/>
              </a:rPr>
              <a:t>https://spp.org/documents/61719/20200303%20ufc_eccwg%20meeting%20minutes.pdf</a:t>
            </a:r>
            <a:r>
              <a:rPr lang="en-US" sz="1700" dirty="0"/>
              <a:t> </a:t>
            </a:r>
          </a:p>
          <a:p>
            <a:endParaRPr lang="en-US" dirty="0"/>
          </a:p>
        </p:txBody>
      </p:sp>
      <p:pic>
        <p:nvPicPr>
          <p:cNvPr id="4" name="Picture 3"/>
          <p:cNvPicPr>
            <a:picLocks noChangeAspect="1"/>
          </p:cNvPicPr>
          <p:nvPr/>
        </p:nvPicPr>
        <p:blipFill>
          <a:blip r:embed="rId3"/>
          <a:stretch>
            <a:fillRect/>
          </a:stretch>
        </p:blipFill>
        <p:spPr>
          <a:xfrm>
            <a:off x="0" y="6282810"/>
            <a:ext cx="2670313" cy="505446"/>
          </a:xfrm>
          <a:prstGeom prst="rect">
            <a:avLst/>
          </a:prstGeom>
        </p:spPr>
      </p:pic>
    </p:spTree>
    <p:extLst>
      <p:ext uri="{BB962C8B-B14F-4D97-AF65-F5344CB8AC3E}">
        <p14:creationId xmlns:p14="http://schemas.microsoft.com/office/powerpoint/2010/main" val="2453488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795C9-BA2E-B2ED-A52E-C5CB83E4E8B7}"/>
              </a:ext>
            </a:extLst>
          </p:cNvPr>
          <p:cNvSpPr>
            <a:spLocks noGrp="1"/>
          </p:cNvSpPr>
          <p:nvPr>
            <p:ph type="title"/>
          </p:nvPr>
        </p:nvSpPr>
        <p:spPr/>
        <p:txBody>
          <a:bodyPr/>
          <a:lstStyle/>
          <a:p>
            <a:r>
              <a:rPr lang="en-US" dirty="0"/>
              <a:t>ECC expansion Task Force</a:t>
            </a:r>
          </a:p>
        </p:txBody>
      </p:sp>
      <p:sp>
        <p:nvSpPr>
          <p:cNvPr id="3" name="Content Placeholder 2">
            <a:extLst>
              <a:ext uri="{FF2B5EF4-FFF2-40B4-BE49-F238E27FC236}">
                <a16:creationId xmlns:a16="http://schemas.microsoft.com/office/drawing/2014/main" id="{86AF6C29-5796-5E54-94F2-87C1F9A7E6C9}"/>
              </a:ext>
            </a:extLst>
          </p:cNvPr>
          <p:cNvSpPr>
            <a:spLocks noGrp="1"/>
          </p:cNvSpPr>
          <p:nvPr>
            <p:ph idx="1"/>
          </p:nvPr>
        </p:nvSpPr>
        <p:spPr>
          <a:xfrm>
            <a:off x="851018" y="1510019"/>
            <a:ext cx="11016304" cy="4691998"/>
          </a:xfrm>
        </p:spPr>
        <p:txBody>
          <a:bodyPr>
            <a:normAutofit fontScale="85000" lnSpcReduction="20000"/>
          </a:bodyPr>
          <a:lstStyle/>
          <a:p>
            <a:pPr algn="just"/>
            <a:r>
              <a:rPr lang="en-US" dirty="0"/>
              <a:t>The Enhanced Curtailment Calculator Working Group (ECCWG) is a technical advisory group providing guidance on the decisions affecting the sustainment and improvement of the webECC tool. </a:t>
            </a:r>
          </a:p>
          <a:p>
            <a:pPr algn="just"/>
            <a:r>
              <a:rPr lang="en-US" dirty="0"/>
              <a:t>ECCWG established ECC expansion Taskforce to evaluate and advise ECCWG on technical feasibility of expanding curtailment capability procedures capabilities from the Qualified Paths to include System Operating Limits (“SOLs”) and Interconnection Reliability Operating Limits (“IROLs”) constraints.</a:t>
            </a:r>
          </a:p>
          <a:p>
            <a:pPr algn="just"/>
            <a:r>
              <a:rPr lang="en-US" dirty="0"/>
              <a:t>A comprehensive curtailment approach was drafted by the ECCETF for both tagged and non-tagged transaction MWs, using a prioritization approach consistent with existing NAESB standards. </a:t>
            </a:r>
          </a:p>
          <a:p>
            <a:pPr algn="just"/>
            <a:r>
              <a:rPr lang="en-US" dirty="0"/>
              <a:t>Work in tandem with WECC Unscheduled Flow Mitigation Process( not replacing it).</a:t>
            </a:r>
          </a:p>
        </p:txBody>
      </p:sp>
      <p:pic>
        <p:nvPicPr>
          <p:cNvPr id="4" name="Picture 3"/>
          <p:cNvPicPr>
            <a:picLocks noChangeAspect="1"/>
          </p:cNvPicPr>
          <p:nvPr/>
        </p:nvPicPr>
        <p:blipFill>
          <a:blip r:embed="rId2"/>
          <a:stretch>
            <a:fillRect/>
          </a:stretch>
        </p:blipFill>
        <p:spPr>
          <a:xfrm>
            <a:off x="0" y="6282810"/>
            <a:ext cx="2670313" cy="505446"/>
          </a:xfrm>
          <a:prstGeom prst="rect">
            <a:avLst/>
          </a:prstGeom>
        </p:spPr>
      </p:pic>
    </p:spTree>
    <p:extLst>
      <p:ext uri="{BB962C8B-B14F-4D97-AF65-F5344CB8AC3E}">
        <p14:creationId xmlns:p14="http://schemas.microsoft.com/office/powerpoint/2010/main" val="1701100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795C9-BA2E-B2ED-A52E-C5CB83E4E8B7}"/>
              </a:ext>
            </a:extLst>
          </p:cNvPr>
          <p:cNvSpPr>
            <a:spLocks noGrp="1"/>
          </p:cNvSpPr>
          <p:nvPr>
            <p:ph type="title"/>
          </p:nvPr>
        </p:nvSpPr>
        <p:spPr/>
        <p:txBody>
          <a:bodyPr/>
          <a:lstStyle/>
          <a:p>
            <a:r>
              <a:rPr lang="en-US" dirty="0"/>
              <a:t>ECC expansion Task Force whitepaper</a:t>
            </a:r>
          </a:p>
        </p:txBody>
      </p:sp>
      <p:sp>
        <p:nvSpPr>
          <p:cNvPr id="3" name="Content Placeholder 2">
            <a:extLst>
              <a:ext uri="{FF2B5EF4-FFF2-40B4-BE49-F238E27FC236}">
                <a16:creationId xmlns:a16="http://schemas.microsoft.com/office/drawing/2014/main" id="{86AF6C29-5796-5E54-94F2-87C1F9A7E6C9}"/>
              </a:ext>
            </a:extLst>
          </p:cNvPr>
          <p:cNvSpPr>
            <a:spLocks noGrp="1"/>
          </p:cNvSpPr>
          <p:nvPr>
            <p:ph idx="1"/>
          </p:nvPr>
        </p:nvSpPr>
        <p:spPr>
          <a:xfrm>
            <a:off x="851017" y="1510019"/>
            <a:ext cx="11241591" cy="4691998"/>
          </a:xfrm>
        </p:spPr>
        <p:txBody>
          <a:bodyPr>
            <a:normAutofit fontScale="92500" lnSpcReduction="20000"/>
          </a:bodyPr>
          <a:lstStyle/>
          <a:p>
            <a:r>
              <a:rPr lang="en-US" dirty="0"/>
              <a:t>The ECC expansion proposal is to issue relief obligations on a pro rata basis while respecting transaction priorities. </a:t>
            </a:r>
          </a:p>
          <a:p>
            <a:r>
              <a:rPr lang="en-US" dirty="0"/>
              <a:t>The relief obligation will be based upon constraints defined in ECC to resolve or prevent SOL exceedances. </a:t>
            </a:r>
          </a:p>
          <a:p>
            <a:r>
              <a:rPr lang="en-US" dirty="0"/>
              <a:t>Individual Impact (e-Tag, Dynamic Transfer, and Generation to Load GTL) is greater than or equal to a 5% Impact Threshold will be considered for relief obligations.</a:t>
            </a:r>
          </a:p>
          <a:p>
            <a:r>
              <a:rPr lang="en-US" dirty="0"/>
              <a:t>A key component of whitepaper proposal is for Reliability Coordinators to lead congestion management.  This change will allow a consistent interconnection-wide approach that will address equity, consistency, and reliability.</a:t>
            </a:r>
          </a:p>
        </p:txBody>
      </p:sp>
      <p:pic>
        <p:nvPicPr>
          <p:cNvPr id="4" name="Picture 3"/>
          <p:cNvPicPr>
            <a:picLocks noChangeAspect="1"/>
          </p:cNvPicPr>
          <p:nvPr/>
        </p:nvPicPr>
        <p:blipFill>
          <a:blip r:embed="rId2"/>
          <a:stretch>
            <a:fillRect/>
          </a:stretch>
        </p:blipFill>
        <p:spPr>
          <a:xfrm>
            <a:off x="0" y="6282810"/>
            <a:ext cx="2670313" cy="505446"/>
          </a:xfrm>
          <a:prstGeom prst="rect">
            <a:avLst/>
          </a:prstGeom>
        </p:spPr>
      </p:pic>
    </p:spTree>
    <p:extLst>
      <p:ext uri="{BB962C8B-B14F-4D97-AF65-F5344CB8AC3E}">
        <p14:creationId xmlns:p14="http://schemas.microsoft.com/office/powerpoint/2010/main" val="4162859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4D2BD-CBD9-EE9E-6AAB-CB846F794612}"/>
              </a:ext>
            </a:extLst>
          </p:cNvPr>
          <p:cNvSpPr>
            <a:spLocks noGrp="1"/>
          </p:cNvSpPr>
          <p:nvPr>
            <p:ph type="ctrTitle"/>
          </p:nvPr>
        </p:nvSpPr>
        <p:spPr/>
        <p:txBody>
          <a:bodyPr/>
          <a:lstStyle/>
          <a:p>
            <a:r>
              <a:rPr lang="en-US" dirty="0"/>
              <a:t>ECC Expansion</a:t>
            </a:r>
          </a:p>
        </p:txBody>
      </p:sp>
      <p:sp>
        <p:nvSpPr>
          <p:cNvPr id="3" name="Subtitle 2">
            <a:extLst>
              <a:ext uri="{FF2B5EF4-FFF2-40B4-BE49-F238E27FC236}">
                <a16:creationId xmlns:a16="http://schemas.microsoft.com/office/drawing/2014/main" id="{DE922115-B27D-E2D4-FA6B-A779DA237073}"/>
              </a:ext>
            </a:extLst>
          </p:cNvPr>
          <p:cNvSpPr>
            <a:spLocks noGrp="1"/>
          </p:cNvSpPr>
          <p:nvPr>
            <p:ph type="subTitle" idx="1"/>
          </p:nvPr>
        </p:nvSpPr>
        <p:spPr/>
        <p:txBody>
          <a:bodyPr/>
          <a:lstStyle/>
          <a:p>
            <a:r>
              <a:rPr lang="en-US" dirty="0"/>
              <a:t>Proposed enhancements to ECC</a:t>
            </a:r>
          </a:p>
        </p:txBody>
      </p:sp>
      <p:pic>
        <p:nvPicPr>
          <p:cNvPr id="4" name="Picture 3"/>
          <p:cNvPicPr>
            <a:picLocks noChangeAspect="1"/>
          </p:cNvPicPr>
          <p:nvPr/>
        </p:nvPicPr>
        <p:blipFill>
          <a:blip r:embed="rId2"/>
          <a:stretch>
            <a:fillRect/>
          </a:stretch>
        </p:blipFill>
        <p:spPr>
          <a:xfrm>
            <a:off x="0" y="6253163"/>
            <a:ext cx="2670313" cy="505446"/>
          </a:xfrm>
          <a:prstGeom prst="rect">
            <a:avLst/>
          </a:prstGeom>
        </p:spPr>
      </p:pic>
    </p:spTree>
    <p:extLst>
      <p:ext uri="{BB962C8B-B14F-4D97-AF65-F5344CB8AC3E}">
        <p14:creationId xmlns:p14="http://schemas.microsoft.com/office/powerpoint/2010/main" val="1927987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00BFA-3EF5-79C8-5CEA-196CEE434430}"/>
              </a:ext>
            </a:extLst>
          </p:cNvPr>
          <p:cNvSpPr>
            <a:spLocks noGrp="1"/>
          </p:cNvSpPr>
          <p:nvPr>
            <p:ph type="title"/>
          </p:nvPr>
        </p:nvSpPr>
        <p:spPr/>
        <p:txBody>
          <a:bodyPr/>
          <a:lstStyle/>
          <a:p>
            <a:r>
              <a:rPr lang="en-US" dirty="0"/>
              <a:t>Interconnection Wide Congestion Management</a:t>
            </a:r>
          </a:p>
        </p:txBody>
      </p:sp>
      <p:sp>
        <p:nvSpPr>
          <p:cNvPr id="3" name="Content Placeholder 2">
            <a:extLst>
              <a:ext uri="{FF2B5EF4-FFF2-40B4-BE49-F238E27FC236}">
                <a16:creationId xmlns:a16="http://schemas.microsoft.com/office/drawing/2014/main" id="{B6148D95-1ED9-E6DC-E028-566A87BBDC99}"/>
              </a:ext>
            </a:extLst>
          </p:cNvPr>
          <p:cNvSpPr>
            <a:spLocks noGrp="1"/>
          </p:cNvSpPr>
          <p:nvPr>
            <p:ph idx="1"/>
          </p:nvPr>
        </p:nvSpPr>
        <p:spPr>
          <a:xfrm>
            <a:off x="817889" y="1557130"/>
            <a:ext cx="10058401" cy="4672073"/>
          </a:xfrm>
        </p:spPr>
        <p:txBody>
          <a:bodyPr>
            <a:normAutofit fontScale="92500"/>
          </a:bodyPr>
          <a:lstStyle/>
          <a:p>
            <a:r>
              <a:rPr lang="en-US" dirty="0"/>
              <a:t>Flow based congestion management on SOLs/IROL’s in real-time</a:t>
            </a:r>
          </a:p>
          <a:p>
            <a:r>
              <a:rPr lang="en-US" dirty="0"/>
              <a:t>RC led process</a:t>
            </a:r>
          </a:p>
          <a:p>
            <a:r>
              <a:rPr lang="en-US" dirty="0"/>
              <a:t>Standardized curtailment methodology</a:t>
            </a:r>
          </a:p>
          <a:p>
            <a:pPr lvl="1"/>
            <a:r>
              <a:rPr lang="en-US" dirty="0"/>
              <a:t>Tag Curtailments</a:t>
            </a:r>
          </a:p>
          <a:p>
            <a:pPr lvl="2"/>
            <a:r>
              <a:rPr lang="en-US" dirty="0"/>
              <a:t>Specific curtailment priority details need to be defined in NAESB</a:t>
            </a:r>
          </a:p>
          <a:p>
            <a:pPr lvl="2"/>
            <a:r>
              <a:rPr lang="en-US" dirty="0"/>
              <a:t>Very similar to tag curtailments currently done in UFMP Step 4 but with TDF calculated to the SOL not a proxy path</a:t>
            </a:r>
          </a:p>
          <a:p>
            <a:pPr lvl="1"/>
            <a:r>
              <a:rPr lang="en-US" dirty="0"/>
              <a:t>Gen to Load relief obligations (GTL)</a:t>
            </a:r>
          </a:p>
        </p:txBody>
      </p:sp>
      <p:pic>
        <p:nvPicPr>
          <p:cNvPr id="4" name="Picture 3"/>
          <p:cNvPicPr>
            <a:picLocks noChangeAspect="1"/>
          </p:cNvPicPr>
          <p:nvPr/>
        </p:nvPicPr>
        <p:blipFill>
          <a:blip r:embed="rId2"/>
          <a:stretch>
            <a:fillRect/>
          </a:stretch>
        </p:blipFill>
        <p:spPr>
          <a:xfrm>
            <a:off x="0" y="6282810"/>
            <a:ext cx="2670313" cy="505446"/>
          </a:xfrm>
          <a:prstGeom prst="rect">
            <a:avLst/>
          </a:prstGeom>
        </p:spPr>
      </p:pic>
    </p:spTree>
    <p:extLst>
      <p:ext uri="{BB962C8B-B14F-4D97-AF65-F5344CB8AC3E}">
        <p14:creationId xmlns:p14="http://schemas.microsoft.com/office/powerpoint/2010/main" val="75959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00BFA-3EF5-79C8-5CEA-196CEE434430}"/>
              </a:ext>
            </a:extLst>
          </p:cNvPr>
          <p:cNvSpPr>
            <a:spLocks noGrp="1"/>
          </p:cNvSpPr>
          <p:nvPr>
            <p:ph type="title"/>
          </p:nvPr>
        </p:nvSpPr>
        <p:spPr/>
        <p:txBody>
          <a:bodyPr/>
          <a:lstStyle/>
          <a:p>
            <a:r>
              <a:rPr lang="en-US" dirty="0"/>
              <a:t>GTL</a:t>
            </a:r>
          </a:p>
        </p:txBody>
      </p:sp>
      <p:sp>
        <p:nvSpPr>
          <p:cNvPr id="3" name="Content Placeholder 2">
            <a:extLst>
              <a:ext uri="{FF2B5EF4-FFF2-40B4-BE49-F238E27FC236}">
                <a16:creationId xmlns:a16="http://schemas.microsoft.com/office/drawing/2014/main" id="{B6148D95-1ED9-E6DC-E028-566A87BBDC99}"/>
              </a:ext>
            </a:extLst>
          </p:cNvPr>
          <p:cNvSpPr>
            <a:spLocks noGrp="1"/>
          </p:cNvSpPr>
          <p:nvPr>
            <p:ph idx="1"/>
          </p:nvPr>
        </p:nvSpPr>
        <p:spPr/>
        <p:txBody>
          <a:bodyPr/>
          <a:lstStyle/>
          <a:p>
            <a:r>
              <a:rPr lang="en-US" altLang="en-US" dirty="0"/>
              <a:t>Calculate the impact of any BA serving its load within its boundary on transmission constraints</a:t>
            </a:r>
          </a:p>
          <a:p>
            <a:pPr lvl="1"/>
            <a:r>
              <a:rPr lang="en-US" altLang="en-US" dirty="0"/>
              <a:t>All non-tagged generation impacts are captured by the GTL calculation</a:t>
            </a:r>
          </a:p>
          <a:p>
            <a:r>
              <a:rPr lang="en-US" altLang="en-US" dirty="0"/>
              <a:t>Calculation is performed on a generator level utilizing the real-time MW submitted</a:t>
            </a:r>
          </a:p>
          <a:p>
            <a:r>
              <a:rPr lang="en-US" altLang="en-US" dirty="0"/>
              <a:t>Any MWs used to support an external obligation (e.g. Tag) is subtracted from the real-time MW of the generators support the obligation </a:t>
            </a:r>
          </a:p>
        </p:txBody>
      </p:sp>
      <p:pic>
        <p:nvPicPr>
          <p:cNvPr id="4" name="Picture 3"/>
          <p:cNvPicPr>
            <a:picLocks noChangeAspect="1"/>
          </p:cNvPicPr>
          <p:nvPr/>
        </p:nvPicPr>
        <p:blipFill>
          <a:blip r:embed="rId2"/>
          <a:stretch>
            <a:fillRect/>
          </a:stretch>
        </p:blipFill>
        <p:spPr>
          <a:xfrm>
            <a:off x="0" y="6282810"/>
            <a:ext cx="2670313" cy="505446"/>
          </a:xfrm>
          <a:prstGeom prst="rect">
            <a:avLst/>
          </a:prstGeom>
        </p:spPr>
      </p:pic>
    </p:spTree>
    <p:extLst>
      <p:ext uri="{BB962C8B-B14F-4D97-AF65-F5344CB8AC3E}">
        <p14:creationId xmlns:p14="http://schemas.microsoft.com/office/powerpoint/2010/main" val="3951293708"/>
      </p:ext>
    </p:extLst>
  </p:cSld>
  <p:clrMapOvr>
    <a:masterClrMapping/>
  </p:clrMapOvr>
</p:sld>
</file>

<file path=ppt/theme/theme1.xml><?xml version="1.0" encoding="utf-8"?>
<a:theme xmlns:a="http://schemas.openxmlformats.org/drawingml/2006/main" name="Custom Design">
  <a:themeElements>
    <a:clrScheme name="SPP Official Branding">
      <a:dk1>
        <a:srgbClr val="2A363B"/>
      </a:dk1>
      <a:lt1>
        <a:sysClr val="window" lastClr="FFFFFF"/>
      </a:lt1>
      <a:dk2>
        <a:srgbClr val="5A6770"/>
      </a:dk2>
      <a:lt2>
        <a:srgbClr val="E7E6E6"/>
      </a:lt2>
      <a:accent1>
        <a:srgbClr val="C7202F"/>
      </a:accent1>
      <a:accent2>
        <a:srgbClr val="2399BB"/>
      </a:accent2>
      <a:accent3>
        <a:srgbClr val="1FBF92"/>
      </a:accent3>
      <a:accent4>
        <a:srgbClr val="FBAB18"/>
      </a:accent4>
      <a:accent5>
        <a:srgbClr val="A142C0"/>
      </a:accent5>
      <a:accent6>
        <a:srgbClr val="A67777"/>
      </a:accent6>
      <a:hlink>
        <a:srgbClr val="2399BB"/>
      </a:hlink>
      <a:folHlink>
        <a:srgbClr val="FBAB18"/>
      </a:folHlink>
    </a:clrScheme>
    <a:fontScheme name="SPP Branding Fonts">
      <a:majorFont>
        <a:latin typeface="Segoe UI Semibold"/>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 Template 20190527 WIDESCREEN" id="{54D29534-B28D-4548-8AB1-140BE9476C14}" vid="{0222E9DE-19AC-47AB-9F18-EF9E8DED9C8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e9692091-66b8-45b5-9087-387cbcef98ca}" enabled="1" method="Privileged" siteId="{3230926a-71b7-4370-a137-197badc066a2}" removed="0"/>
</clbl:labelList>
</file>

<file path=docProps/app.xml><?xml version="1.0" encoding="utf-8"?>
<Properties xmlns="http://schemas.openxmlformats.org/officeDocument/2006/extended-properties" xmlns:vt="http://schemas.openxmlformats.org/officeDocument/2006/docPropsVTypes">
  <Template>PPT+Template+20210527+WIDESCREEN (4)</Template>
  <TotalTime>4736</TotalTime>
  <Words>1078</Words>
  <Application>Microsoft Office PowerPoint</Application>
  <PresentationFormat>Widescreen</PresentationFormat>
  <Paragraphs>107</Paragraphs>
  <Slides>18</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Segoe UI</vt:lpstr>
      <vt:lpstr>Segoe UI Black</vt:lpstr>
      <vt:lpstr>Segoe UI Light</vt:lpstr>
      <vt:lpstr>Segoe UI Semilight</vt:lpstr>
      <vt:lpstr>Custom Design</vt:lpstr>
      <vt:lpstr>ECC Expansion Standards request R24005</vt:lpstr>
      <vt:lpstr>Background</vt:lpstr>
      <vt:lpstr>Problem Statement</vt:lpstr>
      <vt:lpstr>UFMP Limitations</vt:lpstr>
      <vt:lpstr>ECC expansion Task Force</vt:lpstr>
      <vt:lpstr>ECC expansion Task Force whitepaper</vt:lpstr>
      <vt:lpstr>ECC Expansion</vt:lpstr>
      <vt:lpstr>Interconnection Wide Congestion Management</vt:lpstr>
      <vt:lpstr>GTL</vt:lpstr>
      <vt:lpstr>GTL – Calculation Methodology </vt:lpstr>
      <vt:lpstr>GTL – Adjustment for Tags</vt:lpstr>
      <vt:lpstr>Curtailment process</vt:lpstr>
      <vt:lpstr>Relief Obligation Approach</vt:lpstr>
      <vt:lpstr>ECC Expansion next steps</vt:lpstr>
      <vt:lpstr>ECC Benchmarking Effort:</vt:lpstr>
      <vt:lpstr>NAESB Standard</vt:lpstr>
      <vt:lpstr>Alex Watkins</vt:lpstr>
      <vt:lpstr>Raja Thappetaobula</vt:lpstr>
    </vt:vector>
  </TitlesOfParts>
  <Company>Southwest Power Pool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Ecc Expansion</dc:title>
  <dc:creator>Alex Watkins</dc:creator>
  <cp:lastModifiedBy>Alex Watkins</cp:lastModifiedBy>
  <cp:revision>30</cp:revision>
  <dcterms:created xsi:type="dcterms:W3CDTF">2024-06-10T19:10:32Z</dcterms:created>
  <dcterms:modified xsi:type="dcterms:W3CDTF">2025-01-21T14:23:04Z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ContentMarkingFooterText">
    <vt:lpwstr>SPP Internal Only</vt:lpwstr>
  </property>
</Properties>
</file>