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3"/>
  </p:notesMasterIdLst>
  <p:sldIdLst>
    <p:sldId id="256" r:id="rId2"/>
    <p:sldId id="330" r:id="rId3"/>
    <p:sldId id="267" r:id="rId4"/>
    <p:sldId id="383" r:id="rId5"/>
    <p:sldId id="351" r:id="rId6"/>
    <p:sldId id="384" r:id="rId7"/>
    <p:sldId id="386" r:id="rId8"/>
    <p:sldId id="389" r:id="rId9"/>
    <p:sldId id="355" r:id="rId10"/>
    <p:sldId id="376" r:id="rId11"/>
    <p:sldId id="377" r:id="rId12"/>
    <p:sldId id="379" r:id="rId13"/>
    <p:sldId id="385" r:id="rId14"/>
    <p:sldId id="388" r:id="rId15"/>
    <p:sldId id="387" r:id="rId16"/>
    <p:sldId id="375" r:id="rId17"/>
    <p:sldId id="381" r:id="rId18"/>
    <p:sldId id="353" r:id="rId19"/>
    <p:sldId id="356" r:id="rId20"/>
    <p:sldId id="338" r:id="rId21"/>
    <p:sldId id="390" r:id="rId22"/>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384F62"/>
    <a:srgbClr val="343F56"/>
    <a:srgbClr val="407588"/>
    <a:srgbClr val="E6DBC8"/>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2" d="100"/>
          <a:sy n="72" d="100"/>
        </p:scale>
        <p:origin x="1326"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03B9F-00F5-4B2C-9E9D-4950CB5287D9}" type="doc">
      <dgm:prSet loTypeId="urn:microsoft.com/office/officeart/2005/8/layout/pyramid2" loCatId="list" qsTypeId="urn:microsoft.com/office/officeart/2005/8/quickstyle/simple1" qsCatId="simple" csTypeId="urn:microsoft.com/office/officeart/2005/8/colors/accent1_2" csCatId="accent1" phldr="1"/>
      <dgm:spPr/>
    </dgm:pt>
    <dgm:pt modelId="{7600D121-EA72-4FAD-9C33-95C25D1C7E06}">
      <dgm:prSet phldrT="[Text]"/>
      <dgm:spPr/>
      <dgm:t>
        <a:bodyPr/>
        <a:lstStyle/>
        <a:p>
          <a:r>
            <a:rPr lang="en-US" b="1" dirty="0"/>
            <a:t>Standards </a:t>
          </a:r>
        </a:p>
        <a:p>
          <a:r>
            <a:rPr lang="en-US" dirty="0"/>
            <a:t>WEQ-012 Public Key Infrastructure </a:t>
          </a:r>
        </a:p>
      </dgm:t>
    </dgm:pt>
    <dgm:pt modelId="{97689572-41B9-471A-8E27-0ADCFFA17CB0}" type="parTrans" cxnId="{A3CB917A-AF0B-4E01-B8AA-5B8B1757DCF5}">
      <dgm:prSet/>
      <dgm:spPr/>
      <dgm:t>
        <a:bodyPr/>
        <a:lstStyle/>
        <a:p>
          <a:endParaRPr lang="en-US"/>
        </a:p>
      </dgm:t>
    </dgm:pt>
    <dgm:pt modelId="{78530B1D-B305-4B02-95E3-93E8366B303B}" type="sibTrans" cxnId="{A3CB917A-AF0B-4E01-B8AA-5B8B1757DCF5}">
      <dgm:prSet/>
      <dgm:spPr/>
      <dgm:t>
        <a:bodyPr/>
        <a:lstStyle/>
        <a:p>
          <a:endParaRPr lang="en-US"/>
        </a:p>
      </dgm:t>
    </dgm:pt>
    <dgm:pt modelId="{795CA4F0-6DF8-4598-9678-C378FC48FAF0}">
      <dgm:prSet phldrT="[Text]"/>
      <dgm:spPr/>
      <dgm:t>
        <a:bodyPr/>
        <a:lstStyle/>
        <a:p>
          <a:r>
            <a:rPr lang="en-US" b="1" dirty="0"/>
            <a:t>Specifications</a:t>
          </a:r>
          <a:endParaRPr lang="en-US" b="0" dirty="0"/>
        </a:p>
        <a:p>
          <a:r>
            <a:rPr lang="en-US" b="0" dirty="0"/>
            <a:t>NAESB Accreditation Requirements for ACAs</a:t>
          </a:r>
          <a:endParaRPr lang="en-US" dirty="0"/>
        </a:p>
      </dgm:t>
    </dgm:pt>
    <dgm:pt modelId="{D672878F-ABF9-4E5B-911B-1E4CC161C055}" type="parTrans" cxnId="{ED4ABCA5-EBEB-4053-AF9B-9AB32AF995B3}">
      <dgm:prSet/>
      <dgm:spPr/>
      <dgm:t>
        <a:bodyPr/>
        <a:lstStyle/>
        <a:p>
          <a:endParaRPr lang="en-US"/>
        </a:p>
      </dgm:t>
    </dgm:pt>
    <dgm:pt modelId="{F1081D21-4307-4A7E-9778-42BF5E82446D}" type="sibTrans" cxnId="{ED4ABCA5-EBEB-4053-AF9B-9AB32AF995B3}">
      <dgm:prSet/>
      <dgm:spPr/>
      <dgm:t>
        <a:bodyPr/>
        <a:lstStyle/>
        <a:p>
          <a:endParaRPr lang="en-US"/>
        </a:p>
      </dgm:t>
    </dgm:pt>
    <dgm:pt modelId="{A4D64B4D-F91E-4705-BB78-64C25D8217D2}">
      <dgm:prSet phldrT="[Text]"/>
      <dgm:spPr/>
      <dgm:t>
        <a:bodyPr/>
        <a:lstStyle/>
        <a:p>
          <a:r>
            <a:rPr lang="en-US" b="1" dirty="0"/>
            <a:t>Process</a:t>
          </a:r>
        </a:p>
        <a:p>
          <a:r>
            <a:rPr lang="en-US" b="0"/>
            <a:t>NAESB </a:t>
          </a:r>
          <a:r>
            <a:rPr lang="en-US" b="0" i="0"/>
            <a:t>Board Certification Committee ACA </a:t>
          </a:r>
          <a:r>
            <a:rPr lang="en-US" b="0" i="0" dirty="0"/>
            <a:t>Process</a:t>
          </a:r>
          <a:endParaRPr lang="en-US" b="0" dirty="0"/>
        </a:p>
      </dgm:t>
    </dgm:pt>
    <dgm:pt modelId="{0E4BBC03-AC60-4180-AB11-D174CCA5DC23}" type="parTrans" cxnId="{4BA1ED10-9324-4876-99CD-AE1F354A138B}">
      <dgm:prSet/>
      <dgm:spPr/>
      <dgm:t>
        <a:bodyPr/>
        <a:lstStyle/>
        <a:p>
          <a:endParaRPr lang="en-US"/>
        </a:p>
      </dgm:t>
    </dgm:pt>
    <dgm:pt modelId="{3E0B22A8-473E-4E28-8E3A-CF6445471C93}" type="sibTrans" cxnId="{4BA1ED10-9324-4876-99CD-AE1F354A138B}">
      <dgm:prSet/>
      <dgm:spPr/>
      <dgm:t>
        <a:bodyPr/>
        <a:lstStyle/>
        <a:p>
          <a:endParaRPr lang="en-US"/>
        </a:p>
      </dgm:t>
    </dgm:pt>
    <dgm:pt modelId="{3A69EC4A-8CA8-4E56-B7C8-F34642E6F038}" type="pres">
      <dgm:prSet presAssocID="{EDF03B9F-00F5-4B2C-9E9D-4950CB5287D9}" presName="compositeShape" presStyleCnt="0">
        <dgm:presLayoutVars>
          <dgm:dir/>
          <dgm:resizeHandles/>
        </dgm:presLayoutVars>
      </dgm:prSet>
      <dgm:spPr/>
    </dgm:pt>
    <dgm:pt modelId="{60238C87-A051-4EE3-BC8D-89D31A02E31E}" type="pres">
      <dgm:prSet presAssocID="{EDF03B9F-00F5-4B2C-9E9D-4950CB5287D9}" presName="pyramid" presStyleLbl="node1" presStyleIdx="0" presStyleCnt="1"/>
      <dgm:spPr/>
    </dgm:pt>
    <dgm:pt modelId="{151824CB-4432-4FD8-A332-ACB8BC9DB4E0}" type="pres">
      <dgm:prSet presAssocID="{EDF03B9F-00F5-4B2C-9E9D-4950CB5287D9}" presName="theList" presStyleCnt="0"/>
      <dgm:spPr/>
    </dgm:pt>
    <dgm:pt modelId="{C2BAF397-D20A-4A60-83CD-BAFADC4BC75E}" type="pres">
      <dgm:prSet presAssocID="{7600D121-EA72-4FAD-9C33-95C25D1C7E06}" presName="aNode" presStyleLbl="fgAcc1" presStyleIdx="0" presStyleCnt="3">
        <dgm:presLayoutVars>
          <dgm:bulletEnabled val="1"/>
        </dgm:presLayoutVars>
      </dgm:prSet>
      <dgm:spPr/>
    </dgm:pt>
    <dgm:pt modelId="{D6708269-62CF-473F-91C2-8BF8CDC6DAF6}" type="pres">
      <dgm:prSet presAssocID="{7600D121-EA72-4FAD-9C33-95C25D1C7E06}" presName="aSpace" presStyleCnt="0"/>
      <dgm:spPr/>
    </dgm:pt>
    <dgm:pt modelId="{B3E0B9D0-5F13-44DD-8B3A-2F3DF8BD6DBE}" type="pres">
      <dgm:prSet presAssocID="{795CA4F0-6DF8-4598-9678-C378FC48FAF0}" presName="aNode" presStyleLbl="fgAcc1" presStyleIdx="1" presStyleCnt="3">
        <dgm:presLayoutVars>
          <dgm:bulletEnabled val="1"/>
        </dgm:presLayoutVars>
      </dgm:prSet>
      <dgm:spPr/>
    </dgm:pt>
    <dgm:pt modelId="{2C34B68B-A445-441C-8B60-4714AAE4C014}" type="pres">
      <dgm:prSet presAssocID="{795CA4F0-6DF8-4598-9678-C378FC48FAF0}" presName="aSpace" presStyleCnt="0"/>
      <dgm:spPr/>
    </dgm:pt>
    <dgm:pt modelId="{2510F240-A7B2-470B-9418-59728923E415}" type="pres">
      <dgm:prSet presAssocID="{A4D64B4D-F91E-4705-BB78-64C25D8217D2}" presName="aNode" presStyleLbl="fgAcc1" presStyleIdx="2" presStyleCnt="3">
        <dgm:presLayoutVars>
          <dgm:bulletEnabled val="1"/>
        </dgm:presLayoutVars>
      </dgm:prSet>
      <dgm:spPr/>
    </dgm:pt>
    <dgm:pt modelId="{AA02115C-F023-467C-9A96-8F99A0A2239E}" type="pres">
      <dgm:prSet presAssocID="{A4D64B4D-F91E-4705-BB78-64C25D8217D2}" presName="aSpace" presStyleCnt="0"/>
      <dgm:spPr/>
    </dgm:pt>
  </dgm:ptLst>
  <dgm:cxnLst>
    <dgm:cxn modelId="{4BA1ED10-9324-4876-99CD-AE1F354A138B}" srcId="{EDF03B9F-00F5-4B2C-9E9D-4950CB5287D9}" destId="{A4D64B4D-F91E-4705-BB78-64C25D8217D2}" srcOrd="2" destOrd="0" parTransId="{0E4BBC03-AC60-4180-AB11-D174CCA5DC23}" sibTransId="{3E0B22A8-473E-4E28-8E3A-CF6445471C93}"/>
    <dgm:cxn modelId="{F6EEDE17-F9B3-42D5-9987-4DAC4E36F2A8}" type="presOf" srcId="{EDF03B9F-00F5-4B2C-9E9D-4950CB5287D9}" destId="{3A69EC4A-8CA8-4E56-B7C8-F34642E6F038}" srcOrd="0" destOrd="0" presId="urn:microsoft.com/office/officeart/2005/8/layout/pyramid2"/>
    <dgm:cxn modelId="{5AEBBD36-903B-4EDB-B3A9-7B9D8DAA4E78}" type="presOf" srcId="{795CA4F0-6DF8-4598-9678-C378FC48FAF0}" destId="{B3E0B9D0-5F13-44DD-8B3A-2F3DF8BD6DBE}" srcOrd="0" destOrd="0" presId="urn:microsoft.com/office/officeart/2005/8/layout/pyramid2"/>
    <dgm:cxn modelId="{AC01DB5F-2C47-4238-A4EC-7CA106F517AF}" type="presOf" srcId="{A4D64B4D-F91E-4705-BB78-64C25D8217D2}" destId="{2510F240-A7B2-470B-9418-59728923E415}" srcOrd="0" destOrd="0" presId="urn:microsoft.com/office/officeart/2005/8/layout/pyramid2"/>
    <dgm:cxn modelId="{FC438863-2506-443A-8C6F-F3B183967174}" type="presOf" srcId="{7600D121-EA72-4FAD-9C33-95C25D1C7E06}" destId="{C2BAF397-D20A-4A60-83CD-BAFADC4BC75E}" srcOrd="0" destOrd="0" presId="urn:microsoft.com/office/officeart/2005/8/layout/pyramid2"/>
    <dgm:cxn modelId="{A3CB917A-AF0B-4E01-B8AA-5B8B1757DCF5}" srcId="{EDF03B9F-00F5-4B2C-9E9D-4950CB5287D9}" destId="{7600D121-EA72-4FAD-9C33-95C25D1C7E06}" srcOrd="0" destOrd="0" parTransId="{97689572-41B9-471A-8E27-0ADCFFA17CB0}" sibTransId="{78530B1D-B305-4B02-95E3-93E8366B303B}"/>
    <dgm:cxn modelId="{ED4ABCA5-EBEB-4053-AF9B-9AB32AF995B3}" srcId="{EDF03B9F-00F5-4B2C-9E9D-4950CB5287D9}" destId="{795CA4F0-6DF8-4598-9678-C378FC48FAF0}" srcOrd="1" destOrd="0" parTransId="{D672878F-ABF9-4E5B-911B-1E4CC161C055}" sibTransId="{F1081D21-4307-4A7E-9778-42BF5E82446D}"/>
    <dgm:cxn modelId="{E4EAF416-C3C6-4D43-9518-DF7B4362AE68}" type="presParOf" srcId="{3A69EC4A-8CA8-4E56-B7C8-F34642E6F038}" destId="{60238C87-A051-4EE3-BC8D-89D31A02E31E}" srcOrd="0" destOrd="0" presId="urn:microsoft.com/office/officeart/2005/8/layout/pyramid2"/>
    <dgm:cxn modelId="{0B68E062-5310-44F1-BA35-B865CE33DF53}" type="presParOf" srcId="{3A69EC4A-8CA8-4E56-B7C8-F34642E6F038}" destId="{151824CB-4432-4FD8-A332-ACB8BC9DB4E0}" srcOrd="1" destOrd="0" presId="urn:microsoft.com/office/officeart/2005/8/layout/pyramid2"/>
    <dgm:cxn modelId="{295E9A16-6121-4372-8941-2647600D4955}" type="presParOf" srcId="{151824CB-4432-4FD8-A332-ACB8BC9DB4E0}" destId="{C2BAF397-D20A-4A60-83CD-BAFADC4BC75E}" srcOrd="0" destOrd="0" presId="urn:microsoft.com/office/officeart/2005/8/layout/pyramid2"/>
    <dgm:cxn modelId="{48DD6242-E6E2-4DF8-8722-202E887232BD}" type="presParOf" srcId="{151824CB-4432-4FD8-A332-ACB8BC9DB4E0}" destId="{D6708269-62CF-473F-91C2-8BF8CDC6DAF6}" srcOrd="1" destOrd="0" presId="urn:microsoft.com/office/officeart/2005/8/layout/pyramid2"/>
    <dgm:cxn modelId="{2E1CF0DF-FD34-4E68-AB5F-DB9CB6AA95C3}" type="presParOf" srcId="{151824CB-4432-4FD8-A332-ACB8BC9DB4E0}" destId="{B3E0B9D0-5F13-44DD-8B3A-2F3DF8BD6DBE}" srcOrd="2" destOrd="0" presId="urn:microsoft.com/office/officeart/2005/8/layout/pyramid2"/>
    <dgm:cxn modelId="{505086CB-3FF7-4E9F-B8C6-A8F7DBDB98F7}" type="presParOf" srcId="{151824CB-4432-4FD8-A332-ACB8BC9DB4E0}" destId="{2C34B68B-A445-441C-8B60-4714AAE4C014}" srcOrd="3" destOrd="0" presId="urn:microsoft.com/office/officeart/2005/8/layout/pyramid2"/>
    <dgm:cxn modelId="{88DB8A36-C2EB-41DC-B225-6FA6C287197E}" type="presParOf" srcId="{151824CB-4432-4FD8-A332-ACB8BC9DB4E0}" destId="{2510F240-A7B2-470B-9418-59728923E415}" srcOrd="4" destOrd="0" presId="urn:microsoft.com/office/officeart/2005/8/layout/pyramid2"/>
    <dgm:cxn modelId="{3DC836E3-6211-4677-B067-9FDCDD5B025A}" type="presParOf" srcId="{151824CB-4432-4FD8-A332-ACB8BC9DB4E0}" destId="{AA02115C-F023-467C-9A96-8F99A0A2239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8C87-A051-4EE3-BC8D-89D31A02E31E}">
      <dsp:nvSpPr>
        <dsp:cNvPr id="0" name=""/>
        <dsp:cNvSpPr/>
      </dsp:nvSpPr>
      <dsp:spPr>
        <a:xfrm>
          <a:off x="1687829" y="0"/>
          <a:ext cx="4419600" cy="4419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BAF397-D20A-4A60-83CD-BAFADC4BC75E}">
      <dsp:nvSpPr>
        <dsp:cNvPr id="0" name=""/>
        <dsp:cNvSpPr/>
      </dsp:nvSpPr>
      <dsp:spPr>
        <a:xfrm>
          <a:off x="3897629" y="444333"/>
          <a:ext cx="2872740" cy="10462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Standards </a:t>
          </a:r>
        </a:p>
        <a:p>
          <a:pPr marL="0" lvl="0" indent="0" algn="ctr" defTabSz="800100">
            <a:lnSpc>
              <a:spcPct val="90000"/>
            </a:lnSpc>
            <a:spcBef>
              <a:spcPct val="0"/>
            </a:spcBef>
            <a:spcAft>
              <a:spcPct val="35000"/>
            </a:spcAft>
            <a:buNone/>
          </a:pPr>
          <a:r>
            <a:rPr lang="en-US" sz="1800" kern="1200" dirty="0"/>
            <a:t>WEQ-012 Public Key Infrastructure </a:t>
          </a:r>
        </a:p>
      </dsp:txBody>
      <dsp:txXfrm>
        <a:off x="3948700" y="495404"/>
        <a:ext cx="2770598" cy="944060"/>
      </dsp:txXfrm>
    </dsp:sp>
    <dsp:sp modelId="{B3E0B9D0-5F13-44DD-8B3A-2F3DF8BD6DBE}">
      <dsp:nvSpPr>
        <dsp:cNvPr id="0" name=""/>
        <dsp:cNvSpPr/>
      </dsp:nvSpPr>
      <dsp:spPr>
        <a:xfrm>
          <a:off x="3897629" y="1621311"/>
          <a:ext cx="2872740" cy="10462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Specifications</a:t>
          </a:r>
          <a:endParaRPr lang="en-US" sz="1800" b="0" kern="1200" dirty="0"/>
        </a:p>
        <a:p>
          <a:pPr marL="0" lvl="0" indent="0" algn="ctr" defTabSz="800100">
            <a:lnSpc>
              <a:spcPct val="90000"/>
            </a:lnSpc>
            <a:spcBef>
              <a:spcPct val="0"/>
            </a:spcBef>
            <a:spcAft>
              <a:spcPct val="35000"/>
            </a:spcAft>
            <a:buNone/>
          </a:pPr>
          <a:r>
            <a:rPr lang="en-US" sz="1800" b="0" kern="1200" dirty="0"/>
            <a:t>NAESB Accreditation Requirements for ACAs</a:t>
          </a:r>
          <a:endParaRPr lang="en-US" sz="1800" kern="1200" dirty="0"/>
        </a:p>
      </dsp:txBody>
      <dsp:txXfrm>
        <a:off x="3948700" y="1672382"/>
        <a:ext cx="2770598" cy="944060"/>
      </dsp:txXfrm>
    </dsp:sp>
    <dsp:sp modelId="{2510F240-A7B2-470B-9418-59728923E415}">
      <dsp:nvSpPr>
        <dsp:cNvPr id="0" name=""/>
        <dsp:cNvSpPr/>
      </dsp:nvSpPr>
      <dsp:spPr>
        <a:xfrm>
          <a:off x="3897629" y="2798288"/>
          <a:ext cx="2872740" cy="10462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Process</a:t>
          </a:r>
        </a:p>
        <a:p>
          <a:pPr marL="0" lvl="0" indent="0" algn="ctr" defTabSz="800100">
            <a:lnSpc>
              <a:spcPct val="90000"/>
            </a:lnSpc>
            <a:spcBef>
              <a:spcPct val="0"/>
            </a:spcBef>
            <a:spcAft>
              <a:spcPct val="35000"/>
            </a:spcAft>
            <a:buNone/>
          </a:pPr>
          <a:r>
            <a:rPr lang="en-US" sz="1800" b="0" kern="1200"/>
            <a:t>NAESB </a:t>
          </a:r>
          <a:r>
            <a:rPr lang="en-US" sz="1800" b="0" i="0" kern="1200"/>
            <a:t>Board Certification Committee ACA </a:t>
          </a:r>
          <a:r>
            <a:rPr lang="en-US" sz="1800" b="0" i="0" kern="1200" dirty="0"/>
            <a:t>Process</a:t>
          </a:r>
          <a:endParaRPr lang="en-US" sz="1800" b="0" kern="1200" dirty="0"/>
        </a:p>
      </dsp:txBody>
      <dsp:txXfrm>
        <a:off x="3948700" y="2849359"/>
        <a:ext cx="2770598" cy="9440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dirty="0"/>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1BBFA4FE-2299-4FE9-83DD-6D5825BAB7FE}" type="datetimeFigureOut">
              <a:rPr lang="en-US" smtClean="0"/>
              <a:pPr/>
              <a:t>3/15/2019</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8D8206F-427F-4764-B5AE-04787EEE9F91}" type="slidenum">
              <a:rPr lang="en-US" smtClean="0"/>
              <a:pPr/>
              <a:t>‹#›</a:t>
            </a:fld>
            <a:endParaRPr lang="en-US" dirty="0"/>
          </a:p>
        </p:txBody>
      </p:sp>
    </p:spTree>
    <p:extLst>
      <p:ext uri="{BB962C8B-B14F-4D97-AF65-F5344CB8AC3E}">
        <p14:creationId xmlns:p14="http://schemas.microsoft.com/office/powerpoint/2010/main" val="427602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FE2EE252-CF1C-4072-8938-CECB7D034AEB}" type="slidenum">
              <a:rPr lang="en-US"/>
              <a:pPr>
                <a:defRPr/>
              </a:pPr>
              <a:t>2</a:t>
            </a:fld>
            <a:endParaRPr lang="en-US" dirty="0"/>
          </a:p>
        </p:txBody>
      </p:sp>
      <p:sp>
        <p:nvSpPr>
          <p:cNvPr id="18433" name="Rectangle 7"/>
          <p:cNvSpPr txBox="1">
            <a:spLocks noGrp="1" noChangeArrowheads="1"/>
          </p:cNvSpPr>
          <p:nvPr/>
        </p:nvSpPr>
        <p:spPr bwMode="auto">
          <a:xfrm>
            <a:off x="3965680" y="8819674"/>
            <a:ext cx="3032020" cy="464026"/>
          </a:xfrm>
          <a:prstGeom prst="rect">
            <a:avLst/>
          </a:prstGeom>
          <a:noFill/>
          <a:ln w="9525">
            <a:noFill/>
            <a:miter lim="800000"/>
            <a:headEnd/>
            <a:tailEnd/>
          </a:ln>
        </p:spPr>
        <p:txBody>
          <a:bodyPr lIns="92460" tIns="46231" rIns="92460" bIns="46231" anchor="b"/>
          <a:lstStyle/>
          <a:p>
            <a:pPr algn="r" defTabSz="926088"/>
            <a:fld id="{C3AB2DCE-9B4B-46B4-8C4E-08D2C2CB6B3F}" type="slidenum">
              <a:rPr lang="en-US" sz="1300">
                <a:latin typeface="Times New Roman" pitchFamily="18" charset="0"/>
              </a:rPr>
              <a:pPr algn="r" defTabSz="926088"/>
              <a:t>2</a:t>
            </a:fld>
            <a:endParaRPr lang="en-US" sz="1300" dirty="0">
              <a:latin typeface="Times New Roman" pitchFamily="18"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FEF4087A-2986-4CE8-87A1-84AD60B8BCF7}" type="slidenum">
              <a:rPr lang="en-US"/>
              <a:pPr>
                <a:defRPr/>
              </a:pPr>
              <a:t>20</a:t>
            </a:fld>
            <a:endParaRPr lang="en-US" dirty="0"/>
          </a:p>
        </p:txBody>
      </p:sp>
      <p:sp>
        <p:nvSpPr>
          <p:cNvPr id="93185" name="Rectangle 7"/>
          <p:cNvSpPr txBox="1">
            <a:spLocks noGrp="1" noChangeArrowheads="1"/>
          </p:cNvSpPr>
          <p:nvPr/>
        </p:nvSpPr>
        <p:spPr bwMode="auto">
          <a:xfrm>
            <a:off x="3965680" y="8819674"/>
            <a:ext cx="3032020" cy="464026"/>
          </a:xfrm>
          <a:prstGeom prst="rect">
            <a:avLst/>
          </a:prstGeom>
          <a:noFill/>
          <a:ln w="9525">
            <a:noFill/>
            <a:miter lim="800000"/>
            <a:headEnd/>
            <a:tailEnd/>
          </a:ln>
        </p:spPr>
        <p:txBody>
          <a:bodyPr lIns="92460" tIns="46231" rIns="92460" bIns="46231" anchor="b"/>
          <a:lstStyle/>
          <a:p>
            <a:pPr algn="r" defTabSz="926088"/>
            <a:fld id="{5B468D1E-67AD-4F76-8DEC-FE7DE646BF34}" type="slidenum">
              <a:rPr lang="en-US" sz="1300">
                <a:latin typeface="Times New Roman" pitchFamily="18" charset="0"/>
              </a:rPr>
              <a:pPr algn="r" defTabSz="926088"/>
              <a:t>20</a:t>
            </a:fld>
            <a:endParaRPr lang="en-US" sz="1300" dirty="0">
              <a:latin typeface="Times New Roman" pitchFamily="18" charset="0"/>
            </a:endParaRPr>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buFontTx/>
              <a:buChar cha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3"/>
          <p:cNvSpPr>
            <a:spLocks noChangeArrowheads="1"/>
          </p:cNvSpPr>
          <p:nvPr/>
        </p:nvSpPr>
        <p:spPr bwMode="ltGray">
          <a:xfrm>
            <a:off x="0" y="91440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Times New Roman" pitchFamily="18" charset="0"/>
            </a:endParaRPr>
          </a:p>
        </p:txBody>
      </p:sp>
      <p:sp>
        <p:nvSpPr>
          <p:cNvPr id="9" name="AutoShape 7"/>
          <p:cNvSpPr>
            <a:spLocks noChangeArrowheads="1"/>
          </p:cNvSpPr>
          <p:nvPr/>
        </p:nvSpPr>
        <p:spPr bwMode="ltGray">
          <a:xfrm>
            <a:off x="5662613" y="6324600"/>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Times New Roman" pitchFamily="18" charset="0"/>
            </a:endParaRPr>
          </a:p>
        </p:txBody>
      </p:sp>
      <p:sp>
        <p:nvSpPr>
          <p:cNvPr id="10" name="Rectangle 8" descr="Large confetti"/>
          <p:cNvSpPr>
            <a:spLocks noChangeArrowheads="1"/>
          </p:cNvSpPr>
          <p:nvPr/>
        </p:nvSpPr>
        <p:spPr bwMode="ltGray">
          <a:xfrm rot="16200000">
            <a:off x="-130969" y="359569"/>
            <a:ext cx="1300957" cy="581819"/>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Times New Roman" pitchFamily="18" charset="0"/>
            </a:endParaRPr>
          </a:p>
        </p:txBody>
      </p:sp>
      <p:sp>
        <p:nvSpPr>
          <p:cNvPr id="378890" name="Rectangle 10"/>
          <p:cNvSpPr>
            <a:spLocks noGrp="1" noChangeArrowheads="1"/>
          </p:cNvSpPr>
          <p:nvPr>
            <p:ph type="subTitle" idx="1"/>
          </p:nvPr>
        </p:nvSpPr>
        <p:spPr bwMode="auto">
          <a:xfrm>
            <a:off x="1371600" y="27432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a:buFontTx/>
              <a:buNone/>
              <a:defRPr>
                <a:latin typeface="+mj-lt"/>
              </a:defRPr>
            </a:lvl1pPr>
          </a:lstStyle>
          <a:p>
            <a:pPr lvl="0"/>
            <a:r>
              <a:rPr lang="en-US" altLang="en-US" noProof="0" dirty="0"/>
              <a:t>Click to edit Master subtitle style</a:t>
            </a:r>
          </a:p>
        </p:txBody>
      </p:sp>
      <p:sp>
        <p:nvSpPr>
          <p:cNvPr id="12" name="Rectangle 12"/>
          <p:cNvSpPr>
            <a:spLocks noGrp="1" noChangeArrowheads="1"/>
          </p:cNvSpPr>
          <p:nvPr>
            <p:ph type="ftr" sz="quarter" idx="11"/>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14" name="Rectangle 9" descr="Large confetti"/>
          <p:cNvSpPr>
            <a:spLocks noGrp="1" noChangeArrowheads="1"/>
          </p:cNvSpPr>
          <p:nvPr>
            <p:ph type="sldNum" sz="quarter" idx="4"/>
          </p:nvPr>
        </p:nvSpPr>
        <p:spPr bwMode="auto">
          <a:xfrm>
            <a:off x="8305800" y="6208198"/>
            <a:ext cx="381000" cy="344487"/>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spcBef>
                <a:spcPct val="0"/>
              </a:spcBef>
              <a:buSzTx/>
              <a:defRPr sz="1000" b="1">
                <a:solidFill>
                  <a:schemeClr val="bg1"/>
                </a:solidFill>
                <a:latin typeface="+mj-lt"/>
              </a:defRPr>
            </a:lvl1pPr>
          </a:lstStyle>
          <a:p>
            <a:fld id="{89374143-248D-4A2A-BAEF-5BE504D5525B}" type="slidenum">
              <a:rPr lang="en-US" smtClean="0"/>
              <a:pPr/>
              <a:t>‹#›</a:t>
            </a:fld>
            <a:endParaRPr lang="en-US" dirty="0"/>
          </a:p>
        </p:txBody>
      </p:sp>
      <p:sp>
        <p:nvSpPr>
          <p:cNvPr id="15" name="Rectangle 2" descr="Large confetti"/>
          <p:cNvSpPr txBox="1">
            <a:spLocks noChangeArrowheads="1"/>
          </p:cNvSpPr>
          <p:nvPr userDrawn="1"/>
        </p:nvSpPr>
        <p:spPr>
          <a:xfrm>
            <a:off x="914400" y="231378"/>
            <a:ext cx="7772400" cy="8382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endParaRPr lang="en-US" altLang="en-US" sz="3000" b="1" kern="0" dirty="0">
              <a:solidFill>
                <a:srgbClr val="214263"/>
              </a:solidFill>
              <a:latin typeface="Arial" pitchFamily="34" charset="0"/>
            </a:endParaRPr>
          </a:p>
        </p:txBody>
      </p:sp>
    </p:spTree>
    <p:extLst>
      <p:ext uri="{BB962C8B-B14F-4D97-AF65-F5344CB8AC3E}">
        <p14:creationId xmlns:p14="http://schemas.microsoft.com/office/powerpoint/2010/main" val="405439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5"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6" name="Rectangle 2" descr="Large confetti"/>
          <p:cNvSpPr>
            <a:spLocks noGrp="1" noChangeArrowheads="1"/>
          </p:cNvSpPr>
          <p:nvPr>
            <p:ph type="title"/>
          </p:nvPr>
        </p:nvSpPr>
        <p:spPr>
          <a:xfrm>
            <a:off x="1066800" y="609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68098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5"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Tree>
    <p:extLst>
      <p:ext uri="{BB962C8B-B14F-4D97-AF65-F5344CB8AC3E}">
        <p14:creationId xmlns:p14="http://schemas.microsoft.com/office/powerpoint/2010/main" val="4119349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05000"/>
            <a:ext cx="3810000" cy="4191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05000"/>
            <a:ext cx="381000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3" descr="Large confetti"/>
          <p:cNvSpPr>
            <a:spLocks noGrp="1" noChangeArrowheads="1"/>
          </p:cNvSpPr>
          <p:nvPr>
            <p:ph type="sldNum" sz="quarter" idx="12"/>
          </p:nvPr>
        </p:nvSpPr>
        <p:spPr>
          <a:ln/>
        </p:spPr>
        <p:txBody>
          <a:bodyPr/>
          <a:lstStyle>
            <a:lvl1pPr>
              <a:defRPr/>
            </a:lvl1pPr>
          </a:lstStyle>
          <a:p>
            <a:fld id="{89374143-248D-4A2A-BAEF-5BE504D5525B}" type="slidenum">
              <a:rPr lang="en-US" smtClean="0"/>
              <a:pPr/>
              <a:t>‹#›</a:t>
            </a:fld>
            <a:endParaRPr lang="en-US" dirty="0"/>
          </a:p>
        </p:txBody>
      </p:sp>
      <p:sp>
        <p:nvSpPr>
          <p:cNvPr id="8"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9" name="Rectangle 2" descr="Large confetti"/>
          <p:cNvSpPr>
            <a:spLocks noGrp="1" noChangeArrowheads="1"/>
          </p:cNvSpPr>
          <p:nvPr>
            <p:ph type="title"/>
          </p:nvPr>
        </p:nvSpPr>
        <p:spPr>
          <a:xfrm>
            <a:off x="1066800" y="609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51179150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buClr>
                <a:schemeClr val="bg2"/>
              </a:buClr>
              <a:buFont typeface="Arial" panose="020B0604020202020204" pitchFamily="34" charset="0"/>
              <a:buChar char="•"/>
              <a:defRPr>
                <a:solidFill>
                  <a:schemeClr val="accent4">
                    <a:lumMod val="90000"/>
                    <a:lumOff val="10000"/>
                  </a:schemeClr>
                </a:solidFill>
                <a:latin typeface="+mj-lt"/>
              </a:defRPr>
            </a:lvl1pPr>
            <a:lvl2pPr>
              <a:defRPr>
                <a:latin typeface="+mj-lt"/>
              </a:defRPr>
            </a:lvl2pPr>
            <a:lvl3pPr>
              <a:buClr>
                <a:schemeClr val="bg2"/>
              </a:buClr>
              <a:defRPr>
                <a:latin typeface="+mj-lt"/>
              </a:defRPr>
            </a:lvl3pPr>
            <a:lvl4pPr>
              <a:buClr>
                <a:schemeClr val="bg2"/>
              </a:buClr>
              <a:defRPr>
                <a:latin typeface="+mj-lt"/>
              </a:defRPr>
            </a:lvl4pPr>
            <a:lvl5pPr>
              <a:buClr>
                <a:schemeClr val="bg2"/>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5" name="Rectangle 2" descr="Large confetti"/>
          <p:cNvSpPr>
            <a:spLocks noGrp="1" noChangeArrowheads="1"/>
          </p:cNvSpPr>
          <p:nvPr>
            <p:ph type="title"/>
          </p:nvPr>
        </p:nvSpPr>
        <p:spPr>
          <a:xfrm>
            <a:off x="1066800" y="228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
        <p:nvSpPr>
          <p:cNvPr id="6"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Tree>
    <p:extLst>
      <p:ext uri="{BB962C8B-B14F-4D97-AF65-F5344CB8AC3E}">
        <p14:creationId xmlns:p14="http://schemas.microsoft.com/office/powerpoint/2010/main" val="114957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5"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6" name="Rectangle 2" descr="Large confetti"/>
          <p:cNvSpPr txBox="1">
            <a:spLocks noChangeArrowheads="1"/>
          </p:cNvSpPr>
          <p:nvPr userDrawn="1"/>
        </p:nvSpPr>
        <p:spPr>
          <a:xfrm>
            <a:off x="1066800" y="609600"/>
            <a:ext cx="7772400" cy="8382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r>
              <a:rPr lang="en-US" altLang="en-US" sz="3000" b="1" kern="0"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249135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6"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7" name="Rectangle 2" descr="Large confetti"/>
          <p:cNvSpPr>
            <a:spLocks noGrp="1" noChangeArrowheads="1"/>
          </p:cNvSpPr>
          <p:nvPr>
            <p:ph type="title"/>
          </p:nvPr>
        </p:nvSpPr>
        <p:spPr>
          <a:xfrm>
            <a:off x="1066800" y="609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235348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8" name="Rectangle 12"/>
          <p:cNvSpPr>
            <a:spLocks noGrp="1" noChangeArrowheads="1"/>
          </p:cNvSpPr>
          <p:nvPr>
            <p:ph type="ftr" sz="quarter" idx="11"/>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9" name="Rectangle 2" descr="Large confetti"/>
          <p:cNvSpPr>
            <a:spLocks noGrp="1" noChangeArrowheads="1"/>
          </p:cNvSpPr>
          <p:nvPr>
            <p:ph type="title"/>
          </p:nvPr>
        </p:nvSpPr>
        <p:spPr>
          <a:xfrm>
            <a:off x="1066800" y="609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428704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4"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5" name="Rectangle 2" descr="Large confetti"/>
          <p:cNvSpPr>
            <a:spLocks noGrp="1" noChangeArrowheads="1"/>
          </p:cNvSpPr>
          <p:nvPr>
            <p:ph type="title"/>
          </p:nvPr>
        </p:nvSpPr>
        <p:spPr>
          <a:xfrm>
            <a:off x="1066800" y="609600"/>
            <a:ext cx="7772400" cy="838200"/>
          </a:xfrm>
          <a:prstGeom prst="rect">
            <a:avLst/>
          </a:prstGeom>
        </p:spPr>
        <p:txBody>
          <a:bodyPr/>
          <a:lstStyle/>
          <a:p>
            <a:pPr algn="ctr" eaLnBrk="1" hangingPunct="1"/>
            <a:r>
              <a:rPr lang="en-US" altLang="en-US" sz="3000" b="1" dirty="0">
                <a:solidFill>
                  <a:srgbClr val="214263"/>
                </a:solidFill>
                <a:latin typeface="Arial" pitchFamily="34" charset="0"/>
              </a:rPr>
              <a:t>QEDM Related Standards Version 2.1</a:t>
            </a:r>
          </a:p>
        </p:txBody>
      </p:sp>
    </p:spTree>
    <p:extLst>
      <p:ext uri="{BB962C8B-B14F-4D97-AF65-F5344CB8AC3E}">
        <p14:creationId xmlns:p14="http://schemas.microsoft.com/office/powerpoint/2010/main" val="298522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3"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Tree>
    <p:extLst>
      <p:ext uri="{BB962C8B-B14F-4D97-AF65-F5344CB8AC3E}">
        <p14:creationId xmlns:p14="http://schemas.microsoft.com/office/powerpoint/2010/main" val="231043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6"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Tree>
    <p:extLst>
      <p:ext uri="{BB962C8B-B14F-4D97-AF65-F5344CB8AC3E}">
        <p14:creationId xmlns:p14="http://schemas.microsoft.com/office/powerpoint/2010/main" val="394484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descr="Large confetti"/>
          <p:cNvSpPr>
            <a:spLocks noGrp="1" noChangeArrowheads="1"/>
          </p:cNvSpPr>
          <p:nvPr>
            <p:ph type="sldNum" sz="quarter" idx="10"/>
          </p:nvPr>
        </p:nvSpPr>
        <p:spPr>
          <a:ln/>
        </p:spPr>
        <p:txBody>
          <a:bodyPr/>
          <a:lstStyle>
            <a:lvl1pPr>
              <a:defRPr/>
            </a:lvl1pPr>
          </a:lstStyle>
          <a:p>
            <a:fld id="{89374143-248D-4A2A-BAEF-5BE504D5525B}" type="slidenum">
              <a:rPr lang="en-US" smtClean="0"/>
              <a:pPr/>
              <a:t>‹#›</a:t>
            </a:fld>
            <a:endParaRPr lang="en-US" dirty="0"/>
          </a:p>
        </p:txBody>
      </p:sp>
      <p:sp>
        <p:nvSpPr>
          <p:cNvPr id="6"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Tree>
    <p:extLst>
      <p:ext uri="{BB962C8B-B14F-4D97-AF65-F5344CB8AC3E}">
        <p14:creationId xmlns:p14="http://schemas.microsoft.com/office/powerpoint/2010/main" val="341895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1295400"/>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mj-lt"/>
            </a:endParaRPr>
          </a:p>
        </p:txBody>
      </p:sp>
      <p:sp>
        <p:nvSpPr>
          <p:cNvPr id="2051" name="Rectangle 7" descr="Large confetti"/>
          <p:cNvSpPr>
            <a:spLocks noChangeArrowheads="1"/>
          </p:cNvSpPr>
          <p:nvPr/>
        </p:nvSpPr>
        <p:spPr bwMode="ltGray">
          <a:xfrm>
            <a:off x="247650" y="0"/>
            <a:ext cx="793750" cy="16764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mj-lt"/>
            </a:endParaRPr>
          </a:p>
        </p:txBody>
      </p:sp>
      <p:sp>
        <p:nvSpPr>
          <p:cNvPr id="205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algn="ctr" eaLnBrk="0" fontAlgn="base" hangingPunct="0">
              <a:spcBef>
                <a:spcPct val="20000"/>
              </a:spcBef>
              <a:spcAft>
                <a:spcPct val="0"/>
              </a:spcAft>
              <a:buSzPct val="85000"/>
              <a:defRPr sz="2800">
                <a:solidFill>
                  <a:schemeClr val="tx1"/>
                </a:solidFill>
                <a:latin typeface="Arial" pitchFamily="34" charset="0"/>
              </a:defRPr>
            </a:lvl6pPr>
            <a:lvl7pPr marL="2971800" indent="-228600" algn="ctr" eaLnBrk="0" fontAlgn="base" hangingPunct="0">
              <a:spcBef>
                <a:spcPct val="20000"/>
              </a:spcBef>
              <a:spcAft>
                <a:spcPct val="0"/>
              </a:spcAft>
              <a:buSzPct val="85000"/>
              <a:defRPr sz="2800">
                <a:solidFill>
                  <a:schemeClr val="tx1"/>
                </a:solidFill>
                <a:latin typeface="Arial" pitchFamily="34" charset="0"/>
              </a:defRPr>
            </a:lvl7pPr>
            <a:lvl8pPr marL="3429000" indent="-228600" algn="ctr" eaLnBrk="0" fontAlgn="base" hangingPunct="0">
              <a:spcBef>
                <a:spcPct val="20000"/>
              </a:spcBef>
              <a:spcAft>
                <a:spcPct val="0"/>
              </a:spcAft>
              <a:buSzPct val="85000"/>
              <a:defRPr sz="2800">
                <a:solidFill>
                  <a:schemeClr val="tx1"/>
                </a:solidFill>
                <a:latin typeface="Arial" pitchFamily="34" charset="0"/>
              </a:defRPr>
            </a:lvl8pPr>
            <a:lvl9pPr marL="3886200" indent="-228600" algn="ctr" eaLnBrk="0" fontAlgn="base" hangingPunct="0">
              <a:spcBef>
                <a:spcPct val="20000"/>
              </a:spcBef>
              <a:spcAft>
                <a:spcPct val="0"/>
              </a:spcAft>
              <a:buSzPct val="85000"/>
              <a:defRPr sz="2800">
                <a:solidFill>
                  <a:schemeClr val="tx1"/>
                </a:solidFill>
                <a:latin typeface="Arial" pitchFamily="34" charset="0"/>
              </a:defRPr>
            </a:lvl9pPr>
          </a:lstStyle>
          <a:p>
            <a:pPr eaLnBrk="1" hangingPunct="1">
              <a:spcBef>
                <a:spcPct val="0"/>
              </a:spcBef>
              <a:buSzTx/>
              <a:defRPr/>
            </a:pPr>
            <a:endParaRPr kumimoji="1" lang="en-US" altLang="en-US" sz="2400" dirty="0">
              <a:latin typeface="+mj-lt"/>
            </a:endParaRPr>
          </a:p>
        </p:txBody>
      </p:sp>
      <p:sp>
        <p:nvSpPr>
          <p:cNvPr id="377865" name="Rectangle 9" descr="Large confetti"/>
          <p:cNvSpPr>
            <a:spLocks noGrp="1" noChangeArrowheads="1"/>
          </p:cNvSpPr>
          <p:nvPr>
            <p:ph type="sldNum" sz="quarter" idx="4"/>
          </p:nvPr>
        </p:nvSpPr>
        <p:spPr bwMode="auto">
          <a:xfrm>
            <a:off x="8382000" y="6420643"/>
            <a:ext cx="381000" cy="344487"/>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spcBef>
                <a:spcPct val="0"/>
              </a:spcBef>
              <a:buSzTx/>
              <a:defRPr sz="1000" b="1">
                <a:solidFill>
                  <a:schemeClr val="bg1"/>
                </a:solidFill>
                <a:latin typeface="+mj-lt"/>
              </a:defRPr>
            </a:lvl1pPr>
          </a:lstStyle>
          <a:p>
            <a:fld id="{89374143-248D-4A2A-BAEF-5BE504D5525B}" type="slidenum">
              <a:rPr lang="en-US" smtClean="0"/>
              <a:pPr/>
              <a:t>‹#›</a:t>
            </a:fld>
            <a:endParaRPr lang="en-US" dirty="0"/>
          </a:p>
        </p:txBody>
      </p:sp>
      <p:sp>
        <p:nvSpPr>
          <p:cNvPr id="6" name="Rectangle 12"/>
          <p:cNvSpPr>
            <a:spLocks noGrp="1" noChangeArrowheads="1"/>
          </p:cNvSpPr>
          <p:nvPr>
            <p:ph type="ftr" sz="quarter" idx="3"/>
          </p:nvPr>
        </p:nvSpPr>
        <p:spPr bwMode="auto">
          <a:xfrm>
            <a:off x="228599" y="6477000"/>
            <a:ext cx="3124201"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defRPr sz="900" b="0">
                <a:latin typeface="+mj-lt"/>
              </a:defRPr>
            </a:lvl1pPr>
          </a:lstStyle>
          <a:p>
            <a:r>
              <a:rPr lang="en-US" dirty="0"/>
              <a:t>Prepared by the North American Energy Standards Board</a:t>
            </a:r>
          </a:p>
        </p:txBody>
      </p:sp>
      <p:sp>
        <p:nvSpPr>
          <p:cNvPr id="7" name="Rectangle 2" descr="Large confetti"/>
          <p:cNvSpPr txBox="1">
            <a:spLocks noChangeArrowheads="1"/>
          </p:cNvSpPr>
          <p:nvPr userDrawn="1"/>
        </p:nvSpPr>
        <p:spPr>
          <a:xfrm>
            <a:off x="1066800" y="609600"/>
            <a:ext cx="7772400" cy="8382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endParaRPr lang="en-US" altLang="en-US" sz="3000" b="1" kern="0" dirty="0">
              <a:solidFill>
                <a:srgbClr val="214263"/>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p:titleStyle>
    <p:bodyStyle>
      <a:lvl1pPr marL="342900" indent="-342900" algn="l" rtl="0" eaLnBrk="1" fontAlgn="base" hangingPunct="1">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0000"/>
        <a:buFont typeface="Wingdings" pitchFamily="2" charset="2"/>
        <a:buChar char="n"/>
        <a:defRPr sz="2800">
          <a:solidFill>
            <a:schemeClr val="tx1"/>
          </a:solidFill>
          <a:latin typeface="+mn-lt"/>
          <a:cs typeface="+mn-cs"/>
        </a:defRPr>
      </a:lvl2pPr>
      <a:lvl3pPr marL="1143000" indent="-228600" algn="l" rtl="0" eaLnBrk="1" fontAlgn="base" hangingPunct="1">
        <a:spcBef>
          <a:spcPct val="20000"/>
        </a:spcBef>
        <a:spcAft>
          <a:spcPct val="0"/>
        </a:spcAft>
        <a:buSzPct val="70000"/>
        <a:buFont typeface="Wingdings" pitchFamily="2" charset="2"/>
        <a:buChar char="n"/>
        <a:defRPr sz="2400">
          <a:solidFill>
            <a:schemeClr val="tx1"/>
          </a:solidFill>
          <a:latin typeface="+mn-lt"/>
          <a:cs typeface="+mn-cs"/>
        </a:defRPr>
      </a:lvl3pPr>
      <a:lvl4pPr marL="1600200" indent="-228600" algn="l" rtl="0" eaLnBrk="1" fontAlgn="base" hangingPunct="1">
        <a:spcBef>
          <a:spcPct val="20000"/>
        </a:spcBef>
        <a:spcAft>
          <a:spcPct val="0"/>
        </a:spcAft>
        <a:buSzPct val="70000"/>
        <a:buFont typeface="Wingdings" pitchFamily="2" charset="2"/>
        <a:buChar char="n"/>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aesbwry.oati.com/NAESBWRY/sys-index.w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aesb.org/doc_view4.asp?doc=weq012_bklet_120817.pdf" TargetMode="External"/><Relationship Id="rId2" Type="http://schemas.openxmlformats.org/officeDocument/2006/relationships/hyperlink" Target="https://www.naesb.org/member_login_form.asp?doc=certification_specifications.docx" TargetMode="External"/><Relationship Id="rId1" Type="http://schemas.openxmlformats.org/officeDocument/2006/relationships/slideLayout" Target="../slideLayouts/slideLayout2.xml"/><Relationship Id="rId4" Type="http://schemas.openxmlformats.org/officeDocument/2006/relationships/hyperlink" Target="https://nvlpubs.nist.gov/nistpubs/ir/2014/NIST.IR.7628r1.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esb.org/pdf4/ac_authorities_201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66800" y="0"/>
            <a:ext cx="6858000" cy="990600"/>
          </a:xfrm>
          <a:prstGeom prst="rect">
            <a:avLst/>
          </a:prstGeom>
        </p:spPr>
        <p:txBody>
          <a:bodyPr anchor="ctr" anchorCtr="0">
            <a:normAutofit/>
          </a:bodyPr>
          <a:lstStyle/>
          <a:p>
            <a:pPr algn="ctr"/>
            <a:r>
              <a:rPr lang="en-US" sz="3600" b="1" dirty="0">
                <a:solidFill>
                  <a:schemeClr val="accent4">
                    <a:lumMod val="90000"/>
                    <a:lumOff val="10000"/>
                  </a:schemeClr>
                </a:solidFill>
              </a:rPr>
              <a:t>NAESB</a:t>
            </a:r>
          </a:p>
        </p:txBody>
      </p:sp>
      <p:sp>
        <p:nvSpPr>
          <p:cNvPr id="3" name="Subtitle 2"/>
          <p:cNvSpPr>
            <a:spLocks noGrp="1"/>
          </p:cNvSpPr>
          <p:nvPr>
            <p:ph type="subTitle" idx="1"/>
          </p:nvPr>
        </p:nvSpPr>
        <p:spPr>
          <a:xfrm>
            <a:off x="990600" y="2286000"/>
            <a:ext cx="7391400" cy="1752600"/>
          </a:xfrm>
        </p:spPr>
        <p:txBody>
          <a:bodyPr anchor="ctr" anchorCtr="0">
            <a:normAutofit/>
          </a:bodyPr>
          <a:lstStyle/>
          <a:p>
            <a:r>
              <a:rPr lang="en-US" b="1" dirty="0">
                <a:solidFill>
                  <a:schemeClr val="accent4">
                    <a:lumMod val="90000"/>
                    <a:lumOff val="10000"/>
                  </a:schemeClr>
                </a:solidFill>
              </a:rPr>
              <a:t>WEQ-012 </a:t>
            </a:r>
          </a:p>
          <a:p>
            <a:r>
              <a:rPr lang="en-US" b="1" dirty="0">
                <a:solidFill>
                  <a:schemeClr val="accent4">
                    <a:lumMod val="90000"/>
                    <a:lumOff val="10000"/>
                  </a:schemeClr>
                </a:solidFill>
              </a:rPr>
              <a:t>PKI Overview</a:t>
            </a:r>
          </a:p>
          <a:p>
            <a:r>
              <a:rPr lang="en-US" b="1" dirty="0">
                <a:solidFill>
                  <a:schemeClr val="accent4">
                    <a:lumMod val="90000"/>
                    <a:lumOff val="10000"/>
                  </a:schemeClr>
                </a:solidFill>
              </a:rPr>
              <a:t>March 19, 2019</a:t>
            </a:r>
          </a:p>
        </p:txBody>
      </p:sp>
      <p:sp>
        <p:nvSpPr>
          <p:cNvPr id="4" name="Slide Number Placeholder 3"/>
          <p:cNvSpPr>
            <a:spLocks noGrp="1"/>
          </p:cNvSpPr>
          <p:nvPr>
            <p:ph type="sldNum" sz="quarter" idx="4"/>
          </p:nvPr>
        </p:nvSpPr>
        <p:spPr>
          <a:xfrm>
            <a:off x="8534400" y="6172200"/>
            <a:ext cx="381000" cy="381000"/>
          </a:xfrm>
        </p:spPr>
        <p:txBody>
          <a:bodyPr/>
          <a:lstStyle/>
          <a:p>
            <a:fld id="{89374143-248D-4A2A-BAEF-5BE504D5525B}" type="slidenum">
              <a:rPr lang="en-US" smtClean="0"/>
              <a:pPr/>
              <a:t>1</a:t>
            </a:fld>
            <a:endParaRPr lang="en-US" dirty="0"/>
          </a:p>
        </p:txBody>
      </p:sp>
      <p:sp>
        <p:nvSpPr>
          <p:cNvPr id="5" name="Footer Placeholder 4"/>
          <p:cNvSpPr>
            <a:spLocks noGrp="1"/>
          </p:cNvSpPr>
          <p:nvPr>
            <p:ph type="ftr" sz="quarter" idx="4294967295"/>
          </p:nvPr>
        </p:nvSpPr>
        <p:spPr>
          <a:xfrm>
            <a:off x="228600" y="6400800"/>
            <a:ext cx="3962400" cy="288925"/>
          </a:xfrm>
          <a:prstGeom prst="rect">
            <a:avLst/>
          </a:prstGeom>
          <a:noFill/>
          <a:ln>
            <a:miter lim="800000"/>
            <a:headEnd/>
            <a:tailEnd/>
          </a:ln>
        </p:spPr>
        <p:txBody>
          <a:bodyPr/>
          <a:lstStyle/>
          <a:p>
            <a:endParaRPr lang="en-US" sz="900" dirty="0">
              <a:latin typeface="+mj-lt"/>
            </a:endParaRPr>
          </a:p>
        </p:txBody>
      </p:sp>
    </p:spTree>
    <p:extLst>
      <p:ext uri="{BB962C8B-B14F-4D97-AF65-F5344CB8AC3E}">
        <p14:creationId xmlns:p14="http://schemas.microsoft.com/office/powerpoint/2010/main" val="84420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9374143-248D-4A2A-BAEF-5BE504D5525B}"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26579880"/>
              </p:ext>
            </p:extLst>
          </p:nvPr>
        </p:nvGraphicFramePr>
        <p:xfrm>
          <a:off x="230312" y="1732706"/>
          <a:ext cx="8837488" cy="4591894"/>
        </p:xfrm>
        <a:graphic>
          <a:graphicData uri="http://schemas.openxmlformats.org/drawingml/2006/table">
            <a:tbl>
              <a:tblPr firstRow="1" firstCol="1" bandRow="1" bandCol="1">
                <a:tableStyleId>{21E4AEA4-8DFA-4A89-87EB-49C32662AFE0}</a:tableStyleId>
              </a:tblPr>
              <a:tblGrid>
                <a:gridCol w="1556603">
                  <a:extLst>
                    <a:ext uri="{9D8B030D-6E8A-4147-A177-3AD203B41FA5}">
                      <a16:colId xmlns:a16="http://schemas.microsoft.com/office/drawing/2014/main" val="20000"/>
                    </a:ext>
                  </a:extLst>
                </a:gridCol>
                <a:gridCol w="7280885">
                  <a:extLst>
                    <a:ext uri="{9D8B030D-6E8A-4147-A177-3AD203B41FA5}">
                      <a16:colId xmlns:a16="http://schemas.microsoft.com/office/drawing/2014/main" val="20001"/>
                    </a:ext>
                  </a:extLst>
                </a:gridCol>
              </a:tblGrid>
              <a:tr h="611995">
                <a:tc>
                  <a:txBody>
                    <a:bodyPr/>
                    <a:lstStyle/>
                    <a:p>
                      <a:pPr marL="0" marR="0" algn="ctr">
                        <a:lnSpc>
                          <a:spcPct val="115000"/>
                        </a:lnSpc>
                        <a:spcBef>
                          <a:spcPts val="300"/>
                        </a:spcBef>
                        <a:spcAft>
                          <a:spcPts val="300"/>
                        </a:spcAft>
                      </a:pPr>
                      <a:r>
                        <a:rPr lang="en-US" sz="1800" b="0" i="0" dirty="0">
                          <a:effectLst/>
                          <a:latin typeface="Calibri Light"/>
                          <a:cs typeface="Calibri Light"/>
                        </a:rPr>
                        <a:t>Assurance Level</a:t>
                      </a:r>
                      <a:endParaRPr lang="en-US" sz="1800" b="0" i="0" dirty="0">
                        <a:effectLst/>
                        <a:latin typeface="Calibri Light"/>
                        <a:ea typeface="Times New Roman"/>
                        <a:cs typeface="Calibri Light"/>
                      </a:endParaRPr>
                    </a:p>
                  </a:txBody>
                  <a:tcPr marL="68580" marR="68580" marT="0" marB="0" anchor="ctr"/>
                </a:tc>
                <a:tc>
                  <a:txBody>
                    <a:bodyPr/>
                    <a:lstStyle/>
                    <a:p>
                      <a:pPr marL="0" marR="0">
                        <a:lnSpc>
                          <a:spcPct val="115000"/>
                        </a:lnSpc>
                        <a:spcBef>
                          <a:spcPts val="300"/>
                        </a:spcBef>
                        <a:spcAft>
                          <a:spcPts val="300"/>
                        </a:spcAft>
                      </a:pPr>
                      <a:r>
                        <a:rPr lang="en-US" sz="1800" b="0" i="0" dirty="0">
                          <a:effectLst/>
                          <a:latin typeface="Calibri Light"/>
                          <a:cs typeface="Calibri Light"/>
                        </a:rPr>
                        <a:t>Description </a:t>
                      </a:r>
                      <a:endParaRPr lang="en-US" sz="1800" b="0" i="0" dirty="0">
                        <a:effectLst/>
                        <a:latin typeface="Calibri Light"/>
                        <a:ea typeface="Times New Roman"/>
                        <a:cs typeface="Calibri Light"/>
                      </a:endParaRPr>
                    </a:p>
                  </a:txBody>
                  <a:tcPr marL="68580" marR="68580" marT="0" marB="0" anchor="ctr"/>
                </a:tc>
                <a:extLst>
                  <a:ext uri="{0D108BD9-81ED-4DB2-BD59-A6C34878D82A}">
                    <a16:rowId xmlns:a16="http://schemas.microsoft.com/office/drawing/2014/main" val="10000"/>
                  </a:ext>
                </a:extLst>
              </a:tr>
              <a:tr h="1062039">
                <a:tc>
                  <a:txBody>
                    <a:bodyPr/>
                    <a:lstStyle/>
                    <a:p>
                      <a:pPr marL="0" marR="0" algn="ctr">
                        <a:lnSpc>
                          <a:spcPct val="115000"/>
                        </a:lnSpc>
                        <a:spcBef>
                          <a:spcPts val="300"/>
                        </a:spcBef>
                        <a:spcAft>
                          <a:spcPts val="300"/>
                        </a:spcAft>
                      </a:pPr>
                      <a:r>
                        <a:rPr lang="en-US" sz="1800" b="0" i="0" dirty="0">
                          <a:effectLst/>
                          <a:latin typeface="Calibri Light"/>
                          <a:cs typeface="Calibri Light"/>
                        </a:rPr>
                        <a:t>Rudimentary</a:t>
                      </a:r>
                      <a:endParaRPr lang="en-US" sz="1800" b="0" i="0" dirty="0">
                        <a:effectLst/>
                        <a:latin typeface="Calibri Light"/>
                        <a:ea typeface="Times New Roman"/>
                        <a:cs typeface="Calibri Light"/>
                      </a:endParaRPr>
                    </a:p>
                  </a:txBody>
                  <a:tcPr marL="68580" marR="68580" marT="0" marB="0" anchor="ctr"/>
                </a:tc>
                <a:tc>
                  <a:txBody>
                    <a:bodyPr/>
                    <a:lstStyle/>
                    <a:p>
                      <a:pPr marL="0" marR="0">
                        <a:lnSpc>
                          <a:spcPct val="115000"/>
                        </a:lnSpc>
                        <a:spcBef>
                          <a:spcPts val="300"/>
                        </a:spcBef>
                        <a:spcAft>
                          <a:spcPts val="300"/>
                        </a:spcAft>
                      </a:pPr>
                      <a:r>
                        <a:rPr lang="en-US" sz="1400" b="0" i="0" dirty="0">
                          <a:effectLst/>
                          <a:latin typeface="Calibri Light"/>
                          <a:cs typeface="Calibri Light"/>
                        </a:rPr>
                        <a:t>This level provides the lowest degree of assurance concerning the identity of the end entity. One of the primary functions of this level is to provide data integrity to the information being signed. This level is relevant to environments in which the risk of malicious activity is considered to be low. </a:t>
                      </a:r>
                      <a:endParaRPr lang="en-US" sz="1400" b="0" i="0" dirty="0">
                        <a:effectLst/>
                        <a:latin typeface="Calibri Light"/>
                        <a:ea typeface="Times New Roman"/>
                        <a:cs typeface="Calibri Light"/>
                      </a:endParaRPr>
                    </a:p>
                  </a:txBody>
                  <a:tcPr marL="68580" marR="68580" marT="0" marB="0" anchor="ctr"/>
                </a:tc>
                <a:extLst>
                  <a:ext uri="{0D108BD9-81ED-4DB2-BD59-A6C34878D82A}">
                    <a16:rowId xmlns:a16="http://schemas.microsoft.com/office/drawing/2014/main" val="10001"/>
                  </a:ext>
                </a:extLst>
              </a:tr>
              <a:tr h="1062039">
                <a:tc>
                  <a:txBody>
                    <a:bodyPr/>
                    <a:lstStyle/>
                    <a:p>
                      <a:pPr marL="0" marR="0" algn="ctr">
                        <a:lnSpc>
                          <a:spcPct val="115000"/>
                        </a:lnSpc>
                        <a:spcBef>
                          <a:spcPts val="300"/>
                        </a:spcBef>
                        <a:spcAft>
                          <a:spcPts val="300"/>
                        </a:spcAft>
                      </a:pPr>
                      <a:r>
                        <a:rPr lang="en-US" sz="1800" b="0" i="0" dirty="0">
                          <a:effectLst/>
                          <a:latin typeface="Calibri Light"/>
                          <a:cs typeface="Calibri Light"/>
                        </a:rPr>
                        <a:t>Basic</a:t>
                      </a:r>
                      <a:endParaRPr lang="en-US" sz="1800" b="0" i="0" dirty="0">
                        <a:effectLst/>
                        <a:latin typeface="Calibri Light"/>
                        <a:ea typeface="Times New Roman"/>
                        <a:cs typeface="Calibri Light"/>
                      </a:endParaRPr>
                    </a:p>
                  </a:txBody>
                  <a:tcPr marL="68580" marR="68580" marT="0" marB="0" anchor="ctr"/>
                </a:tc>
                <a:tc>
                  <a:txBody>
                    <a:bodyPr/>
                    <a:lstStyle/>
                    <a:p>
                      <a:pPr marL="0" marR="0">
                        <a:lnSpc>
                          <a:spcPct val="115000"/>
                        </a:lnSpc>
                        <a:spcBef>
                          <a:spcPts val="300"/>
                        </a:spcBef>
                        <a:spcAft>
                          <a:spcPts val="300"/>
                        </a:spcAft>
                      </a:pPr>
                      <a:r>
                        <a:rPr lang="en-US" sz="1400" b="0" i="0" dirty="0">
                          <a:effectLst/>
                          <a:latin typeface="Calibri Light"/>
                          <a:cs typeface="Calibri Light"/>
                        </a:rPr>
                        <a:t>This level provides a basic level of assurance relevant to environment where there are risks and consequences of data compromise, but they are not considered to be of major significance. This may include access to private information where the likelihood of malicious access is not high. </a:t>
                      </a:r>
                      <a:endParaRPr lang="en-US" sz="1400" b="0" i="0" dirty="0">
                        <a:effectLst/>
                        <a:latin typeface="Calibri Light"/>
                        <a:ea typeface="Times New Roman"/>
                        <a:cs typeface="Calibri Light"/>
                      </a:endParaRPr>
                    </a:p>
                  </a:txBody>
                  <a:tcPr marL="68580" marR="68580" marT="0" marB="0" anchor="ctr"/>
                </a:tc>
                <a:extLst>
                  <a:ext uri="{0D108BD9-81ED-4DB2-BD59-A6C34878D82A}">
                    <a16:rowId xmlns:a16="http://schemas.microsoft.com/office/drawing/2014/main" val="10002"/>
                  </a:ext>
                </a:extLst>
              </a:tr>
              <a:tr h="1062039">
                <a:tc>
                  <a:txBody>
                    <a:bodyPr/>
                    <a:lstStyle/>
                    <a:p>
                      <a:pPr marL="0" marR="0" algn="ctr">
                        <a:lnSpc>
                          <a:spcPct val="115000"/>
                        </a:lnSpc>
                        <a:spcBef>
                          <a:spcPts val="300"/>
                        </a:spcBef>
                        <a:spcAft>
                          <a:spcPts val="300"/>
                        </a:spcAft>
                      </a:pPr>
                      <a:r>
                        <a:rPr lang="en-US" sz="1800" b="0" i="0" dirty="0">
                          <a:effectLst/>
                          <a:latin typeface="Calibri Light"/>
                          <a:cs typeface="Calibri Light"/>
                        </a:rPr>
                        <a:t>Medium</a:t>
                      </a:r>
                      <a:endParaRPr lang="en-US" sz="1800" b="0" i="0" dirty="0">
                        <a:effectLst/>
                        <a:latin typeface="Calibri Light"/>
                        <a:ea typeface="Times New Roman"/>
                        <a:cs typeface="Calibri Light"/>
                      </a:endParaRPr>
                    </a:p>
                  </a:txBody>
                  <a:tcPr marL="68580" marR="68580" marT="0" marB="0" anchor="ctr"/>
                </a:tc>
                <a:tc>
                  <a:txBody>
                    <a:bodyPr/>
                    <a:lstStyle/>
                    <a:p>
                      <a:pPr marL="0" marR="0">
                        <a:lnSpc>
                          <a:spcPct val="115000"/>
                        </a:lnSpc>
                        <a:spcBef>
                          <a:spcPts val="300"/>
                        </a:spcBef>
                        <a:spcAft>
                          <a:spcPts val="300"/>
                        </a:spcAft>
                      </a:pPr>
                      <a:r>
                        <a:rPr lang="en-US" sz="1400" b="0" i="0" dirty="0">
                          <a:effectLst/>
                          <a:latin typeface="Calibri Light"/>
                          <a:cs typeface="Calibri Light"/>
                        </a:rPr>
                        <a:t>This level is relevant to environments where risks and consequences of data compromise are moderate. This may include transactions having substantial monetary value or risk of fraud, or involving access to private information where the likelihood of malicious access is substantial.  </a:t>
                      </a:r>
                      <a:endParaRPr lang="en-US" sz="1400" b="0" i="0" dirty="0">
                        <a:effectLst/>
                        <a:latin typeface="Calibri Light"/>
                        <a:ea typeface="Times New Roman"/>
                        <a:cs typeface="Calibri Light"/>
                      </a:endParaRPr>
                    </a:p>
                  </a:txBody>
                  <a:tcPr marL="68580" marR="68580" marT="0" marB="0" anchor="ctr"/>
                </a:tc>
                <a:extLst>
                  <a:ext uri="{0D108BD9-81ED-4DB2-BD59-A6C34878D82A}">
                    <a16:rowId xmlns:a16="http://schemas.microsoft.com/office/drawing/2014/main" val="10003"/>
                  </a:ext>
                </a:extLst>
              </a:tr>
              <a:tr h="793383">
                <a:tc>
                  <a:txBody>
                    <a:bodyPr/>
                    <a:lstStyle/>
                    <a:p>
                      <a:pPr marL="111760" marR="0" algn="ctr">
                        <a:lnSpc>
                          <a:spcPct val="115000"/>
                        </a:lnSpc>
                        <a:spcBef>
                          <a:spcPts val="300"/>
                        </a:spcBef>
                        <a:spcAft>
                          <a:spcPts val="300"/>
                        </a:spcAft>
                      </a:pPr>
                      <a:r>
                        <a:rPr lang="en-US" sz="1800" b="0" i="0" dirty="0">
                          <a:effectLst/>
                          <a:latin typeface="Calibri Light"/>
                          <a:cs typeface="Calibri Light"/>
                        </a:rPr>
                        <a:t>High</a:t>
                      </a:r>
                      <a:endParaRPr lang="en-US" sz="1800" b="0" i="0" dirty="0">
                        <a:effectLst/>
                        <a:latin typeface="Calibri Light"/>
                        <a:ea typeface="Times New Roman"/>
                        <a:cs typeface="Calibri Light"/>
                      </a:endParaRPr>
                    </a:p>
                  </a:txBody>
                  <a:tcPr marL="68580" marR="68580" marT="0" marB="0" anchor="ctr"/>
                </a:tc>
                <a:tc>
                  <a:txBody>
                    <a:bodyPr/>
                    <a:lstStyle/>
                    <a:p>
                      <a:pPr marL="0" marR="0">
                        <a:lnSpc>
                          <a:spcPct val="115000"/>
                        </a:lnSpc>
                        <a:spcBef>
                          <a:spcPts val="300"/>
                        </a:spcBef>
                        <a:spcAft>
                          <a:spcPts val="300"/>
                        </a:spcAft>
                      </a:pPr>
                      <a:r>
                        <a:rPr lang="en-US" sz="1400" b="0" i="0" dirty="0">
                          <a:effectLst/>
                          <a:latin typeface="Calibri Light"/>
                          <a:cs typeface="Calibri Light"/>
                        </a:rPr>
                        <a:t>This level is reserved for those environments where the threats to data are high, or the consequences of the failure of security services are high. This may include very high value transactions or high levels of fraud risk.</a:t>
                      </a:r>
                      <a:endParaRPr lang="en-US" sz="1400" b="0" i="0" dirty="0">
                        <a:effectLst/>
                        <a:latin typeface="Calibri Light"/>
                        <a:ea typeface="Times New Roman"/>
                        <a:cs typeface="Calibri Light"/>
                      </a:endParaRPr>
                    </a:p>
                  </a:txBody>
                  <a:tcPr marL="68580" marR="68580" marT="0" marB="0" anchor="ctr"/>
                </a:tc>
                <a:extLst>
                  <a:ext uri="{0D108BD9-81ED-4DB2-BD59-A6C34878D82A}">
                    <a16:rowId xmlns:a16="http://schemas.microsoft.com/office/drawing/2014/main" val="10004"/>
                  </a:ext>
                </a:extLst>
              </a:tr>
            </a:tbl>
          </a:graphicData>
        </a:graphic>
      </p:graphicFrame>
      <p:sp>
        <p:nvSpPr>
          <p:cNvPr id="6" name="Rectangle 2"/>
          <p:cNvSpPr txBox="1">
            <a:spLocks noChangeArrowheads="1"/>
          </p:cNvSpPr>
          <p:nvPr/>
        </p:nvSpPr>
        <p:spPr>
          <a:xfrm>
            <a:off x="1219200" y="3048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Assurance Level Descriptions</a:t>
            </a:r>
            <a:endParaRPr lang="en-US" sz="2400" b="1" kern="0" dirty="0">
              <a:solidFill>
                <a:schemeClr val="accent4">
                  <a:lumMod val="90000"/>
                  <a:lumOff val="1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62000" y="1493837"/>
            <a:ext cx="8229600" cy="4525963"/>
          </a:xfrm>
        </p:spPr>
        <p:txBody>
          <a:bodyPr/>
          <a:lstStyle/>
          <a:p>
            <a:r>
              <a:rPr lang="en-US" sz="2700" dirty="0"/>
              <a:t>Requests for Subscriber Certificates in the name of an affiliated organization shall include the organization name, address, and documentation of the existence of the organization in the </a:t>
            </a:r>
            <a:r>
              <a:rPr lang="en-US" sz="2700" dirty="0">
                <a:hlinkClick r:id="rId2"/>
              </a:rPr>
              <a:t>EIR</a:t>
            </a:r>
            <a:r>
              <a:rPr lang="en-US" sz="2700" dirty="0"/>
              <a:t>, applicable to all NAESB standards</a:t>
            </a:r>
          </a:p>
          <a:p>
            <a:r>
              <a:rPr lang="en-US" sz="2700" dirty="0"/>
              <a:t>The Authorized Certification Authority or RA shall verify the information, in addition to the authenticity of the requesting representative and the representative’s authorization to act in the name of the organization.</a:t>
            </a:r>
          </a:p>
          <a:p>
            <a:r>
              <a:rPr lang="en-US" sz="2700" dirty="0"/>
              <a:t>The higher the assurance level the more stringent the “investigation”</a:t>
            </a:r>
          </a:p>
          <a:p>
            <a:endParaRPr lang="en-US" dirty="0"/>
          </a:p>
          <a:p>
            <a:endParaRPr lang="en-US" dirty="0"/>
          </a:p>
        </p:txBody>
      </p:sp>
      <p:sp>
        <p:nvSpPr>
          <p:cNvPr id="3" name="Slide Number Placeholder 2"/>
          <p:cNvSpPr>
            <a:spLocks noGrp="1"/>
          </p:cNvSpPr>
          <p:nvPr>
            <p:ph type="sldNum" sz="quarter" idx="10"/>
          </p:nvPr>
        </p:nvSpPr>
        <p:spPr/>
        <p:txBody>
          <a:bodyPr/>
          <a:lstStyle/>
          <a:p>
            <a:fld id="{89374143-248D-4A2A-BAEF-5BE504D5525B}" type="slidenum">
              <a:rPr lang="en-US" smtClean="0"/>
              <a:pPr/>
              <a:t>11</a:t>
            </a:fld>
            <a:endParaRPr lang="en-US" dirty="0"/>
          </a:p>
        </p:txBody>
      </p:sp>
      <p:sp>
        <p:nvSpPr>
          <p:cNvPr id="5" name="Rectangle 2"/>
          <p:cNvSpPr txBox="1">
            <a:spLocks noChangeArrowheads="1"/>
          </p:cNvSpPr>
          <p:nvPr/>
        </p:nvSpPr>
        <p:spPr>
          <a:xfrm>
            <a:off x="1143000" y="3810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Identification Requirements</a:t>
            </a:r>
            <a:endParaRPr lang="en-US" sz="2400" b="1" kern="0" dirty="0">
              <a:solidFill>
                <a:schemeClr val="accent4">
                  <a:lumMod val="90000"/>
                  <a:lumOff val="1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9374143-248D-4A2A-BAEF-5BE504D5525B}" type="slidenum">
              <a:rPr lang="en-US" smtClean="0"/>
              <a:pPr/>
              <a:t>12</a:t>
            </a:fld>
            <a:endParaRPr lang="en-US" dirty="0"/>
          </a:p>
        </p:txBody>
      </p:sp>
      <p:graphicFrame>
        <p:nvGraphicFramePr>
          <p:cNvPr id="5" name="Table 4"/>
          <p:cNvGraphicFramePr>
            <a:graphicFrameLocks noGrp="1"/>
          </p:cNvGraphicFramePr>
          <p:nvPr/>
        </p:nvGraphicFramePr>
        <p:xfrm>
          <a:off x="304800" y="1752600"/>
          <a:ext cx="8458200" cy="4577080"/>
        </p:xfrm>
        <a:graphic>
          <a:graphicData uri="http://schemas.openxmlformats.org/drawingml/2006/table">
            <a:tbl>
              <a:tblPr firstRow="1" bandRow="1">
                <a:tableStyleId>{5C22544A-7EE6-4342-B048-85BDC9FD1C3A}</a:tableStyleId>
              </a:tblPr>
              <a:tblGrid>
                <a:gridCol w="2159540">
                  <a:extLst>
                    <a:ext uri="{9D8B030D-6E8A-4147-A177-3AD203B41FA5}">
                      <a16:colId xmlns:a16="http://schemas.microsoft.com/office/drawing/2014/main" val="20000"/>
                    </a:ext>
                  </a:extLst>
                </a:gridCol>
                <a:gridCol w="6298660">
                  <a:extLst>
                    <a:ext uri="{9D8B030D-6E8A-4147-A177-3AD203B41FA5}">
                      <a16:colId xmlns:a16="http://schemas.microsoft.com/office/drawing/2014/main" val="20001"/>
                    </a:ext>
                  </a:extLst>
                </a:gridCol>
              </a:tblGrid>
              <a:tr h="370840">
                <a:tc>
                  <a:txBody>
                    <a:bodyPr/>
                    <a:lstStyle/>
                    <a:p>
                      <a:r>
                        <a:rPr lang="en-US" dirty="0">
                          <a:solidFill>
                            <a:srgbClr val="000000"/>
                          </a:solidFill>
                        </a:rPr>
                        <a:t>Assurance Level</a:t>
                      </a:r>
                    </a:p>
                  </a:txBody>
                  <a:tcPr/>
                </a:tc>
                <a:tc>
                  <a:txBody>
                    <a:bodyPr/>
                    <a:lstStyle/>
                    <a:p>
                      <a:r>
                        <a:rPr lang="en-US" dirty="0">
                          <a:solidFill>
                            <a:srgbClr val="000000"/>
                          </a:solidFill>
                        </a:rPr>
                        <a:t>Identification Requirements (in person)</a:t>
                      </a:r>
                    </a:p>
                  </a:txBody>
                  <a:tcPr/>
                </a:tc>
                <a:extLst>
                  <a:ext uri="{0D108BD9-81ED-4DB2-BD59-A6C34878D82A}">
                    <a16:rowId xmlns:a16="http://schemas.microsoft.com/office/drawing/2014/main" val="10000"/>
                  </a:ext>
                </a:extLst>
              </a:tr>
              <a:tr h="370840">
                <a:tc>
                  <a:txBody>
                    <a:bodyPr/>
                    <a:lstStyle/>
                    <a:p>
                      <a:r>
                        <a:rPr lang="en-US" dirty="0"/>
                        <a:t>Rudimentary/Level 1</a:t>
                      </a:r>
                    </a:p>
                  </a:txBody>
                  <a:tcPr/>
                </a:tc>
                <a:tc>
                  <a:txBody>
                    <a:bodyPr/>
                    <a:lstStyle/>
                    <a:p>
                      <a:r>
                        <a:rPr lang="en-US" dirty="0"/>
                        <a:t>The name associated with the subscriber is provided by the applicant and accepted without verification </a:t>
                      </a:r>
                    </a:p>
                  </a:txBody>
                  <a:tcPr/>
                </a:tc>
                <a:extLst>
                  <a:ext uri="{0D108BD9-81ED-4DB2-BD59-A6C34878D82A}">
                    <a16:rowId xmlns:a16="http://schemas.microsoft.com/office/drawing/2014/main" val="10001"/>
                  </a:ext>
                </a:extLst>
              </a:tr>
              <a:tr h="370840">
                <a:tc>
                  <a:txBody>
                    <a:bodyPr/>
                    <a:lstStyle/>
                    <a:p>
                      <a:r>
                        <a:rPr lang="en-US" dirty="0"/>
                        <a:t>Basic/Level 2</a:t>
                      </a:r>
                    </a:p>
                  </a:txBody>
                  <a:tcPr/>
                </a:tc>
                <a:tc>
                  <a:txBody>
                    <a:bodyPr/>
                    <a:lstStyle/>
                    <a:p>
                      <a:r>
                        <a:rPr lang="en-US" sz="1800" kern="1200" baseline="0" dirty="0">
                          <a:solidFill>
                            <a:schemeClr val="dk1"/>
                          </a:solidFill>
                          <a:latin typeface="+mn-lt"/>
                          <a:ea typeface="+mn-ea"/>
                          <a:cs typeface="+mn-cs"/>
                        </a:rPr>
                        <a:t>Possession of a </a:t>
                      </a:r>
                      <a:r>
                        <a:rPr lang="en-US" sz="1800" u="sng" kern="1200" baseline="0" dirty="0">
                          <a:solidFill>
                            <a:schemeClr val="dk1"/>
                          </a:solidFill>
                          <a:latin typeface="+mn-lt"/>
                          <a:ea typeface="+mn-ea"/>
                          <a:cs typeface="+mn-cs"/>
                        </a:rPr>
                        <a:t>valid</a:t>
                      </a:r>
                      <a:r>
                        <a:rPr lang="en-US" sz="1800" kern="1200" baseline="0" dirty="0">
                          <a:solidFill>
                            <a:schemeClr val="dk1"/>
                          </a:solidFill>
                          <a:latin typeface="+mn-lt"/>
                          <a:ea typeface="+mn-ea"/>
                          <a:cs typeface="+mn-cs"/>
                        </a:rPr>
                        <a:t> current primary Government Picture ID that contains applicant’s picture, and either address of record or nationality (e.g. driver’s license or passport) </a:t>
                      </a:r>
                      <a:endParaRPr lang="en-US" dirty="0"/>
                    </a:p>
                  </a:txBody>
                  <a:tcPr/>
                </a:tc>
                <a:extLst>
                  <a:ext uri="{0D108BD9-81ED-4DB2-BD59-A6C34878D82A}">
                    <a16:rowId xmlns:a16="http://schemas.microsoft.com/office/drawing/2014/main" val="10002"/>
                  </a:ext>
                </a:extLst>
              </a:tr>
              <a:tr h="370840">
                <a:tc>
                  <a:txBody>
                    <a:bodyPr/>
                    <a:lstStyle/>
                    <a:p>
                      <a:r>
                        <a:rPr lang="en-US" dirty="0"/>
                        <a:t>Medium/Level</a:t>
                      </a:r>
                      <a:r>
                        <a:rPr lang="en-US" baseline="0" dirty="0"/>
                        <a:t> 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Possession of </a:t>
                      </a:r>
                      <a:r>
                        <a:rPr lang="en-US" sz="1800" u="sng" kern="1200" baseline="0" dirty="0">
                          <a:solidFill>
                            <a:schemeClr val="dk1"/>
                          </a:solidFill>
                          <a:latin typeface="+mn-lt"/>
                          <a:ea typeface="+mn-ea"/>
                          <a:cs typeface="+mn-cs"/>
                        </a:rPr>
                        <a:t>verified</a:t>
                      </a:r>
                      <a:r>
                        <a:rPr lang="en-US" sz="1800" kern="1200" baseline="0" dirty="0">
                          <a:solidFill>
                            <a:schemeClr val="dk1"/>
                          </a:solidFill>
                          <a:latin typeface="+mn-lt"/>
                          <a:ea typeface="+mn-ea"/>
                          <a:cs typeface="+mn-cs"/>
                        </a:rPr>
                        <a:t> current primary Government Picture ID that contains applicant’s picture and either address of 	record or nationality (e.g. driver’s license or passport) 	</a:t>
                      </a:r>
                    </a:p>
                  </a:txBody>
                  <a:tcPr/>
                </a:tc>
                <a:extLst>
                  <a:ext uri="{0D108BD9-81ED-4DB2-BD59-A6C34878D82A}">
                    <a16:rowId xmlns:a16="http://schemas.microsoft.com/office/drawing/2014/main" val="10003"/>
                  </a:ext>
                </a:extLst>
              </a:tr>
              <a:tr h="370840">
                <a:tc>
                  <a:txBody>
                    <a:bodyPr/>
                    <a:lstStyle/>
                    <a:p>
                      <a:r>
                        <a:rPr lang="en-US" dirty="0"/>
                        <a:t>High</a:t>
                      </a:r>
                      <a:r>
                        <a:rPr lang="en-US" baseline="0" dirty="0"/>
                        <a:t>/Level 4</a:t>
                      </a:r>
                      <a:endParaRPr lang="en-US" dirty="0"/>
                    </a:p>
                  </a:txBody>
                  <a:tcPr/>
                </a:tc>
                <a:tc>
                  <a:txBody>
                    <a:bodyPr/>
                    <a:lstStyle/>
                    <a:p>
                      <a:r>
                        <a:rPr lang="en-US" sz="1800" kern="1200" baseline="0" dirty="0">
                          <a:solidFill>
                            <a:schemeClr val="dk1"/>
                          </a:solidFill>
                          <a:latin typeface="+mn-lt"/>
                          <a:ea typeface="+mn-ea"/>
                          <a:cs typeface="+mn-cs"/>
                        </a:rPr>
                        <a:t>Verification of two independent ID documents or accounts, meeting the requirements of Level 3 (in-person and remote), one of which must be current primary Government Picture ID that contains applicant’s picture, and either address of record or nationality (e.g. driver’s license or passport), and a new recording of a biometric of the applicant at the time of application </a:t>
                      </a:r>
                      <a:endParaRPr lang="en-US" dirty="0"/>
                    </a:p>
                  </a:txBody>
                  <a:tcPr/>
                </a:tc>
                <a:extLst>
                  <a:ext uri="{0D108BD9-81ED-4DB2-BD59-A6C34878D82A}">
                    <a16:rowId xmlns:a16="http://schemas.microsoft.com/office/drawing/2014/main" val="10004"/>
                  </a:ext>
                </a:extLst>
              </a:tr>
            </a:tbl>
          </a:graphicData>
        </a:graphic>
      </p:graphicFrame>
      <p:sp>
        <p:nvSpPr>
          <p:cNvPr id="6" name="Rectangle 2"/>
          <p:cNvSpPr txBox="1">
            <a:spLocks noChangeArrowheads="1"/>
          </p:cNvSpPr>
          <p:nvPr/>
        </p:nvSpPr>
        <p:spPr>
          <a:xfrm>
            <a:off x="1142999" y="381000"/>
            <a:ext cx="7391401"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Identity proofing requirements</a:t>
            </a:r>
            <a:endParaRPr lang="en-US" sz="2400" b="1" kern="0" dirty="0">
              <a:solidFill>
                <a:schemeClr val="accent4">
                  <a:lumMod val="90000"/>
                  <a:lumOff val="10000"/>
                </a:schemeClr>
              </a:solidFill>
            </a:endParaRPr>
          </a:p>
        </p:txBody>
      </p:sp>
      <p:sp>
        <p:nvSpPr>
          <p:cNvPr id="7" name="TextBox 6">
            <a:extLst>
              <a:ext uri="{FF2B5EF4-FFF2-40B4-BE49-F238E27FC236}">
                <a16:creationId xmlns:a16="http://schemas.microsoft.com/office/drawing/2014/main" id="{F7403309-00C1-4994-ABB9-2F6F4D649922}"/>
              </a:ext>
            </a:extLst>
          </p:cNvPr>
          <p:cNvSpPr txBox="1"/>
          <p:nvPr/>
        </p:nvSpPr>
        <p:spPr>
          <a:xfrm>
            <a:off x="152400" y="6324600"/>
            <a:ext cx="6861622" cy="461665"/>
          </a:xfrm>
          <a:prstGeom prst="rect">
            <a:avLst/>
          </a:prstGeom>
          <a:noFill/>
        </p:spPr>
        <p:txBody>
          <a:bodyPr wrap="none" rtlCol="0">
            <a:spAutoFit/>
          </a:bodyPr>
          <a:lstStyle/>
          <a:p>
            <a:r>
              <a:rPr lang="en-US" sz="1200" b="1" dirty="0">
                <a:solidFill>
                  <a:srgbClr val="FF0000"/>
                </a:solidFill>
              </a:rPr>
              <a:t>NOTE: Committee leveraged </a:t>
            </a:r>
            <a:r>
              <a:rPr lang="en-US" sz="1200" b="1" dirty="0">
                <a:solidFill>
                  <a:srgbClr val="FF0000"/>
                </a:solidFill>
                <a:hlinkClick r:id="rId2" action="ppaction://hlinksldjump"/>
              </a:rPr>
              <a:t>best practices </a:t>
            </a:r>
            <a:r>
              <a:rPr lang="en-US" sz="1200" b="1" dirty="0">
                <a:solidFill>
                  <a:srgbClr val="FF0000"/>
                </a:solidFill>
              </a:rPr>
              <a:t>of established commercial practices such as CA/B Forum </a:t>
            </a:r>
          </a:p>
          <a:p>
            <a:r>
              <a:rPr lang="en-US" sz="1200" b="1" dirty="0">
                <a:solidFill>
                  <a:srgbClr val="FF0000"/>
                </a:solidFill>
              </a:rPr>
              <a:t>Baseline requirements, NIST guidelines, and industry specific requirements for these levels.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E1E4EFD-9211-4D17-974B-F16D1A8238ED}"/>
              </a:ext>
            </a:extLst>
          </p:cNvPr>
          <p:cNvGraphicFramePr>
            <a:graphicFrameLocks noGrp="1"/>
          </p:cNvGraphicFramePr>
          <p:nvPr>
            <p:ph idx="1"/>
            <p:extLst>
              <p:ext uri="{D42A27DB-BD31-4B8C-83A1-F6EECF244321}">
                <p14:modId xmlns:p14="http://schemas.microsoft.com/office/powerpoint/2010/main" val="2649249986"/>
              </p:ext>
            </p:extLst>
          </p:nvPr>
        </p:nvGraphicFramePr>
        <p:xfrm>
          <a:off x="457200" y="2590800"/>
          <a:ext cx="8229600" cy="3657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967210264"/>
                    </a:ext>
                  </a:extLst>
                </a:gridCol>
                <a:gridCol w="4114800">
                  <a:extLst>
                    <a:ext uri="{9D8B030D-6E8A-4147-A177-3AD203B41FA5}">
                      <a16:colId xmlns:a16="http://schemas.microsoft.com/office/drawing/2014/main" val="1627938275"/>
                    </a:ext>
                  </a:extLst>
                </a:gridCol>
              </a:tblGrid>
              <a:tr h="269069">
                <a:tc>
                  <a:txBody>
                    <a:bodyPr/>
                    <a:lstStyle/>
                    <a:p>
                      <a:r>
                        <a:rPr lang="en-US" dirty="0"/>
                        <a:t>NISTR Reference</a:t>
                      </a:r>
                    </a:p>
                  </a:txBody>
                  <a:tcPr/>
                </a:tc>
                <a:tc>
                  <a:txBody>
                    <a:bodyPr/>
                    <a:lstStyle/>
                    <a:p>
                      <a:r>
                        <a:rPr lang="en-US" dirty="0"/>
                        <a:t>NAESB PKI Reference</a:t>
                      </a:r>
                    </a:p>
                  </a:txBody>
                  <a:tcPr/>
                </a:tc>
                <a:extLst>
                  <a:ext uri="{0D108BD9-81ED-4DB2-BD59-A6C34878D82A}">
                    <a16:rowId xmlns:a16="http://schemas.microsoft.com/office/drawing/2014/main" val="1859394423"/>
                  </a:ext>
                </a:extLst>
              </a:tr>
              <a:tr h="1459610">
                <a:tc>
                  <a:txBody>
                    <a:bodyPr/>
                    <a:lstStyle/>
                    <a:p>
                      <a:r>
                        <a:rPr lang="en-US" sz="1800" b="1" kern="1200" dirty="0">
                          <a:solidFill>
                            <a:schemeClr val="dk1"/>
                          </a:solidFill>
                          <a:effectLst/>
                          <a:latin typeface="+mn-lt"/>
                          <a:ea typeface="+mn-ea"/>
                          <a:cs typeface="+mn-cs"/>
                        </a:rPr>
                        <a:t>SG.IA-1 Identification and Authentication Policy and Procedures</a:t>
                      </a:r>
                      <a:endParaRPr lang="en-US" dirty="0"/>
                    </a:p>
                  </a:txBody>
                  <a:tcPr/>
                </a:tc>
                <a:tc>
                  <a:txBody>
                    <a:bodyPr/>
                    <a:lstStyle/>
                    <a:p>
                      <a:r>
                        <a:rPr lang="en-US" dirty="0">
                          <a:hlinkClick r:id="rId2"/>
                        </a:rPr>
                        <a:t>NAESB Accreditation Requirements for Authorized Certification Authorities</a:t>
                      </a:r>
                      <a:endParaRPr lang="en-US" dirty="0"/>
                    </a:p>
                    <a:p>
                      <a:endParaRPr lang="en-US" dirty="0"/>
                    </a:p>
                    <a:p>
                      <a:r>
                        <a:rPr lang="en-US" dirty="0">
                          <a:hlinkClick r:id="rId3"/>
                        </a:rPr>
                        <a:t>WEQ-012 Standard 012-1.3.3 End Entities</a:t>
                      </a:r>
                      <a:endParaRPr lang="en-US" dirty="0"/>
                    </a:p>
                    <a:p>
                      <a:endParaRPr lang="en-US" dirty="0"/>
                    </a:p>
                    <a:p>
                      <a:r>
                        <a:rPr lang="en-US" sz="1800" b="0" i="0" u="none" strike="noStrike" kern="1200" baseline="0" dirty="0">
                          <a:solidFill>
                            <a:schemeClr val="dk1"/>
                          </a:solidFill>
                          <a:latin typeface="+mn-lt"/>
                          <a:ea typeface="+mn-ea"/>
                          <a:cs typeface="+mn-cs"/>
                          <a:hlinkClick r:id="rId3"/>
                        </a:rPr>
                        <a:t>WEQ-012 Standard 012-1.4.3 End Entity Obligations  </a:t>
                      </a:r>
                      <a:endParaRPr lang="en-US" b="0" dirty="0"/>
                    </a:p>
                  </a:txBody>
                  <a:tcPr/>
                </a:tc>
                <a:extLst>
                  <a:ext uri="{0D108BD9-81ED-4DB2-BD59-A6C34878D82A}">
                    <a16:rowId xmlns:a16="http://schemas.microsoft.com/office/drawing/2014/main" val="4119246483"/>
                  </a:ext>
                </a:extLst>
              </a:tr>
              <a:tr h="464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SG.IA-4 User Identification and Authentication </a:t>
                      </a:r>
                      <a:endParaRPr lang="en-US" sz="1800" kern="1200" dirty="0">
                        <a:solidFill>
                          <a:schemeClr val="dk1"/>
                        </a:solidFill>
                        <a:effectLst/>
                        <a:latin typeface="+mn-lt"/>
                        <a:ea typeface="+mn-ea"/>
                        <a:cs typeface="+mn-cs"/>
                      </a:endParaRPr>
                    </a:p>
                  </a:txBody>
                  <a:tcPr/>
                </a:tc>
                <a:tc>
                  <a:txBody>
                    <a:bodyPr/>
                    <a:lstStyle/>
                    <a:p>
                      <a:r>
                        <a:rPr lang="en-US" sz="1800" b="0" i="0" u="none" strike="noStrike" kern="1200" baseline="0" dirty="0">
                          <a:solidFill>
                            <a:schemeClr val="dk1"/>
                          </a:solidFill>
                          <a:latin typeface="+mn-lt"/>
                          <a:ea typeface="+mn-ea"/>
                          <a:cs typeface="+mn-cs"/>
                          <a:hlinkClick r:id="rId3"/>
                        </a:rPr>
                        <a:t>WEQ-012 Standard 012-1.9 INITIAL REGISTRATION</a:t>
                      </a:r>
                      <a:endParaRPr lang="en-US" b="0" dirty="0"/>
                    </a:p>
                  </a:txBody>
                  <a:tcPr/>
                </a:tc>
                <a:extLst>
                  <a:ext uri="{0D108BD9-81ED-4DB2-BD59-A6C34878D82A}">
                    <a16:rowId xmlns:a16="http://schemas.microsoft.com/office/drawing/2014/main" val="1057243913"/>
                  </a:ext>
                </a:extLst>
              </a:tr>
              <a:tr h="464421">
                <a:tc>
                  <a:txBody>
                    <a:bodyPr/>
                    <a:lstStyle/>
                    <a:p>
                      <a:r>
                        <a:rPr lang="en-US" sz="1800" b="1" kern="1200" dirty="0">
                          <a:solidFill>
                            <a:schemeClr val="dk1"/>
                          </a:solidFill>
                          <a:effectLst/>
                          <a:latin typeface="+mn-lt"/>
                          <a:ea typeface="+mn-ea"/>
                          <a:cs typeface="+mn-cs"/>
                        </a:rPr>
                        <a:t>SG.IA-5 Device Identification and Authentication </a:t>
                      </a:r>
                      <a:endParaRPr lang="en-US" dirty="0"/>
                    </a:p>
                  </a:txBody>
                  <a:tcPr/>
                </a:tc>
                <a:tc>
                  <a:txBody>
                    <a:bodyPr/>
                    <a:lstStyle/>
                    <a:p>
                      <a:r>
                        <a:rPr lang="en-US" sz="1800" b="0" i="0" u="none" strike="noStrike" kern="1200" baseline="0" dirty="0">
                          <a:solidFill>
                            <a:schemeClr val="dk1"/>
                          </a:solidFill>
                          <a:latin typeface="+mn-lt"/>
                          <a:ea typeface="+mn-ea"/>
                          <a:cs typeface="+mn-cs"/>
                          <a:hlinkClick r:id="rId3"/>
                        </a:rPr>
                        <a:t>WEQ-012 Standard 012-1.9 INITIAL REGISTRATION</a:t>
                      </a:r>
                      <a:endParaRPr lang="en-US" b="0" dirty="0"/>
                    </a:p>
                  </a:txBody>
                  <a:tcPr/>
                </a:tc>
                <a:extLst>
                  <a:ext uri="{0D108BD9-81ED-4DB2-BD59-A6C34878D82A}">
                    <a16:rowId xmlns:a16="http://schemas.microsoft.com/office/drawing/2014/main" val="1404729639"/>
                  </a:ext>
                </a:extLst>
              </a:tr>
            </a:tbl>
          </a:graphicData>
        </a:graphic>
      </p:graphicFrame>
      <p:sp>
        <p:nvSpPr>
          <p:cNvPr id="3" name="Slide Number Placeholder 2">
            <a:extLst>
              <a:ext uri="{FF2B5EF4-FFF2-40B4-BE49-F238E27FC236}">
                <a16:creationId xmlns:a16="http://schemas.microsoft.com/office/drawing/2014/main" id="{A329E300-2467-4CB4-B6D5-FDDE84081CC4}"/>
              </a:ext>
            </a:extLst>
          </p:cNvPr>
          <p:cNvSpPr>
            <a:spLocks noGrp="1"/>
          </p:cNvSpPr>
          <p:nvPr>
            <p:ph type="sldNum" sz="quarter" idx="10"/>
          </p:nvPr>
        </p:nvSpPr>
        <p:spPr/>
        <p:txBody>
          <a:bodyPr/>
          <a:lstStyle/>
          <a:p>
            <a:fld id="{89374143-248D-4A2A-BAEF-5BE504D5525B}" type="slidenum">
              <a:rPr lang="en-US" smtClean="0"/>
              <a:pPr/>
              <a:t>13</a:t>
            </a:fld>
            <a:endParaRPr lang="en-US" dirty="0"/>
          </a:p>
        </p:txBody>
      </p:sp>
      <p:sp>
        <p:nvSpPr>
          <p:cNvPr id="4" name="Title 3">
            <a:extLst>
              <a:ext uri="{FF2B5EF4-FFF2-40B4-BE49-F238E27FC236}">
                <a16:creationId xmlns:a16="http://schemas.microsoft.com/office/drawing/2014/main" id="{37D231E7-3C82-4043-923C-333C526A1070}"/>
              </a:ext>
            </a:extLst>
          </p:cNvPr>
          <p:cNvSpPr>
            <a:spLocks noGrp="1"/>
          </p:cNvSpPr>
          <p:nvPr>
            <p:ph type="title"/>
          </p:nvPr>
        </p:nvSpPr>
        <p:spPr/>
        <p:txBody>
          <a:bodyPr/>
          <a:lstStyle/>
          <a:p>
            <a:r>
              <a:rPr lang="en-US" dirty="0">
                <a:hlinkClick r:id="rId4"/>
              </a:rPr>
              <a:t>NISTIR 7628 REV 1</a:t>
            </a:r>
            <a:r>
              <a:rPr lang="en-US" dirty="0"/>
              <a:t>compliant</a:t>
            </a:r>
          </a:p>
        </p:txBody>
      </p:sp>
      <p:sp>
        <p:nvSpPr>
          <p:cNvPr id="6" name="TextBox 5">
            <a:extLst>
              <a:ext uri="{FF2B5EF4-FFF2-40B4-BE49-F238E27FC236}">
                <a16:creationId xmlns:a16="http://schemas.microsoft.com/office/drawing/2014/main" id="{DC3AC6C2-642B-4D74-A85B-81C9D7439B42}"/>
              </a:ext>
            </a:extLst>
          </p:cNvPr>
          <p:cNvSpPr txBox="1"/>
          <p:nvPr/>
        </p:nvSpPr>
        <p:spPr>
          <a:xfrm>
            <a:off x="1295400" y="1524000"/>
            <a:ext cx="6165021" cy="369332"/>
          </a:xfrm>
          <a:prstGeom prst="rect">
            <a:avLst/>
          </a:prstGeom>
          <a:noFill/>
        </p:spPr>
        <p:txBody>
          <a:bodyPr wrap="none" rtlCol="0">
            <a:spAutoFit/>
          </a:bodyPr>
          <a:lstStyle/>
          <a:p>
            <a:pPr algn="ctr"/>
            <a:r>
              <a:rPr lang="en-US" b="1" dirty="0"/>
              <a:t>3.13 IDENTIFICATION AND AUTHENTICATION (SG.IA)</a:t>
            </a:r>
          </a:p>
        </p:txBody>
      </p:sp>
      <p:sp>
        <p:nvSpPr>
          <p:cNvPr id="7" name="TextBox 6">
            <a:extLst>
              <a:ext uri="{FF2B5EF4-FFF2-40B4-BE49-F238E27FC236}">
                <a16:creationId xmlns:a16="http://schemas.microsoft.com/office/drawing/2014/main" id="{DB1BCFBF-83FB-4C0B-984E-89BD62B32A6D}"/>
              </a:ext>
            </a:extLst>
          </p:cNvPr>
          <p:cNvSpPr txBox="1"/>
          <p:nvPr/>
        </p:nvSpPr>
        <p:spPr>
          <a:xfrm>
            <a:off x="443401" y="1905000"/>
            <a:ext cx="8471999" cy="584775"/>
          </a:xfrm>
          <a:prstGeom prst="rect">
            <a:avLst/>
          </a:prstGeom>
          <a:noFill/>
        </p:spPr>
        <p:txBody>
          <a:bodyPr wrap="none" rtlCol="0">
            <a:spAutoFit/>
          </a:bodyPr>
          <a:lstStyle/>
          <a:p>
            <a:r>
              <a:rPr lang="en-US" sz="1600" dirty="0"/>
              <a:t>Identification and authentication is the process of verifying the identity of a user, process, or device, </a:t>
            </a:r>
          </a:p>
          <a:p>
            <a:r>
              <a:rPr lang="en-US" sz="1600" dirty="0"/>
              <a:t>as a prerequisite for granting access to resources in a smart grid information system.</a:t>
            </a:r>
          </a:p>
        </p:txBody>
      </p:sp>
    </p:spTree>
    <p:extLst>
      <p:ext uri="{BB962C8B-B14F-4D97-AF65-F5344CB8AC3E}">
        <p14:creationId xmlns:p14="http://schemas.microsoft.com/office/powerpoint/2010/main" val="223608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D13A62-1970-43AE-BA27-98E6A00B154A}"/>
              </a:ext>
            </a:extLst>
          </p:cNvPr>
          <p:cNvSpPr>
            <a:spLocks noGrp="1"/>
          </p:cNvSpPr>
          <p:nvPr>
            <p:ph type="sldNum" sz="quarter" idx="10"/>
          </p:nvPr>
        </p:nvSpPr>
        <p:spPr/>
        <p:txBody>
          <a:bodyPr/>
          <a:lstStyle/>
          <a:p>
            <a:fld id="{89374143-248D-4A2A-BAEF-5BE504D5525B}" type="slidenum">
              <a:rPr lang="en-US" smtClean="0"/>
              <a:pPr/>
              <a:t>14</a:t>
            </a:fld>
            <a:endParaRPr lang="en-US" dirty="0"/>
          </a:p>
        </p:txBody>
      </p:sp>
      <p:sp>
        <p:nvSpPr>
          <p:cNvPr id="4" name="Title 3">
            <a:extLst>
              <a:ext uri="{FF2B5EF4-FFF2-40B4-BE49-F238E27FC236}">
                <a16:creationId xmlns:a16="http://schemas.microsoft.com/office/drawing/2014/main" id="{5D540203-5E56-469F-9F4C-F6233971F543}"/>
              </a:ext>
            </a:extLst>
          </p:cNvPr>
          <p:cNvSpPr>
            <a:spLocks noGrp="1"/>
          </p:cNvSpPr>
          <p:nvPr>
            <p:ph type="title"/>
          </p:nvPr>
        </p:nvSpPr>
        <p:spPr/>
        <p:txBody>
          <a:bodyPr/>
          <a:lstStyle/>
          <a:p>
            <a:r>
              <a:rPr lang="en-US" dirty="0"/>
              <a:t>ACA Audit Requirement</a:t>
            </a:r>
          </a:p>
        </p:txBody>
      </p:sp>
      <p:pic>
        <p:nvPicPr>
          <p:cNvPr id="5" name="Picture 4">
            <a:extLst>
              <a:ext uri="{FF2B5EF4-FFF2-40B4-BE49-F238E27FC236}">
                <a16:creationId xmlns:a16="http://schemas.microsoft.com/office/drawing/2014/main" id="{827D7C34-62EC-41A0-A9E4-BAEE151CD096}"/>
              </a:ext>
            </a:extLst>
          </p:cNvPr>
          <p:cNvPicPr>
            <a:picLocks noChangeAspect="1"/>
          </p:cNvPicPr>
          <p:nvPr/>
        </p:nvPicPr>
        <p:blipFill>
          <a:blip r:embed="rId2"/>
          <a:stretch>
            <a:fillRect/>
          </a:stretch>
        </p:blipFill>
        <p:spPr>
          <a:xfrm>
            <a:off x="1191572" y="1371600"/>
            <a:ext cx="7876228" cy="3310144"/>
          </a:xfrm>
          <a:prstGeom prst="rect">
            <a:avLst/>
          </a:prstGeom>
        </p:spPr>
      </p:pic>
      <p:pic>
        <p:nvPicPr>
          <p:cNvPr id="6" name="Picture 5">
            <a:extLst>
              <a:ext uri="{FF2B5EF4-FFF2-40B4-BE49-F238E27FC236}">
                <a16:creationId xmlns:a16="http://schemas.microsoft.com/office/drawing/2014/main" id="{85ECBF1C-B97B-4F0B-85A9-53AE481227EA}"/>
              </a:ext>
            </a:extLst>
          </p:cNvPr>
          <p:cNvPicPr>
            <a:picLocks noChangeAspect="1"/>
          </p:cNvPicPr>
          <p:nvPr/>
        </p:nvPicPr>
        <p:blipFill>
          <a:blip r:embed="rId3"/>
          <a:stretch>
            <a:fillRect/>
          </a:stretch>
        </p:blipFill>
        <p:spPr>
          <a:xfrm>
            <a:off x="1143000" y="4724400"/>
            <a:ext cx="6106377" cy="2076740"/>
          </a:xfrm>
          <a:prstGeom prst="rect">
            <a:avLst/>
          </a:prstGeom>
        </p:spPr>
      </p:pic>
      <p:sp>
        <p:nvSpPr>
          <p:cNvPr id="7" name="Rectangle 6">
            <a:extLst>
              <a:ext uri="{FF2B5EF4-FFF2-40B4-BE49-F238E27FC236}">
                <a16:creationId xmlns:a16="http://schemas.microsoft.com/office/drawing/2014/main" id="{0E4FBB2D-A539-48E1-8A4A-61D091B0864A}"/>
              </a:ext>
            </a:extLst>
          </p:cNvPr>
          <p:cNvSpPr/>
          <p:nvPr/>
        </p:nvSpPr>
        <p:spPr bwMode="auto">
          <a:xfrm>
            <a:off x="1295400" y="5181600"/>
            <a:ext cx="5867400" cy="609600"/>
          </a:xfrm>
          <a:prstGeom prst="rect">
            <a:avLst/>
          </a:prstGeom>
          <a:noFill/>
          <a:ln w="222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3115543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607DA27-B418-4B1C-A587-A099C8D9F74D}"/>
              </a:ext>
            </a:extLst>
          </p:cNvPr>
          <p:cNvSpPr>
            <a:spLocks noGrp="1"/>
          </p:cNvSpPr>
          <p:nvPr>
            <p:ph type="sldNum" sz="quarter" idx="10"/>
          </p:nvPr>
        </p:nvSpPr>
        <p:spPr/>
        <p:txBody>
          <a:bodyPr/>
          <a:lstStyle/>
          <a:p>
            <a:fld id="{89374143-248D-4A2A-BAEF-5BE504D5525B}" type="slidenum">
              <a:rPr lang="en-US" smtClean="0"/>
              <a:pPr/>
              <a:t>15</a:t>
            </a:fld>
            <a:endParaRPr lang="en-US" dirty="0"/>
          </a:p>
        </p:txBody>
      </p:sp>
      <p:sp>
        <p:nvSpPr>
          <p:cNvPr id="4" name="Title 3">
            <a:extLst>
              <a:ext uri="{FF2B5EF4-FFF2-40B4-BE49-F238E27FC236}">
                <a16:creationId xmlns:a16="http://schemas.microsoft.com/office/drawing/2014/main" id="{F4F80A3C-A8E7-4951-9A0D-71D692A07E70}"/>
              </a:ext>
            </a:extLst>
          </p:cNvPr>
          <p:cNvSpPr>
            <a:spLocks noGrp="1"/>
          </p:cNvSpPr>
          <p:nvPr>
            <p:ph type="title"/>
          </p:nvPr>
        </p:nvSpPr>
        <p:spPr/>
        <p:txBody>
          <a:bodyPr/>
          <a:lstStyle/>
          <a:p>
            <a:r>
              <a:rPr lang="en-US" dirty="0"/>
              <a:t>Certification Process</a:t>
            </a:r>
          </a:p>
        </p:txBody>
      </p:sp>
      <p:pic>
        <p:nvPicPr>
          <p:cNvPr id="5" name="Picture 4">
            <a:extLst>
              <a:ext uri="{FF2B5EF4-FFF2-40B4-BE49-F238E27FC236}">
                <a16:creationId xmlns:a16="http://schemas.microsoft.com/office/drawing/2014/main" id="{418C8B69-9CF8-4FFD-84F1-118978187F71}"/>
              </a:ext>
            </a:extLst>
          </p:cNvPr>
          <p:cNvPicPr>
            <a:picLocks noChangeAspect="1"/>
          </p:cNvPicPr>
          <p:nvPr/>
        </p:nvPicPr>
        <p:blipFill>
          <a:blip r:embed="rId2"/>
          <a:stretch>
            <a:fillRect/>
          </a:stretch>
        </p:blipFill>
        <p:spPr>
          <a:xfrm>
            <a:off x="466986" y="1981200"/>
            <a:ext cx="8210028" cy="4439443"/>
          </a:xfrm>
          <a:prstGeom prst="rect">
            <a:avLst/>
          </a:prstGeom>
        </p:spPr>
      </p:pic>
      <p:sp>
        <p:nvSpPr>
          <p:cNvPr id="6" name="Rectangle 5">
            <a:extLst>
              <a:ext uri="{FF2B5EF4-FFF2-40B4-BE49-F238E27FC236}">
                <a16:creationId xmlns:a16="http://schemas.microsoft.com/office/drawing/2014/main" id="{F0D5C3E1-9EED-47B0-BBF5-110F75AA9D12}"/>
              </a:ext>
            </a:extLst>
          </p:cNvPr>
          <p:cNvSpPr/>
          <p:nvPr/>
        </p:nvSpPr>
        <p:spPr bwMode="auto">
          <a:xfrm>
            <a:off x="381000" y="3429000"/>
            <a:ext cx="85986"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a:ln>
                <a:noFill/>
              </a:ln>
              <a:solidFill>
                <a:schemeClr val="tx1"/>
              </a:solidFill>
              <a:effectLst/>
              <a:latin typeface="Arial" pitchFamily="34" charset="0"/>
            </a:endParaRPr>
          </a:p>
        </p:txBody>
      </p:sp>
      <p:sp>
        <p:nvSpPr>
          <p:cNvPr id="8" name="Rectangle 7">
            <a:extLst>
              <a:ext uri="{FF2B5EF4-FFF2-40B4-BE49-F238E27FC236}">
                <a16:creationId xmlns:a16="http://schemas.microsoft.com/office/drawing/2014/main" id="{ED7195CF-15D8-48E5-B405-8D211D51EA1A}"/>
              </a:ext>
            </a:extLst>
          </p:cNvPr>
          <p:cNvSpPr/>
          <p:nvPr/>
        </p:nvSpPr>
        <p:spPr bwMode="auto">
          <a:xfrm>
            <a:off x="552972" y="3581400"/>
            <a:ext cx="2647428" cy="152400"/>
          </a:xfrm>
          <a:prstGeom prst="rect">
            <a:avLst/>
          </a:prstGeom>
          <a:noFill/>
          <a:ln w="222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91895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9374143-248D-4A2A-BAEF-5BE504D5525B}" type="slidenum">
              <a:rPr lang="en-US" smtClean="0"/>
              <a:pPr/>
              <a:t>16</a:t>
            </a:fld>
            <a:endParaRPr lang="en-US" dirty="0"/>
          </a:p>
        </p:txBody>
      </p:sp>
      <p:pic>
        <p:nvPicPr>
          <p:cNvPr id="5" name="Picture 4" descr="WEQ-012-Coverage-Topics-ACA.jpg"/>
          <p:cNvPicPr>
            <a:picLocks noChangeAspect="1"/>
          </p:cNvPicPr>
          <p:nvPr/>
        </p:nvPicPr>
        <p:blipFill>
          <a:blip r:embed="rId2" cstate="print"/>
          <a:stretch>
            <a:fillRect/>
          </a:stretch>
        </p:blipFill>
        <p:spPr>
          <a:xfrm>
            <a:off x="543374" y="1546606"/>
            <a:ext cx="7955037" cy="4731111"/>
          </a:xfrm>
          <a:prstGeom prst="rect">
            <a:avLst/>
          </a:prstGeom>
          <a:ln cmpd="dbl">
            <a:solidFill>
              <a:schemeClr val="tx1">
                <a:alpha val="78000"/>
              </a:schemeClr>
            </a:solidFill>
            <a:miter lim="800000"/>
          </a:ln>
        </p:spPr>
      </p:pic>
      <p:sp>
        <p:nvSpPr>
          <p:cNvPr id="6" name="Rectangle 2"/>
          <p:cNvSpPr txBox="1">
            <a:spLocks noChangeArrowheads="1"/>
          </p:cNvSpPr>
          <p:nvPr/>
        </p:nvSpPr>
        <p:spPr>
          <a:xfrm>
            <a:off x="1295400" y="3048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WEQ-012 ACA Responsibilities</a:t>
            </a:r>
            <a:endParaRPr lang="en-US" sz="2400" b="1" kern="0" dirty="0">
              <a:solidFill>
                <a:schemeClr val="accent4">
                  <a:lumMod val="90000"/>
                  <a:lumOff val="1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752600"/>
            <a:ext cx="8229600" cy="4572000"/>
          </a:xfrm>
        </p:spPr>
        <p:txBody>
          <a:bodyPr/>
          <a:lstStyle/>
          <a:p>
            <a:r>
              <a:rPr lang="en-US" sz="2400" dirty="0"/>
              <a:t>Registration Authority</a:t>
            </a:r>
          </a:p>
          <a:p>
            <a:pPr lvl="1"/>
            <a:r>
              <a:rPr lang="en-US" sz="2400" dirty="0"/>
              <a:t>Responsible for validating the identity of a party seeking a digital certificate. Typically performed by an ACA or Local Registration Authority (LRA)</a:t>
            </a:r>
          </a:p>
          <a:p>
            <a:r>
              <a:rPr lang="en-US" sz="2400" dirty="0"/>
              <a:t>Certificate Subscriber</a:t>
            </a:r>
          </a:p>
          <a:p>
            <a:pPr lvl="1"/>
            <a:r>
              <a:rPr lang="en-US" sz="2400" dirty="0"/>
              <a:t>Employs a digital certificate for identification purposes (i.e. access to EIR, OASIS server ID)</a:t>
            </a:r>
          </a:p>
          <a:p>
            <a:r>
              <a:rPr lang="en-US" sz="2400" dirty="0"/>
              <a:t>Certificate Authority</a:t>
            </a:r>
          </a:p>
          <a:p>
            <a:pPr lvl="1"/>
            <a:r>
              <a:rPr lang="en-US" sz="2400" dirty="0"/>
              <a:t>Issues digital certificates to parties based on registration authority approval</a:t>
            </a:r>
          </a:p>
          <a:p>
            <a:endParaRPr lang="en-US" dirty="0"/>
          </a:p>
        </p:txBody>
      </p:sp>
      <p:sp>
        <p:nvSpPr>
          <p:cNvPr id="3" name="Slide Number Placeholder 2"/>
          <p:cNvSpPr>
            <a:spLocks noGrp="1"/>
          </p:cNvSpPr>
          <p:nvPr>
            <p:ph type="sldNum" sz="quarter" idx="10"/>
          </p:nvPr>
        </p:nvSpPr>
        <p:spPr/>
        <p:txBody>
          <a:bodyPr/>
          <a:lstStyle/>
          <a:p>
            <a:fld id="{89374143-248D-4A2A-BAEF-5BE504D5525B}" type="slidenum">
              <a:rPr lang="en-US" smtClean="0"/>
              <a:pPr/>
              <a:t>17</a:t>
            </a:fld>
            <a:endParaRPr lang="en-US" dirty="0"/>
          </a:p>
        </p:txBody>
      </p:sp>
      <p:sp>
        <p:nvSpPr>
          <p:cNvPr id="5" name="Rectangle 2"/>
          <p:cNvSpPr txBox="1">
            <a:spLocks noChangeArrowheads="1"/>
          </p:cNvSpPr>
          <p:nvPr/>
        </p:nvSpPr>
        <p:spPr>
          <a:xfrm>
            <a:off x="1246261" y="4572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Roles and Responsibilities</a:t>
            </a:r>
            <a:endParaRPr lang="en-US" sz="2400" b="1" kern="0" dirty="0">
              <a:solidFill>
                <a:schemeClr val="accent4">
                  <a:lumMod val="90000"/>
                  <a:lumOff val="1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3886200"/>
          </a:xfrm>
        </p:spPr>
        <p:txBody>
          <a:bodyPr/>
          <a:lstStyle/>
          <a:p>
            <a:r>
              <a:rPr lang="en-US" dirty="0">
                <a:hlinkClick r:id="rId2"/>
              </a:rPr>
              <a:t>List of Authorized Certificate Authorities</a:t>
            </a:r>
            <a:r>
              <a:rPr lang="en-US" dirty="0"/>
              <a:t> on NAESB’s website</a:t>
            </a:r>
          </a:p>
          <a:p>
            <a:r>
              <a:rPr lang="en-US" dirty="0"/>
              <a:t>As of February 2019, there were four:</a:t>
            </a:r>
          </a:p>
          <a:p>
            <a:pPr lvl="1"/>
            <a:r>
              <a:rPr lang="en-US" dirty="0"/>
              <a:t>OATI</a:t>
            </a:r>
          </a:p>
          <a:p>
            <a:pPr lvl="1"/>
            <a:r>
              <a:rPr lang="en-US" dirty="0"/>
              <a:t>Systrends</a:t>
            </a:r>
          </a:p>
          <a:p>
            <a:pPr lvl="1"/>
            <a:r>
              <a:rPr lang="en-US" dirty="0" err="1"/>
              <a:t>GlobalSign</a:t>
            </a:r>
            <a:endParaRPr lang="en-US" dirty="0"/>
          </a:p>
          <a:p>
            <a:pPr lvl="1"/>
            <a:r>
              <a:rPr lang="en-US" dirty="0"/>
              <a:t>SSL.com</a:t>
            </a:r>
          </a:p>
        </p:txBody>
      </p:sp>
      <p:sp>
        <p:nvSpPr>
          <p:cNvPr id="3" name="Slide Number Placeholder 2"/>
          <p:cNvSpPr>
            <a:spLocks noGrp="1"/>
          </p:cNvSpPr>
          <p:nvPr>
            <p:ph type="sldNum" sz="quarter" idx="10"/>
          </p:nvPr>
        </p:nvSpPr>
        <p:spPr/>
        <p:txBody>
          <a:bodyPr/>
          <a:lstStyle/>
          <a:p>
            <a:fld id="{89374143-248D-4A2A-BAEF-5BE504D5525B}" type="slidenum">
              <a:rPr lang="en-US" smtClean="0"/>
              <a:pPr/>
              <a:t>18</a:t>
            </a:fld>
            <a:endParaRPr lang="en-US" dirty="0"/>
          </a:p>
        </p:txBody>
      </p:sp>
      <p:sp>
        <p:nvSpPr>
          <p:cNvPr id="5" name="Rectangle 2"/>
          <p:cNvSpPr txBox="1">
            <a:spLocks noChangeArrowheads="1"/>
          </p:cNvSpPr>
          <p:nvPr/>
        </p:nvSpPr>
        <p:spPr>
          <a:xfrm>
            <a:off x="1219200" y="3810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Where to find ACA’s</a:t>
            </a:r>
            <a:endParaRPr lang="en-US" sz="2400" b="1" kern="0" dirty="0">
              <a:solidFill>
                <a:schemeClr val="accent4">
                  <a:lumMod val="90000"/>
                  <a:lumOff val="1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22437"/>
            <a:ext cx="8229600" cy="4525963"/>
          </a:xfrm>
        </p:spPr>
        <p:txBody>
          <a:bodyPr/>
          <a:lstStyle/>
          <a:p>
            <a:r>
              <a:rPr lang="en-US" sz="2300" dirty="0"/>
              <a:t>All Certificate Authority Certificates that expire after 12/31/2012, when they are replaced should be signed with keys of at least </a:t>
            </a:r>
            <a:r>
              <a:rPr lang="en-US" sz="2300" b="1" u="sng" dirty="0"/>
              <a:t>4096 bits </a:t>
            </a:r>
            <a:r>
              <a:rPr lang="en-US" sz="2300" dirty="0"/>
              <a:t>for RSA or DSA and at least 256 bits for ECDSA</a:t>
            </a:r>
          </a:p>
          <a:p>
            <a:pPr lvl="0"/>
            <a:r>
              <a:rPr lang="en-US" sz="2300" dirty="0"/>
              <a:t>Subscriber Certificates issued after the effective date of these requirements (2/18/2014), shall contain public keys that are at least </a:t>
            </a:r>
            <a:r>
              <a:rPr lang="en-US" sz="2300" b="1" u="sng" dirty="0"/>
              <a:t>2048 bits </a:t>
            </a:r>
            <a:r>
              <a:rPr lang="en-US" sz="2300" dirty="0"/>
              <a:t>for RSA, DSA, or Diffie-Hellman, or 224 bits for elliptic curve algorithms.</a:t>
            </a:r>
          </a:p>
          <a:p>
            <a:pPr lvl="0"/>
            <a:r>
              <a:rPr lang="en-US" sz="2300" dirty="0"/>
              <a:t>Limits an ACA “issuing key” to 4 years for certificate issuance and 6 years for CRL signing</a:t>
            </a:r>
          </a:p>
          <a:p>
            <a:pPr lvl="0"/>
            <a:r>
              <a:rPr lang="en-US" sz="2300" dirty="0"/>
              <a:t>ACA Root certificate lifetime limited to 20 years</a:t>
            </a:r>
          </a:p>
          <a:p>
            <a:pPr lvl="0"/>
            <a:r>
              <a:rPr lang="en-US" sz="2300" dirty="0"/>
              <a:t>Subscriber certificates still limited to two years max lifetime</a:t>
            </a:r>
          </a:p>
          <a:p>
            <a:pPr lvl="0"/>
            <a:endParaRPr lang="en-US" sz="2400" dirty="0"/>
          </a:p>
          <a:p>
            <a:endParaRPr lang="en-US" dirty="0"/>
          </a:p>
        </p:txBody>
      </p:sp>
      <p:sp>
        <p:nvSpPr>
          <p:cNvPr id="3" name="Slide Number Placeholder 2"/>
          <p:cNvSpPr>
            <a:spLocks noGrp="1"/>
          </p:cNvSpPr>
          <p:nvPr>
            <p:ph type="sldNum" sz="quarter" idx="10"/>
          </p:nvPr>
        </p:nvSpPr>
        <p:spPr/>
        <p:txBody>
          <a:bodyPr/>
          <a:lstStyle/>
          <a:p>
            <a:fld id="{89374143-248D-4A2A-BAEF-5BE504D5525B}" type="slidenum">
              <a:rPr lang="en-US" smtClean="0"/>
              <a:pPr/>
              <a:t>19</a:t>
            </a:fld>
            <a:endParaRPr lang="en-US" dirty="0"/>
          </a:p>
        </p:txBody>
      </p:sp>
      <p:sp>
        <p:nvSpPr>
          <p:cNvPr id="5" name="Rectangle 2"/>
          <p:cNvSpPr txBox="1">
            <a:spLocks noChangeArrowheads="1"/>
          </p:cNvSpPr>
          <p:nvPr/>
        </p:nvSpPr>
        <p:spPr>
          <a:xfrm>
            <a:off x="1295400" y="3048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Key Sizes and Life Expectancy</a:t>
            </a:r>
            <a:endParaRPr lang="en-US" sz="2400" b="1" kern="0" dirty="0">
              <a:solidFill>
                <a:schemeClr val="accent4">
                  <a:lumMod val="90000"/>
                  <a:lumOff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defRPr/>
            </a:pPr>
            <a:fld id="{0CF04AE8-538C-4B35-B9C3-BFE4F0612A1F}" type="slidenum">
              <a:rPr lang="en-US"/>
              <a:pPr>
                <a:defRPr/>
              </a:pPr>
              <a:t>2</a:t>
            </a:fld>
            <a:endParaRPr lang="en-US" dirty="0"/>
          </a:p>
        </p:txBody>
      </p:sp>
      <p:sp>
        <p:nvSpPr>
          <p:cNvPr id="7" name="Subtitle 2"/>
          <p:cNvSpPr txBox="1">
            <a:spLocks/>
          </p:cNvSpPr>
          <p:nvPr/>
        </p:nvSpPr>
        <p:spPr>
          <a:xfrm>
            <a:off x="914400" y="2667000"/>
            <a:ext cx="7391400" cy="1752600"/>
          </a:xfrm>
          <a:prstGeom prst="rect">
            <a:avLst/>
          </a:prstGeom>
        </p:spPr>
        <p:txBody>
          <a:bodyPr anchor="ctr" anchorCtr="0">
            <a:normAutofit/>
          </a:bodyPr>
          <a:lstStyle>
            <a:lvl1pPr marL="457200" indent="-457200" algn="l" rtl="0" eaLnBrk="1" fontAlgn="base" hangingPunct="1">
              <a:spcBef>
                <a:spcPct val="20000"/>
              </a:spcBef>
              <a:spcAft>
                <a:spcPct val="0"/>
              </a:spcAft>
              <a:buClr>
                <a:schemeClr val="bg2"/>
              </a:buClr>
              <a:buSzPct val="85000"/>
              <a:buFont typeface="Arial" panose="020B0604020202020204" pitchFamily="34" charset="0"/>
              <a:buChar char="•"/>
              <a:defRPr sz="3200">
                <a:solidFill>
                  <a:schemeClr val="accent4">
                    <a:lumMod val="90000"/>
                    <a:lumOff val="10000"/>
                  </a:schemeClr>
                </a:solidFill>
                <a:latin typeface="+mj-lt"/>
                <a:ea typeface="+mn-ea"/>
                <a:cs typeface="+mn-cs"/>
              </a:defRPr>
            </a:lvl1pPr>
            <a:lvl2pPr marL="742950" indent="-285750" algn="l" rtl="0" eaLnBrk="1" fontAlgn="base" hangingPunct="1">
              <a:spcBef>
                <a:spcPct val="20000"/>
              </a:spcBef>
              <a:spcAft>
                <a:spcPct val="0"/>
              </a:spcAft>
              <a:buClr>
                <a:schemeClr val="bg2"/>
              </a:buClr>
              <a:buSzPct val="70000"/>
              <a:buFont typeface="Wingdings" pitchFamily="2" charset="2"/>
              <a:buChar char="n"/>
              <a:defRPr sz="2800">
                <a:solidFill>
                  <a:schemeClr val="tx1"/>
                </a:solidFill>
                <a:latin typeface="+mj-lt"/>
                <a:cs typeface="+mn-cs"/>
              </a:defRPr>
            </a:lvl2pPr>
            <a:lvl3pPr marL="1143000" indent="-228600" algn="l" rtl="0" eaLnBrk="1" fontAlgn="base" hangingPunct="1">
              <a:spcBef>
                <a:spcPct val="20000"/>
              </a:spcBef>
              <a:spcAft>
                <a:spcPct val="0"/>
              </a:spcAft>
              <a:buClr>
                <a:schemeClr val="bg2"/>
              </a:buClr>
              <a:buSzPct val="70000"/>
              <a:buFont typeface="Wingdings" pitchFamily="2" charset="2"/>
              <a:buChar char="n"/>
              <a:defRPr sz="2400">
                <a:solidFill>
                  <a:schemeClr val="tx1"/>
                </a:solidFill>
                <a:latin typeface="+mj-lt"/>
                <a:cs typeface="+mn-cs"/>
              </a:defRPr>
            </a:lvl3pPr>
            <a:lvl4pPr marL="1600200" indent="-228600" algn="l" rtl="0" eaLnBrk="1" fontAlgn="base" hangingPunct="1">
              <a:spcBef>
                <a:spcPct val="20000"/>
              </a:spcBef>
              <a:spcAft>
                <a:spcPct val="0"/>
              </a:spcAft>
              <a:buClr>
                <a:schemeClr val="bg2"/>
              </a:buClr>
              <a:buSzPct val="70000"/>
              <a:buFont typeface="Wingdings" pitchFamily="2" charset="2"/>
              <a:buChar char="n"/>
              <a:defRPr sz="2000">
                <a:solidFill>
                  <a:schemeClr val="tx1"/>
                </a:solidFill>
                <a:latin typeface="+mj-lt"/>
                <a:cs typeface="+mn-cs"/>
              </a:defRPr>
            </a:lvl4pPr>
            <a:lvl5pPr marL="2057400" indent="-228600" algn="l" rtl="0" eaLnBrk="1" fontAlgn="base" hangingPunct="1">
              <a:spcBef>
                <a:spcPct val="20000"/>
              </a:spcBef>
              <a:spcAft>
                <a:spcPct val="0"/>
              </a:spcAft>
              <a:buClr>
                <a:schemeClr val="bg2"/>
              </a:buClr>
              <a:buChar char="•"/>
              <a:defRPr sz="2000">
                <a:solidFill>
                  <a:schemeClr val="tx1"/>
                </a:solidFill>
                <a:latin typeface="+mj-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None/>
            </a:pPr>
            <a:r>
              <a:rPr lang="en-US" b="1" kern="0" dirty="0"/>
              <a:t>Background &amp; Introduction</a:t>
            </a:r>
          </a:p>
        </p:txBody>
      </p:sp>
      <p:sp>
        <p:nvSpPr>
          <p:cNvPr id="10" name="Rectangle 2"/>
          <p:cNvSpPr>
            <a:spLocks noGrp="1" noChangeArrowheads="1"/>
          </p:cNvSpPr>
          <p:nvPr>
            <p:ph type="title"/>
          </p:nvPr>
        </p:nvSpPr>
        <p:spPr>
          <a:xfrm>
            <a:off x="1371600" y="381000"/>
            <a:ext cx="7089775" cy="838200"/>
          </a:xfrm>
          <a:prstGeom prst="rect">
            <a:avLst/>
          </a:prstGeom>
        </p:spPr>
        <p:txBody>
          <a:bodyPr/>
          <a:lstStyle/>
          <a:p>
            <a:pPr algn="ctr">
              <a:defRPr/>
            </a:pPr>
            <a:r>
              <a:rPr lang="en-US" sz="2400" b="1" dirty="0">
                <a:solidFill>
                  <a:srgbClr val="001F40">
                    <a:lumMod val="90000"/>
                    <a:lumOff val="10000"/>
                  </a:srgbClr>
                </a:solidFill>
              </a:rPr>
              <a:t>North American Energy Standards Board</a:t>
            </a:r>
            <a:br>
              <a:rPr lang="en-US" sz="2400" b="1" dirty="0">
                <a:solidFill>
                  <a:srgbClr val="001F40">
                    <a:lumMod val="90000"/>
                    <a:lumOff val="10000"/>
                  </a:srgbClr>
                </a:solidFill>
              </a:rPr>
            </a:br>
            <a:r>
              <a:rPr lang="en-US" sz="2400" b="1" dirty="0">
                <a:solidFill>
                  <a:srgbClr val="001F40">
                    <a:lumMod val="90000"/>
                    <a:lumOff val="10000"/>
                  </a:srgbClr>
                </a:solidFill>
              </a:rPr>
              <a:t> </a:t>
            </a:r>
            <a:r>
              <a:rPr lang="en-US" sz="2200" b="1" dirty="0" err="1">
                <a:solidFill>
                  <a:srgbClr val="001F40">
                    <a:lumMod val="90000"/>
                    <a:lumOff val="10000"/>
                  </a:srgbClr>
                </a:solidFill>
              </a:rPr>
              <a:t>OpenFMB</a:t>
            </a:r>
            <a:r>
              <a:rPr lang="en-US" sz="2200" b="1" dirty="0">
                <a:solidFill>
                  <a:srgbClr val="001F40">
                    <a:lumMod val="90000"/>
                    <a:lumOff val="10000"/>
                  </a:srgbClr>
                </a:solidFill>
              </a:rPr>
              <a:t> PKI Presentation</a:t>
            </a:r>
            <a:endParaRPr lang="en-US" sz="2400" b="1" dirty="0">
              <a:solidFill>
                <a:schemeClr val="accent4">
                  <a:lumMod val="90000"/>
                  <a:lumOff val="10000"/>
                </a:schemeClr>
              </a:solidFill>
            </a:endParaRPr>
          </a:p>
        </p:txBody>
      </p:sp>
    </p:spTree>
    <p:extLst>
      <p:ext uri="{BB962C8B-B14F-4D97-AF65-F5344CB8AC3E}">
        <p14:creationId xmlns:p14="http://schemas.microsoft.com/office/powerpoint/2010/main" val="4061076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0"/>
          </p:nvPr>
        </p:nvSpPr>
        <p:spPr/>
        <p:txBody>
          <a:bodyPr/>
          <a:lstStyle/>
          <a:p>
            <a:pPr>
              <a:defRPr/>
            </a:pPr>
            <a:fld id="{8B826676-5D92-417F-B2CE-5696D9A7E028}" type="slidenum">
              <a:rPr lang="en-US"/>
              <a:pPr>
                <a:defRPr/>
              </a:pPr>
              <a:t>20</a:t>
            </a:fld>
            <a:endParaRPr lang="en-US" dirty="0"/>
          </a:p>
        </p:txBody>
      </p:sp>
      <p:sp>
        <p:nvSpPr>
          <p:cNvPr id="7" name="Rectangle 2"/>
          <p:cNvSpPr>
            <a:spLocks noGrp="1" noChangeArrowheads="1"/>
          </p:cNvSpPr>
          <p:nvPr>
            <p:ph type="title"/>
          </p:nvPr>
        </p:nvSpPr>
        <p:spPr>
          <a:xfrm>
            <a:off x="1371600" y="381000"/>
            <a:ext cx="7239000" cy="838200"/>
          </a:xfrm>
          <a:prstGeom prst="rect">
            <a:avLst/>
          </a:prstGeom>
        </p:spPr>
        <p:txBody>
          <a:bodyPr/>
          <a:lstStyle/>
          <a:p>
            <a:pPr algn="ctr">
              <a:defRPr/>
            </a:pPr>
            <a:r>
              <a:rPr lang="en-US" sz="2400" b="1" dirty="0">
                <a:solidFill>
                  <a:srgbClr val="001F40">
                    <a:lumMod val="90000"/>
                    <a:lumOff val="10000"/>
                  </a:srgbClr>
                </a:solidFill>
              </a:rPr>
              <a:t>North American Energy Standards Board</a:t>
            </a:r>
            <a:br>
              <a:rPr lang="en-US" sz="2400" b="1" dirty="0">
                <a:solidFill>
                  <a:srgbClr val="001F40">
                    <a:lumMod val="90000"/>
                    <a:lumOff val="10000"/>
                  </a:srgbClr>
                </a:solidFill>
              </a:rPr>
            </a:br>
            <a:r>
              <a:rPr lang="en-US" sz="2400" b="1" dirty="0">
                <a:solidFill>
                  <a:srgbClr val="001F40">
                    <a:lumMod val="90000"/>
                    <a:lumOff val="10000"/>
                  </a:srgbClr>
                </a:solidFill>
              </a:rPr>
              <a:t> </a:t>
            </a:r>
            <a:r>
              <a:rPr lang="en-US" sz="2200" b="1" dirty="0" err="1">
                <a:solidFill>
                  <a:srgbClr val="001F40">
                    <a:lumMod val="90000"/>
                    <a:lumOff val="10000"/>
                  </a:srgbClr>
                </a:solidFill>
              </a:rPr>
              <a:t>OpenFMB</a:t>
            </a:r>
            <a:r>
              <a:rPr lang="en-US" sz="2200" b="1" dirty="0">
                <a:solidFill>
                  <a:srgbClr val="001F40">
                    <a:lumMod val="90000"/>
                    <a:lumOff val="10000"/>
                  </a:srgbClr>
                </a:solidFill>
              </a:rPr>
              <a:t> PKI Presentation</a:t>
            </a:r>
            <a:endParaRPr lang="en-US" sz="2400" b="1" dirty="0">
              <a:solidFill>
                <a:schemeClr val="accent4">
                  <a:lumMod val="90000"/>
                  <a:lumOff val="10000"/>
                </a:schemeClr>
              </a:solidFill>
            </a:endParaRPr>
          </a:p>
        </p:txBody>
      </p:sp>
      <p:sp>
        <p:nvSpPr>
          <p:cNvPr id="8" name="Subtitle 2"/>
          <p:cNvSpPr txBox="1">
            <a:spLocks/>
          </p:cNvSpPr>
          <p:nvPr/>
        </p:nvSpPr>
        <p:spPr>
          <a:xfrm>
            <a:off x="762000" y="1143000"/>
            <a:ext cx="7620000" cy="1981200"/>
          </a:xfrm>
          <a:prstGeom prst="rect">
            <a:avLst/>
          </a:prstGeom>
        </p:spPr>
        <p:txBody>
          <a:bodyPr anchor="ctr" anchorCtr="0">
            <a:normAutofit/>
          </a:bodyPr>
          <a:lstStyle>
            <a:lvl1pPr marL="457200" indent="-457200" algn="l" rtl="0" eaLnBrk="1" fontAlgn="base" hangingPunct="1">
              <a:spcBef>
                <a:spcPct val="20000"/>
              </a:spcBef>
              <a:spcAft>
                <a:spcPct val="0"/>
              </a:spcAft>
              <a:buClr>
                <a:schemeClr val="bg2"/>
              </a:buClr>
              <a:buSzPct val="85000"/>
              <a:buFont typeface="Arial" panose="020B0604020202020204" pitchFamily="34" charset="0"/>
              <a:buChar char="•"/>
              <a:defRPr sz="3200">
                <a:solidFill>
                  <a:schemeClr val="accent4">
                    <a:lumMod val="90000"/>
                    <a:lumOff val="10000"/>
                  </a:schemeClr>
                </a:solidFill>
                <a:latin typeface="+mj-lt"/>
                <a:ea typeface="+mn-ea"/>
                <a:cs typeface="+mn-cs"/>
              </a:defRPr>
            </a:lvl1pPr>
            <a:lvl2pPr marL="742950" indent="-285750" algn="l" rtl="0" eaLnBrk="1" fontAlgn="base" hangingPunct="1">
              <a:spcBef>
                <a:spcPct val="20000"/>
              </a:spcBef>
              <a:spcAft>
                <a:spcPct val="0"/>
              </a:spcAft>
              <a:buClr>
                <a:schemeClr val="bg2"/>
              </a:buClr>
              <a:buSzPct val="70000"/>
              <a:buFont typeface="Wingdings" pitchFamily="2" charset="2"/>
              <a:buChar char="n"/>
              <a:defRPr sz="2800">
                <a:solidFill>
                  <a:schemeClr val="tx1"/>
                </a:solidFill>
                <a:latin typeface="+mj-lt"/>
                <a:cs typeface="+mn-cs"/>
              </a:defRPr>
            </a:lvl2pPr>
            <a:lvl3pPr marL="1143000" indent="-228600" algn="l" rtl="0" eaLnBrk="1" fontAlgn="base" hangingPunct="1">
              <a:spcBef>
                <a:spcPct val="20000"/>
              </a:spcBef>
              <a:spcAft>
                <a:spcPct val="0"/>
              </a:spcAft>
              <a:buClr>
                <a:schemeClr val="bg2"/>
              </a:buClr>
              <a:buSzPct val="70000"/>
              <a:buFont typeface="Wingdings" pitchFamily="2" charset="2"/>
              <a:buChar char="n"/>
              <a:defRPr sz="2400">
                <a:solidFill>
                  <a:schemeClr val="tx1"/>
                </a:solidFill>
                <a:latin typeface="+mj-lt"/>
                <a:cs typeface="+mn-cs"/>
              </a:defRPr>
            </a:lvl3pPr>
            <a:lvl4pPr marL="1600200" indent="-228600" algn="l" rtl="0" eaLnBrk="1" fontAlgn="base" hangingPunct="1">
              <a:spcBef>
                <a:spcPct val="20000"/>
              </a:spcBef>
              <a:spcAft>
                <a:spcPct val="0"/>
              </a:spcAft>
              <a:buClr>
                <a:schemeClr val="bg2"/>
              </a:buClr>
              <a:buSzPct val="70000"/>
              <a:buFont typeface="Wingdings" pitchFamily="2" charset="2"/>
              <a:buChar char="n"/>
              <a:defRPr sz="2000">
                <a:solidFill>
                  <a:schemeClr val="tx1"/>
                </a:solidFill>
                <a:latin typeface="+mj-lt"/>
                <a:cs typeface="+mn-cs"/>
              </a:defRPr>
            </a:lvl4pPr>
            <a:lvl5pPr marL="2057400" indent="-228600" algn="l" rtl="0" eaLnBrk="1" fontAlgn="base" hangingPunct="1">
              <a:spcBef>
                <a:spcPct val="20000"/>
              </a:spcBef>
              <a:spcAft>
                <a:spcPct val="0"/>
              </a:spcAft>
              <a:buClr>
                <a:schemeClr val="bg2"/>
              </a:buClr>
              <a:buChar char="•"/>
              <a:defRPr sz="2000">
                <a:solidFill>
                  <a:schemeClr val="tx1"/>
                </a:solidFill>
                <a:latin typeface="+mj-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None/>
            </a:pPr>
            <a:r>
              <a:rPr lang="en-US" b="1" kern="0" dirty="0"/>
              <a:t>Questions ??</a:t>
            </a:r>
          </a:p>
        </p:txBody>
      </p:sp>
      <p:sp>
        <p:nvSpPr>
          <p:cNvPr id="9" name="Footer Placeholder 4"/>
          <p:cNvSpPr>
            <a:spLocks noGrp="1"/>
          </p:cNvSpPr>
          <p:nvPr>
            <p:ph type="ftr" sz="quarter" idx="3"/>
          </p:nvPr>
        </p:nvSpPr>
        <p:spPr>
          <a:xfrm>
            <a:off x="228600" y="6400800"/>
            <a:ext cx="3962400" cy="288925"/>
          </a:xfrm>
          <a:prstGeom prst="rect">
            <a:avLst/>
          </a:prstGeom>
          <a:noFill/>
          <a:ln>
            <a:miter lim="800000"/>
            <a:headEnd/>
            <a:tailEnd/>
          </a:ln>
        </p:spPr>
        <p:txBody>
          <a:bodyPr/>
          <a:lstStyle/>
          <a:p>
            <a:r>
              <a:rPr lang="en-US" dirty="0"/>
              <a:t>Prepared by the North American Energy Standards Board</a:t>
            </a:r>
          </a:p>
        </p:txBody>
      </p:sp>
    </p:spTree>
    <p:extLst>
      <p:ext uri="{BB962C8B-B14F-4D97-AF65-F5344CB8AC3E}">
        <p14:creationId xmlns:p14="http://schemas.microsoft.com/office/powerpoint/2010/main" val="2890276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96D1EB-BA9A-45E0-AA91-84AFF44428FA}"/>
              </a:ext>
            </a:extLst>
          </p:cNvPr>
          <p:cNvSpPr>
            <a:spLocks noGrp="1"/>
          </p:cNvSpPr>
          <p:nvPr>
            <p:ph type="sldNum" sz="quarter" idx="10"/>
          </p:nvPr>
        </p:nvSpPr>
        <p:spPr/>
        <p:txBody>
          <a:bodyPr/>
          <a:lstStyle/>
          <a:p>
            <a:fld id="{89374143-248D-4A2A-BAEF-5BE504D5525B}" type="slidenum">
              <a:rPr lang="en-US" smtClean="0"/>
              <a:pPr/>
              <a:t>21</a:t>
            </a:fld>
            <a:endParaRPr lang="en-US" dirty="0"/>
          </a:p>
        </p:txBody>
      </p:sp>
      <p:graphicFrame>
        <p:nvGraphicFramePr>
          <p:cNvPr id="6" name="Table 5">
            <a:extLst>
              <a:ext uri="{FF2B5EF4-FFF2-40B4-BE49-F238E27FC236}">
                <a16:creationId xmlns:a16="http://schemas.microsoft.com/office/drawing/2014/main" id="{5532859C-8861-4CEE-A8F9-0177BF465DA0}"/>
              </a:ext>
            </a:extLst>
          </p:cNvPr>
          <p:cNvGraphicFramePr>
            <a:graphicFrameLocks noGrp="1"/>
          </p:cNvGraphicFramePr>
          <p:nvPr>
            <p:extLst>
              <p:ext uri="{D42A27DB-BD31-4B8C-83A1-F6EECF244321}">
                <p14:modId xmlns:p14="http://schemas.microsoft.com/office/powerpoint/2010/main" val="166775112"/>
              </p:ext>
            </p:extLst>
          </p:nvPr>
        </p:nvGraphicFramePr>
        <p:xfrm>
          <a:off x="609600" y="1752600"/>
          <a:ext cx="8153400" cy="4508646"/>
        </p:xfrm>
        <a:graphic>
          <a:graphicData uri="http://schemas.openxmlformats.org/drawingml/2006/table">
            <a:tbl>
              <a:tblPr firstRow="1" firstCol="1" bandRow="1" bandCol="1">
                <a:tableStyleId>{BDBED569-4797-4DF1-A0F4-6AAB3CD982D8}</a:tableStyleId>
              </a:tblPr>
              <a:tblGrid>
                <a:gridCol w="1918447">
                  <a:extLst>
                    <a:ext uri="{9D8B030D-6E8A-4147-A177-3AD203B41FA5}">
                      <a16:colId xmlns:a16="http://schemas.microsoft.com/office/drawing/2014/main" val="2901906188"/>
                    </a:ext>
                  </a:extLst>
                </a:gridCol>
                <a:gridCol w="6234953">
                  <a:extLst>
                    <a:ext uri="{9D8B030D-6E8A-4147-A177-3AD203B41FA5}">
                      <a16:colId xmlns:a16="http://schemas.microsoft.com/office/drawing/2014/main" val="3220368497"/>
                    </a:ext>
                  </a:extLst>
                </a:gridCol>
              </a:tblGrid>
              <a:tr h="876608">
                <a:tc>
                  <a:txBody>
                    <a:bodyPr/>
                    <a:lstStyle/>
                    <a:p>
                      <a:pPr marL="0" marR="0">
                        <a:lnSpc>
                          <a:spcPct val="115000"/>
                        </a:lnSpc>
                        <a:spcBef>
                          <a:spcPts val="300"/>
                        </a:spcBef>
                        <a:spcAft>
                          <a:spcPts val="300"/>
                        </a:spcAft>
                      </a:pPr>
                      <a:r>
                        <a:rPr lang="en-US" sz="1800">
                          <a:effectLst/>
                        </a:rPr>
                        <a:t>Rudimentary</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300"/>
                        </a:spcBef>
                        <a:spcAft>
                          <a:spcPts val="300"/>
                        </a:spcAft>
                      </a:pPr>
                      <a:r>
                        <a:rPr lang="en-US" sz="1800" dirty="0">
                          <a:effectLst/>
                        </a:rPr>
                        <a:t>Current version of NIST SP 800-63A Digital Identity Guidelines: Enrollment and Identity Proofing, Section 4.3 “Identity Assurance Level 1”</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5179"/>
                  </a:ext>
                </a:extLst>
              </a:tr>
              <a:tr h="1333192">
                <a:tc>
                  <a:txBody>
                    <a:bodyPr/>
                    <a:lstStyle/>
                    <a:p>
                      <a:pPr marL="0" marR="0">
                        <a:lnSpc>
                          <a:spcPct val="115000"/>
                        </a:lnSpc>
                        <a:spcBef>
                          <a:spcPts val="300"/>
                        </a:spcBef>
                        <a:spcAft>
                          <a:spcPts val="300"/>
                        </a:spcAft>
                      </a:pPr>
                      <a:r>
                        <a:rPr lang="en-US" sz="1800">
                          <a:effectLst/>
                        </a:rPr>
                        <a:t>Basic</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300"/>
                        </a:spcBef>
                        <a:spcAft>
                          <a:spcPts val="300"/>
                        </a:spcAft>
                      </a:pPr>
                      <a:r>
                        <a:rPr lang="en-US" sz="1800">
                          <a:effectLst/>
                        </a:rPr>
                        <a:t>Current version of CA/Browser Forum Baseline Requirements for the Issuance and Management of Publicly-Trusted Certificates (CABF BRs) Section 3.2.3 Authentication of Individual Identity.</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36202098"/>
                  </a:ext>
                </a:extLst>
              </a:tr>
              <a:tr h="1333192">
                <a:tc>
                  <a:txBody>
                    <a:bodyPr/>
                    <a:lstStyle/>
                    <a:p>
                      <a:pPr marL="0" marR="0">
                        <a:lnSpc>
                          <a:spcPct val="115000"/>
                        </a:lnSpc>
                        <a:spcBef>
                          <a:spcPts val="300"/>
                        </a:spcBef>
                        <a:spcAft>
                          <a:spcPts val="300"/>
                        </a:spcAft>
                      </a:pPr>
                      <a:r>
                        <a:rPr lang="en-US" sz="1800">
                          <a:effectLst/>
                        </a:rPr>
                        <a:t>Medium</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300"/>
                        </a:spcBef>
                        <a:spcAft>
                          <a:spcPts val="300"/>
                        </a:spcAft>
                      </a:pPr>
                      <a:r>
                        <a:rPr lang="en-US" sz="1800">
                          <a:effectLst/>
                        </a:rPr>
                        <a:t>Current version of CA-Browser Forum’s Guidelines For The Issuance And Management Of Extended Validation Certificates, Chapter 11.2.2 “ Acceptable Method of Verification (4) Principal Individual</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76823579"/>
                  </a:ext>
                </a:extLst>
              </a:tr>
              <a:tr h="876608">
                <a:tc>
                  <a:txBody>
                    <a:bodyPr/>
                    <a:lstStyle/>
                    <a:p>
                      <a:pPr marL="0" marR="0">
                        <a:lnSpc>
                          <a:spcPct val="115000"/>
                        </a:lnSpc>
                        <a:spcBef>
                          <a:spcPts val="300"/>
                        </a:spcBef>
                        <a:spcAft>
                          <a:spcPts val="300"/>
                        </a:spcAft>
                      </a:pPr>
                      <a:r>
                        <a:rPr lang="en-US" sz="1800">
                          <a:effectLst/>
                        </a:rPr>
                        <a:t>High</a:t>
                      </a:r>
                      <a:endParaRPr lang="en-US"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300"/>
                        </a:spcBef>
                        <a:spcAft>
                          <a:spcPts val="300"/>
                        </a:spcAft>
                      </a:pPr>
                      <a:r>
                        <a:rPr lang="en-US" sz="1800" dirty="0">
                          <a:effectLst/>
                        </a:rPr>
                        <a:t>Current version of NIST SP 800-63A Digital Identity Guidelines: Enrollment and Identity Proofing, Section 4.5 “Identity Assurance Level 3”</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8347563"/>
                  </a:ext>
                </a:extLst>
              </a:tr>
            </a:tbl>
          </a:graphicData>
        </a:graphic>
      </p:graphicFrame>
      <p:sp>
        <p:nvSpPr>
          <p:cNvPr id="7" name="TextBox 6">
            <a:extLst>
              <a:ext uri="{FF2B5EF4-FFF2-40B4-BE49-F238E27FC236}">
                <a16:creationId xmlns:a16="http://schemas.microsoft.com/office/drawing/2014/main" id="{F70051B9-119B-417A-949D-5709280055CB}"/>
              </a:ext>
            </a:extLst>
          </p:cNvPr>
          <p:cNvSpPr txBox="1"/>
          <p:nvPr/>
        </p:nvSpPr>
        <p:spPr>
          <a:xfrm>
            <a:off x="1752600" y="838200"/>
            <a:ext cx="2050561" cy="369332"/>
          </a:xfrm>
          <a:prstGeom prst="rect">
            <a:avLst/>
          </a:prstGeom>
          <a:noFill/>
        </p:spPr>
        <p:txBody>
          <a:bodyPr wrap="none" rtlCol="0">
            <a:spAutoFit/>
          </a:bodyPr>
          <a:lstStyle/>
          <a:p>
            <a:r>
              <a:rPr lang="en-US" dirty="0"/>
              <a:t>Reference Materials</a:t>
            </a:r>
          </a:p>
        </p:txBody>
      </p:sp>
    </p:spTree>
    <p:extLst>
      <p:ext uri="{BB962C8B-B14F-4D97-AF65-F5344CB8AC3E}">
        <p14:creationId xmlns:p14="http://schemas.microsoft.com/office/powerpoint/2010/main" val="335499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458200" cy="4419600"/>
          </a:xfrm>
        </p:spPr>
        <p:txBody>
          <a:bodyPr>
            <a:normAutofit fontScale="55000" lnSpcReduction="20000"/>
          </a:bodyPr>
          <a:lstStyle/>
          <a:p>
            <a:pPr marL="233363" indent="-233363">
              <a:lnSpc>
                <a:spcPct val="190000"/>
              </a:lnSpc>
              <a:spcBef>
                <a:spcPts val="0"/>
              </a:spcBef>
              <a:buClr>
                <a:schemeClr val="tx2"/>
              </a:buClr>
              <a:buSzPct val="100000"/>
            </a:pPr>
            <a:r>
              <a:rPr lang="en-US" b="1" dirty="0"/>
              <a:t>2006:</a:t>
            </a:r>
            <a:r>
              <a:rPr lang="en-US" dirty="0"/>
              <a:t> NAESB WEQ-012 Public Key Infrastructure Business Practice Standards Developed – NAESB WEQ Version 001</a:t>
            </a:r>
          </a:p>
          <a:p>
            <a:pPr marL="233363" indent="-233363">
              <a:lnSpc>
                <a:spcPct val="150000"/>
              </a:lnSpc>
              <a:spcBef>
                <a:spcPts val="0"/>
              </a:spcBef>
              <a:buClr>
                <a:schemeClr val="tx2"/>
              </a:buClr>
              <a:buSzPct val="100000"/>
            </a:pPr>
            <a:r>
              <a:rPr lang="en-US" b="1" dirty="0"/>
              <a:t>2008:</a:t>
            </a:r>
            <a:r>
              <a:rPr lang="en-US" dirty="0"/>
              <a:t> </a:t>
            </a:r>
            <a:r>
              <a:rPr lang="en-US" altLang="en-US" dirty="0"/>
              <a:t>FERC Adopts NAESB WEQ Version 001 Business Practice Standards </a:t>
            </a:r>
          </a:p>
          <a:p>
            <a:pPr marL="457200" lvl="1" indent="-223838">
              <a:lnSpc>
                <a:spcPct val="190000"/>
              </a:lnSpc>
              <a:spcBef>
                <a:spcPts val="0"/>
              </a:spcBef>
              <a:buClr>
                <a:schemeClr val="accent1"/>
              </a:buClr>
              <a:buSzPct val="100000"/>
            </a:pPr>
            <a:r>
              <a:rPr lang="en-US" sz="2300" dirty="0"/>
              <a:t>However, a process for the authorization for certificate authorities was required for implementation</a:t>
            </a:r>
          </a:p>
          <a:p>
            <a:pPr marL="233363" indent="-233363">
              <a:lnSpc>
                <a:spcPct val="190000"/>
              </a:lnSpc>
              <a:spcBef>
                <a:spcPts val="0"/>
              </a:spcBef>
              <a:buClr>
                <a:schemeClr val="tx2"/>
              </a:buClr>
              <a:buSzPct val="100000"/>
            </a:pPr>
            <a:r>
              <a:rPr lang="en-US" b="1" dirty="0"/>
              <a:t>2011:</a:t>
            </a:r>
            <a:r>
              <a:rPr lang="en-US" dirty="0"/>
              <a:t> NAESB Board of Directors approves the Authorized Certification Authority (ACA) Process</a:t>
            </a:r>
          </a:p>
          <a:p>
            <a:pPr marL="233363" indent="-233363">
              <a:lnSpc>
                <a:spcPct val="190000"/>
              </a:lnSpc>
              <a:spcBef>
                <a:spcPts val="0"/>
              </a:spcBef>
              <a:buClr>
                <a:schemeClr val="tx2"/>
              </a:buClr>
              <a:buSzPct val="100000"/>
            </a:pPr>
            <a:r>
              <a:rPr lang="en-US" b="1" dirty="0"/>
              <a:t>2014:  </a:t>
            </a:r>
            <a:r>
              <a:rPr lang="en-US" dirty="0"/>
              <a:t>FERC Adopts NAESB WEQ Version 003 Business Practice Standards</a:t>
            </a:r>
          </a:p>
          <a:p>
            <a:pPr marL="233363" indent="-233363">
              <a:lnSpc>
                <a:spcPct val="190000"/>
              </a:lnSpc>
              <a:spcBef>
                <a:spcPts val="0"/>
              </a:spcBef>
              <a:buClr>
                <a:schemeClr val="tx2"/>
              </a:buClr>
              <a:buSzPct val="100000"/>
            </a:pPr>
            <a:r>
              <a:rPr lang="en-US" b="1" dirty="0"/>
              <a:t>2014:  </a:t>
            </a:r>
            <a:r>
              <a:rPr lang="en-US" dirty="0"/>
              <a:t>FERC Adopts NAESB WEQ Version 003 Business Practice Standards</a:t>
            </a:r>
          </a:p>
          <a:p>
            <a:pPr marL="233363" indent="-233363">
              <a:lnSpc>
                <a:spcPct val="190000"/>
              </a:lnSpc>
              <a:spcBef>
                <a:spcPts val="0"/>
              </a:spcBef>
              <a:buClr>
                <a:schemeClr val="tx2"/>
              </a:buClr>
              <a:buSzPct val="100000"/>
            </a:pPr>
            <a:r>
              <a:rPr lang="en-US" b="1" dirty="0"/>
              <a:t>2016:</a:t>
            </a:r>
            <a:r>
              <a:rPr lang="en-US" dirty="0"/>
              <a:t> FERC NOPR NAESB WEQ Version 003.1 Business Practice Standards</a:t>
            </a:r>
          </a:p>
        </p:txBody>
      </p:sp>
      <p:sp>
        <p:nvSpPr>
          <p:cNvPr id="5" name="Slide Number Placeholder 4"/>
          <p:cNvSpPr>
            <a:spLocks noGrp="1"/>
          </p:cNvSpPr>
          <p:nvPr>
            <p:ph type="sldNum" sz="quarter" idx="10"/>
          </p:nvPr>
        </p:nvSpPr>
        <p:spPr>
          <a:xfrm>
            <a:off x="8401050" y="6384982"/>
            <a:ext cx="285750" cy="365760"/>
          </a:xfrm>
        </p:spPr>
        <p:txBody>
          <a:bodyPr/>
          <a:lstStyle/>
          <a:p>
            <a:pPr algn="r"/>
            <a:fld id="{89374143-248D-4A2A-BAEF-5BE504D5525B}" type="slidenum">
              <a:rPr lang="en-US" smtClean="0"/>
              <a:pPr algn="r"/>
              <a:t>3</a:t>
            </a:fld>
            <a:endParaRPr lang="en-US" dirty="0"/>
          </a:p>
        </p:txBody>
      </p:sp>
      <p:sp>
        <p:nvSpPr>
          <p:cNvPr id="9" name="Rectangle 2"/>
          <p:cNvSpPr>
            <a:spLocks noGrp="1" noChangeArrowheads="1"/>
          </p:cNvSpPr>
          <p:nvPr>
            <p:ph type="title"/>
          </p:nvPr>
        </p:nvSpPr>
        <p:spPr>
          <a:xfrm>
            <a:off x="1143000" y="381000"/>
            <a:ext cx="7318375" cy="914400"/>
          </a:xfrm>
          <a:prstGeom prst="rect">
            <a:avLst/>
          </a:prstGeom>
        </p:spPr>
        <p:txBody>
          <a:bodyPr/>
          <a:lstStyle/>
          <a:p>
            <a:pPr algn="ctr" eaLnBrk="1" hangingPunct="1">
              <a:defRPr/>
            </a:pPr>
            <a:r>
              <a:rPr lang="en-US" sz="3200" b="1" dirty="0">
                <a:solidFill>
                  <a:schemeClr val="accent4">
                    <a:lumMod val="90000"/>
                    <a:lumOff val="10000"/>
                  </a:schemeClr>
                </a:solidFill>
              </a:rPr>
              <a:t>History of WEQ PKI Standards</a:t>
            </a:r>
            <a:endParaRPr lang="en-US" sz="2400" b="1" dirty="0">
              <a:solidFill>
                <a:schemeClr val="accent4">
                  <a:lumMod val="90000"/>
                  <a:lumOff val="10000"/>
                </a:schemeClr>
              </a:solidFill>
            </a:endParaRPr>
          </a:p>
        </p:txBody>
      </p:sp>
      <p:sp>
        <p:nvSpPr>
          <p:cNvPr id="10" name="Footer Placeholder 4"/>
          <p:cNvSpPr>
            <a:spLocks noGrp="1"/>
          </p:cNvSpPr>
          <p:nvPr>
            <p:ph type="ftr" sz="quarter" idx="3"/>
          </p:nvPr>
        </p:nvSpPr>
        <p:spPr>
          <a:xfrm>
            <a:off x="228600" y="6400800"/>
            <a:ext cx="3962400" cy="288925"/>
          </a:xfrm>
          <a:prstGeom prst="rect">
            <a:avLst/>
          </a:prstGeom>
          <a:noFill/>
          <a:ln>
            <a:miter lim="800000"/>
            <a:headEnd/>
            <a:tailEnd/>
          </a:ln>
        </p:spPr>
        <p:txBody>
          <a:bodyPr/>
          <a:lstStyle/>
          <a:p>
            <a:endParaRPr lang="en-US" dirty="0"/>
          </a:p>
        </p:txBody>
      </p:sp>
    </p:spTree>
    <p:extLst>
      <p:ext uri="{BB962C8B-B14F-4D97-AF65-F5344CB8AC3E}">
        <p14:creationId xmlns:p14="http://schemas.microsoft.com/office/powerpoint/2010/main" val="344546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9994751"/>
              </p:ext>
            </p:extLst>
          </p:nvPr>
        </p:nvGraphicFramePr>
        <p:xfrm>
          <a:off x="288422" y="1828800"/>
          <a:ext cx="84582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0"/>
          </p:nvPr>
        </p:nvSpPr>
        <p:spPr>
          <a:xfrm>
            <a:off x="8305800" y="6384982"/>
            <a:ext cx="381000" cy="365760"/>
          </a:xfrm>
        </p:spPr>
        <p:txBody>
          <a:bodyPr/>
          <a:lstStyle/>
          <a:p>
            <a:pPr algn="r"/>
            <a:fld id="{89374143-248D-4A2A-BAEF-5BE504D5525B}" type="slidenum">
              <a:rPr lang="en-US" smtClean="0"/>
              <a:pPr algn="r"/>
              <a:t>4</a:t>
            </a:fld>
            <a:endParaRPr lang="en-US" dirty="0"/>
          </a:p>
        </p:txBody>
      </p:sp>
      <p:sp>
        <p:nvSpPr>
          <p:cNvPr id="9" name="Rectangle 2"/>
          <p:cNvSpPr>
            <a:spLocks noGrp="1" noChangeArrowheads="1"/>
          </p:cNvSpPr>
          <p:nvPr>
            <p:ph type="title"/>
          </p:nvPr>
        </p:nvSpPr>
        <p:spPr>
          <a:xfrm>
            <a:off x="1143000" y="457200"/>
            <a:ext cx="7318375" cy="838200"/>
          </a:xfrm>
          <a:prstGeom prst="rect">
            <a:avLst/>
          </a:prstGeom>
        </p:spPr>
        <p:txBody>
          <a:bodyPr/>
          <a:lstStyle/>
          <a:p>
            <a:pPr algn="ctr" eaLnBrk="1" hangingPunct="1">
              <a:defRPr/>
            </a:pPr>
            <a:r>
              <a:rPr lang="en-US" sz="3200" b="1" dirty="0">
                <a:solidFill>
                  <a:schemeClr val="accent4">
                    <a:lumMod val="90000"/>
                    <a:lumOff val="10000"/>
                  </a:schemeClr>
                </a:solidFill>
              </a:rPr>
              <a:t>NAESB PKI Program</a:t>
            </a:r>
            <a:endParaRPr lang="en-US" sz="2400" b="1" dirty="0">
              <a:solidFill>
                <a:schemeClr val="accent4">
                  <a:lumMod val="90000"/>
                  <a:lumOff val="10000"/>
                </a:schemeClr>
              </a:solidFill>
            </a:endParaRPr>
          </a:p>
        </p:txBody>
      </p:sp>
      <p:pic>
        <p:nvPicPr>
          <p:cNvPr id="7" name="Picture 6"/>
          <p:cNvPicPr>
            <a:picLocks noChangeAspect="1" noChangeArrowheads="1"/>
          </p:cNvPicPr>
          <p:nvPr/>
        </p:nvPicPr>
        <p:blipFill>
          <a:blip r:embed="rId7" cstate="print">
            <a:duotone>
              <a:prstClr val="black"/>
              <a:srgbClr val="D9C3A5">
                <a:tint val="50000"/>
                <a:satMod val="180000"/>
              </a:srgbClr>
            </a:duotone>
            <a:extLst>
              <a:ext uri="{BEBA8EAE-BF5A-486C-A8C5-ECC9F3942E4B}">
                <a14:imgProps xmlns:a14="http://schemas.microsoft.com/office/drawing/2010/main">
                  <a14:imgLayer r:embed="rId8">
                    <a14:imgEffect>
                      <a14:artisticCrisscrossEtching/>
                    </a14:imgEffect>
                    <a14:imgEffect>
                      <a14:colorTemperature colorTemp="4500"/>
                    </a14:imgEffect>
                    <a14:imgEffect>
                      <a14:brightnessContrast bright="2000" contrast="2000"/>
                    </a14:imgEffect>
                  </a14:imgLayer>
                </a14:imgProps>
              </a:ext>
              <a:ext uri="{28A0092B-C50C-407E-A947-70E740481C1C}">
                <a14:useLocalDpi xmlns:a14="http://schemas.microsoft.com/office/drawing/2010/main" val="0"/>
              </a:ext>
            </a:extLst>
          </a:blip>
          <a:srcRect/>
          <a:stretch>
            <a:fillRect/>
          </a:stretch>
        </p:blipFill>
        <p:spPr bwMode="auto">
          <a:xfrm>
            <a:off x="533399" y="2057400"/>
            <a:ext cx="2582569" cy="2286000"/>
          </a:xfrm>
          <a:prstGeom prst="rect">
            <a:avLst/>
          </a:prstGeom>
          <a:noFill/>
          <a:ln>
            <a:noFill/>
          </a:ln>
          <a:effectLst>
            <a:glow>
              <a:schemeClr val="bg2"/>
            </a:glow>
            <a:innerShdw dist="50800" dir="13500000">
              <a:schemeClr val="accent1">
                <a:lumMod val="75000"/>
              </a:schemeClr>
            </a:innerShdw>
          </a:effectLst>
          <a:scene3d>
            <a:camera prst="orthographicFront"/>
            <a:lightRig rig="threePt" dir="t"/>
          </a:scene3d>
          <a:sp3d z="196850" extrusionH="76200" contourW="107950">
            <a:bevelT prst="relaxedInset"/>
            <a:extrusionClr>
              <a:schemeClr val="accent1">
                <a:lumMod val="75000"/>
              </a:schemeClr>
            </a:extrusionClr>
            <a:contourClr>
              <a:schemeClr val="accent3"/>
            </a:contourClr>
          </a:sp3d>
          <a:extLst/>
        </p:spPr>
      </p:pic>
      <p:sp>
        <p:nvSpPr>
          <p:cNvPr id="2" name="TextBox 1">
            <a:extLst>
              <a:ext uri="{FF2B5EF4-FFF2-40B4-BE49-F238E27FC236}">
                <a16:creationId xmlns:a16="http://schemas.microsoft.com/office/drawing/2014/main" id="{92E8F652-3CAE-464C-959E-489C4CCD6CBB}"/>
              </a:ext>
            </a:extLst>
          </p:cNvPr>
          <p:cNvSpPr txBox="1"/>
          <p:nvPr/>
        </p:nvSpPr>
        <p:spPr>
          <a:xfrm>
            <a:off x="1441404" y="2145268"/>
            <a:ext cx="766557" cy="369332"/>
          </a:xfrm>
          <a:prstGeom prst="rect">
            <a:avLst/>
          </a:prstGeom>
          <a:noFill/>
        </p:spPr>
        <p:txBody>
          <a:bodyPr wrap="none" rtlCol="0">
            <a:spAutoFit/>
          </a:bodyPr>
          <a:lstStyle/>
          <a:p>
            <a:r>
              <a:rPr lang="en-US" dirty="0">
                <a:latin typeface="Impact" panose="020B0806030902050204" pitchFamily="34" charset="0"/>
              </a:rPr>
              <a:t>TRUST</a:t>
            </a:r>
          </a:p>
        </p:txBody>
      </p:sp>
    </p:spTree>
    <p:extLst>
      <p:ext uri="{BB962C8B-B14F-4D97-AF65-F5344CB8AC3E}">
        <p14:creationId xmlns:p14="http://schemas.microsoft.com/office/powerpoint/2010/main" val="239031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341437"/>
            <a:ext cx="8229600" cy="4525963"/>
          </a:xfrm>
        </p:spPr>
        <p:txBody>
          <a:bodyPr/>
          <a:lstStyle/>
          <a:p>
            <a:r>
              <a:rPr lang="en-US" sz="2800" dirty="0"/>
              <a:t>Three pillars to ensure trust</a:t>
            </a:r>
          </a:p>
          <a:p>
            <a:pPr lvl="1"/>
            <a:r>
              <a:rPr lang="en-US" sz="2400" dirty="0"/>
              <a:t>ACA Certification Process</a:t>
            </a:r>
          </a:p>
          <a:p>
            <a:pPr lvl="2"/>
            <a:r>
              <a:rPr lang="en-US" sz="2000" dirty="0"/>
              <a:t>A recurring NAESB process to ensure that Certificate Authorities are qualified to issue NAESB Digital Certificates</a:t>
            </a:r>
          </a:p>
          <a:p>
            <a:pPr lvl="1"/>
            <a:r>
              <a:rPr lang="en-US" sz="2400" dirty="0"/>
              <a:t>ACA Accreditation / Obligation Specifications</a:t>
            </a:r>
          </a:p>
          <a:p>
            <a:pPr lvl="2"/>
            <a:r>
              <a:rPr lang="en-US" sz="2000" dirty="0"/>
              <a:t>A detailed document describing requirements of a Certificate Authority in order to issue NAESB digital certificates. Reviewed annually at  minimum – changes as needed to address vulnerabilities</a:t>
            </a:r>
          </a:p>
          <a:p>
            <a:pPr lvl="1"/>
            <a:r>
              <a:rPr lang="en-US" sz="2400" dirty="0"/>
              <a:t>WEQ-012 Standard: End Entity Obligations</a:t>
            </a:r>
          </a:p>
          <a:p>
            <a:pPr lvl="2"/>
            <a:r>
              <a:rPr lang="en-US" sz="2000" dirty="0"/>
              <a:t>FERC regulated entities must comply with the standards contained in WEQ-012, as specified within each NAESB standard that employs WEQ-012. Reviewed annually at  minimum – changes as needed to address vulnerabilities</a:t>
            </a:r>
          </a:p>
        </p:txBody>
      </p:sp>
      <p:sp>
        <p:nvSpPr>
          <p:cNvPr id="3" name="Slide Number Placeholder 2"/>
          <p:cNvSpPr>
            <a:spLocks noGrp="1"/>
          </p:cNvSpPr>
          <p:nvPr>
            <p:ph type="sldNum" sz="quarter" idx="10"/>
          </p:nvPr>
        </p:nvSpPr>
        <p:spPr/>
        <p:txBody>
          <a:bodyPr/>
          <a:lstStyle/>
          <a:p>
            <a:fld id="{89374143-248D-4A2A-BAEF-5BE504D5525B}" type="slidenum">
              <a:rPr lang="en-US" smtClean="0"/>
              <a:pPr/>
              <a:t>5</a:t>
            </a:fld>
            <a:endParaRPr lang="en-US" dirty="0"/>
          </a:p>
        </p:txBody>
      </p:sp>
      <p:sp>
        <p:nvSpPr>
          <p:cNvPr id="5" name="Rectangle 2"/>
          <p:cNvSpPr txBox="1">
            <a:spLocks noChangeArrowheads="1"/>
          </p:cNvSpPr>
          <p:nvPr/>
        </p:nvSpPr>
        <p:spPr>
          <a:xfrm>
            <a:off x="1162940" y="2286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A Standard for Verifiable Trust</a:t>
            </a:r>
            <a:endParaRPr lang="en-US" sz="2400" b="1" kern="0" dirty="0">
              <a:solidFill>
                <a:schemeClr val="accent4">
                  <a:lumMod val="90000"/>
                  <a:lumOff val="1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8D66C0-F37B-41B4-BD53-EB94CB52ACAA}"/>
              </a:ext>
            </a:extLst>
          </p:cNvPr>
          <p:cNvSpPr>
            <a:spLocks noGrp="1"/>
          </p:cNvSpPr>
          <p:nvPr>
            <p:ph idx="1"/>
          </p:nvPr>
        </p:nvSpPr>
        <p:spPr/>
        <p:txBody>
          <a:bodyPr/>
          <a:lstStyle/>
          <a:p>
            <a:r>
              <a:rPr lang="en-US" dirty="0"/>
              <a:t>Is not binary – have/do not have trust</a:t>
            </a:r>
          </a:p>
          <a:p>
            <a:r>
              <a:rPr lang="en-US" dirty="0"/>
              <a:t>Ranges from no trustworthiness to high trustworthiness</a:t>
            </a:r>
          </a:p>
          <a:p>
            <a:r>
              <a:rPr lang="en-US" dirty="0"/>
              <a:t>NAESB’s PKI Program contains a series of documents that establish a trust framework for other NAESB standards to adopt</a:t>
            </a:r>
          </a:p>
          <a:p>
            <a:r>
              <a:rPr lang="en-US" dirty="0"/>
              <a:t>Each NAESB standard specifies the level of trust required to establish trust for End Entity identification.</a:t>
            </a:r>
          </a:p>
          <a:p>
            <a:endParaRPr lang="en-US" dirty="0"/>
          </a:p>
        </p:txBody>
      </p:sp>
      <p:sp>
        <p:nvSpPr>
          <p:cNvPr id="3" name="Slide Number Placeholder 2">
            <a:extLst>
              <a:ext uri="{FF2B5EF4-FFF2-40B4-BE49-F238E27FC236}">
                <a16:creationId xmlns:a16="http://schemas.microsoft.com/office/drawing/2014/main" id="{3EEC8BC8-547B-448F-BEE0-4C9B77CF8D63}"/>
              </a:ext>
            </a:extLst>
          </p:cNvPr>
          <p:cNvSpPr>
            <a:spLocks noGrp="1"/>
          </p:cNvSpPr>
          <p:nvPr>
            <p:ph type="sldNum" sz="quarter" idx="10"/>
          </p:nvPr>
        </p:nvSpPr>
        <p:spPr/>
        <p:txBody>
          <a:bodyPr/>
          <a:lstStyle/>
          <a:p>
            <a:fld id="{89374143-248D-4A2A-BAEF-5BE504D5525B}" type="slidenum">
              <a:rPr lang="en-US" smtClean="0"/>
              <a:pPr/>
              <a:t>6</a:t>
            </a:fld>
            <a:endParaRPr lang="en-US" dirty="0"/>
          </a:p>
        </p:txBody>
      </p:sp>
      <p:sp>
        <p:nvSpPr>
          <p:cNvPr id="4" name="Title 3">
            <a:extLst>
              <a:ext uri="{FF2B5EF4-FFF2-40B4-BE49-F238E27FC236}">
                <a16:creationId xmlns:a16="http://schemas.microsoft.com/office/drawing/2014/main" id="{86D31453-0ABE-46EE-A554-E74C16040A88}"/>
              </a:ext>
            </a:extLst>
          </p:cNvPr>
          <p:cNvSpPr>
            <a:spLocks noGrp="1"/>
          </p:cNvSpPr>
          <p:nvPr>
            <p:ph type="title"/>
          </p:nvPr>
        </p:nvSpPr>
        <p:spPr/>
        <p:txBody>
          <a:bodyPr/>
          <a:lstStyle/>
          <a:p>
            <a:r>
              <a:rPr lang="en-US" dirty="0"/>
              <a:t>Trust is a Continuum</a:t>
            </a:r>
          </a:p>
        </p:txBody>
      </p:sp>
    </p:spTree>
    <p:extLst>
      <p:ext uri="{BB962C8B-B14F-4D97-AF65-F5344CB8AC3E}">
        <p14:creationId xmlns:p14="http://schemas.microsoft.com/office/powerpoint/2010/main" val="232792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A27F7A-4EC2-46D3-BFE8-C40CA3C9BF6F}"/>
              </a:ext>
            </a:extLst>
          </p:cNvPr>
          <p:cNvSpPr>
            <a:spLocks noGrp="1"/>
          </p:cNvSpPr>
          <p:nvPr>
            <p:ph idx="1"/>
          </p:nvPr>
        </p:nvSpPr>
        <p:spPr>
          <a:xfrm>
            <a:off x="1066800" y="1341437"/>
            <a:ext cx="8229600" cy="4525963"/>
          </a:xfrm>
        </p:spPr>
        <p:txBody>
          <a:bodyPr/>
          <a:lstStyle/>
          <a:p>
            <a:r>
              <a:rPr lang="en-US" sz="2800" dirty="0"/>
              <a:t>The WEQ-012 standard is designed for use by any/all NAESB standards that require PKI functionality, i.e. OASIS</a:t>
            </a:r>
          </a:p>
          <a:p>
            <a:r>
              <a:rPr lang="en-US" sz="2800" dirty="0"/>
              <a:t>WEQ-012 is flexible, defines lowest to highest trust levels allowable in NAESB standards</a:t>
            </a:r>
          </a:p>
          <a:p>
            <a:r>
              <a:rPr lang="en-US" sz="2800" dirty="0"/>
              <a:t>No trust, i.e. self-signed certs are prohibited</a:t>
            </a:r>
          </a:p>
          <a:p>
            <a:r>
              <a:rPr lang="en-US" sz="2800" dirty="0"/>
              <a:t>NAESB standards that adopt WEQ-012 must specify the required Assurance Level, along with any other X.509 certificate fields that are required for that standard i.e. Common Name specifications</a:t>
            </a:r>
          </a:p>
          <a:p>
            <a:endParaRPr lang="en-US" dirty="0"/>
          </a:p>
        </p:txBody>
      </p:sp>
      <p:sp>
        <p:nvSpPr>
          <p:cNvPr id="3" name="Slide Number Placeholder 2">
            <a:extLst>
              <a:ext uri="{FF2B5EF4-FFF2-40B4-BE49-F238E27FC236}">
                <a16:creationId xmlns:a16="http://schemas.microsoft.com/office/drawing/2014/main" id="{8C491FE0-F31B-4C41-9799-CC000410781D}"/>
              </a:ext>
            </a:extLst>
          </p:cNvPr>
          <p:cNvSpPr>
            <a:spLocks noGrp="1"/>
          </p:cNvSpPr>
          <p:nvPr>
            <p:ph type="sldNum" sz="quarter" idx="10"/>
          </p:nvPr>
        </p:nvSpPr>
        <p:spPr/>
        <p:txBody>
          <a:bodyPr/>
          <a:lstStyle/>
          <a:p>
            <a:fld id="{89374143-248D-4A2A-BAEF-5BE504D5525B}" type="slidenum">
              <a:rPr lang="en-US" smtClean="0"/>
              <a:pPr/>
              <a:t>7</a:t>
            </a:fld>
            <a:endParaRPr lang="en-US" dirty="0"/>
          </a:p>
        </p:txBody>
      </p:sp>
      <p:sp>
        <p:nvSpPr>
          <p:cNvPr id="4" name="Title 3">
            <a:extLst>
              <a:ext uri="{FF2B5EF4-FFF2-40B4-BE49-F238E27FC236}">
                <a16:creationId xmlns:a16="http://schemas.microsoft.com/office/drawing/2014/main" id="{A1DACCE0-DC18-41D9-A519-9AAC70846C49}"/>
              </a:ext>
            </a:extLst>
          </p:cNvPr>
          <p:cNvSpPr>
            <a:spLocks noGrp="1"/>
          </p:cNvSpPr>
          <p:nvPr>
            <p:ph type="title"/>
          </p:nvPr>
        </p:nvSpPr>
        <p:spPr/>
        <p:txBody>
          <a:bodyPr/>
          <a:lstStyle/>
          <a:p>
            <a:r>
              <a:rPr lang="en-US" dirty="0"/>
              <a:t>Foundational Trust Model</a:t>
            </a:r>
          </a:p>
        </p:txBody>
      </p:sp>
    </p:spTree>
    <p:extLst>
      <p:ext uri="{BB962C8B-B14F-4D97-AF65-F5344CB8AC3E}">
        <p14:creationId xmlns:p14="http://schemas.microsoft.com/office/powerpoint/2010/main" val="388491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0F7126-CB7E-4801-9DF3-444088CE2563}"/>
              </a:ext>
            </a:extLst>
          </p:cNvPr>
          <p:cNvSpPr>
            <a:spLocks noGrp="1"/>
          </p:cNvSpPr>
          <p:nvPr>
            <p:ph idx="1"/>
          </p:nvPr>
        </p:nvSpPr>
        <p:spPr/>
        <p:txBody>
          <a:bodyPr/>
          <a:lstStyle/>
          <a:p>
            <a:r>
              <a:rPr lang="en-US" dirty="0"/>
              <a:t>WEQ-012 demands very little from any NAESB standard that wishes to adopt PKI</a:t>
            </a:r>
          </a:p>
          <a:p>
            <a:pPr lvl="1"/>
            <a:r>
              <a:rPr lang="en-US" dirty="0"/>
              <a:t>Specify the requirements for Name fields in a digital Certificate, i.e. Subject Common Name (CN)</a:t>
            </a:r>
          </a:p>
          <a:p>
            <a:pPr lvl="2"/>
            <a:r>
              <a:rPr lang="en-US" dirty="0"/>
              <a:t>O and OU fields MUST match EIR registration</a:t>
            </a:r>
          </a:p>
          <a:p>
            <a:pPr lvl="1"/>
            <a:r>
              <a:rPr lang="en-US" dirty="0"/>
              <a:t>The required assurance level</a:t>
            </a:r>
          </a:p>
          <a:p>
            <a:pPr lvl="1"/>
            <a:r>
              <a:rPr lang="en-US" dirty="0"/>
              <a:t>Additional X.509 field usage requirements, i.e. subject alternative name, key usage, etc.</a:t>
            </a:r>
          </a:p>
          <a:p>
            <a:endParaRPr lang="en-US" dirty="0"/>
          </a:p>
        </p:txBody>
      </p:sp>
      <p:sp>
        <p:nvSpPr>
          <p:cNvPr id="3" name="Slide Number Placeholder 2">
            <a:extLst>
              <a:ext uri="{FF2B5EF4-FFF2-40B4-BE49-F238E27FC236}">
                <a16:creationId xmlns:a16="http://schemas.microsoft.com/office/drawing/2014/main" id="{657B4804-DA28-4412-AC42-25ED08EBB0C4}"/>
              </a:ext>
            </a:extLst>
          </p:cNvPr>
          <p:cNvSpPr>
            <a:spLocks noGrp="1"/>
          </p:cNvSpPr>
          <p:nvPr>
            <p:ph type="sldNum" sz="quarter" idx="10"/>
          </p:nvPr>
        </p:nvSpPr>
        <p:spPr/>
        <p:txBody>
          <a:bodyPr/>
          <a:lstStyle/>
          <a:p>
            <a:fld id="{89374143-248D-4A2A-BAEF-5BE504D5525B}" type="slidenum">
              <a:rPr lang="en-US" smtClean="0"/>
              <a:pPr/>
              <a:t>8</a:t>
            </a:fld>
            <a:endParaRPr lang="en-US" dirty="0"/>
          </a:p>
        </p:txBody>
      </p:sp>
      <p:sp>
        <p:nvSpPr>
          <p:cNvPr id="4" name="Title 3">
            <a:extLst>
              <a:ext uri="{FF2B5EF4-FFF2-40B4-BE49-F238E27FC236}">
                <a16:creationId xmlns:a16="http://schemas.microsoft.com/office/drawing/2014/main" id="{B3AF4F58-B7D7-43F3-AAC6-57347504E4E9}"/>
              </a:ext>
            </a:extLst>
          </p:cNvPr>
          <p:cNvSpPr>
            <a:spLocks noGrp="1"/>
          </p:cNvSpPr>
          <p:nvPr>
            <p:ph type="title"/>
          </p:nvPr>
        </p:nvSpPr>
        <p:spPr/>
        <p:txBody>
          <a:bodyPr/>
          <a:lstStyle/>
          <a:p>
            <a:r>
              <a:rPr lang="en-US" dirty="0"/>
              <a:t>Demands of WEQ-012</a:t>
            </a:r>
          </a:p>
        </p:txBody>
      </p:sp>
    </p:spTree>
    <p:extLst>
      <p:ext uri="{BB962C8B-B14F-4D97-AF65-F5344CB8AC3E}">
        <p14:creationId xmlns:p14="http://schemas.microsoft.com/office/powerpoint/2010/main" val="346353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341437"/>
            <a:ext cx="8229600" cy="4525963"/>
          </a:xfrm>
        </p:spPr>
        <p:txBody>
          <a:bodyPr/>
          <a:lstStyle/>
          <a:p>
            <a:r>
              <a:rPr lang="en-US" sz="2700" dirty="0"/>
              <a:t>What is an assurance level</a:t>
            </a:r>
          </a:p>
          <a:p>
            <a:pPr lvl="1"/>
            <a:r>
              <a:rPr lang="en-US" sz="2700" dirty="0"/>
              <a:t>Four Levels: Rudimentary, Basic, Medium, High</a:t>
            </a:r>
          </a:p>
          <a:p>
            <a:pPr lvl="1"/>
            <a:r>
              <a:rPr lang="en-US" sz="2700" dirty="0"/>
              <a:t>Each level indicates the depth of investigation into a parties identity before issuing a certificate </a:t>
            </a:r>
          </a:p>
          <a:p>
            <a:r>
              <a:rPr lang="en-US" sz="2700" dirty="0"/>
              <a:t>Why do we need assurance levels</a:t>
            </a:r>
          </a:p>
          <a:p>
            <a:pPr lvl="1"/>
            <a:r>
              <a:rPr lang="en-US" sz="2700" dirty="0"/>
              <a:t>Common frame of reference using standard identifiers owned by NAESB</a:t>
            </a:r>
          </a:p>
          <a:p>
            <a:pPr lvl="1"/>
            <a:r>
              <a:rPr lang="en-US" sz="2700" dirty="0"/>
              <a:t>Some applications require certain level of assurance, i.e. OASIS requires Basic level</a:t>
            </a:r>
          </a:p>
          <a:p>
            <a:pPr lvl="1"/>
            <a:r>
              <a:rPr lang="en-US" sz="2700" dirty="0"/>
              <a:t>Each NAESB standard that adopts WEQ-012 MUST specify it’s required assurance level</a:t>
            </a:r>
          </a:p>
          <a:p>
            <a:pPr lvl="1"/>
            <a:endParaRPr lang="en-US" dirty="0"/>
          </a:p>
        </p:txBody>
      </p:sp>
      <p:sp>
        <p:nvSpPr>
          <p:cNvPr id="3" name="Slide Number Placeholder 2"/>
          <p:cNvSpPr>
            <a:spLocks noGrp="1"/>
          </p:cNvSpPr>
          <p:nvPr>
            <p:ph type="sldNum" sz="quarter" idx="10"/>
          </p:nvPr>
        </p:nvSpPr>
        <p:spPr/>
        <p:txBody>
          <a:bodyPr/>
          <a:lstStyle/>
          <a:p>
            <a:fld id="{89374143-248D-4A2A-BAEF-5BE504D5525B}" type="slidenum">
              <a:rPr lang="en-US" smtClean="0"/>
              <a:pPr/>
              <a:t>9</a:t>
            </a:fld>
            <a:endParaRPr lang="en-US" dirty="0"/>
          </a:p>
        </p:txBody>
      </p:sp>
      <p:sp>
        <p:nvSpPr>
          <p:cNvPr id="5" name="Rectangle 2"/>
          <p:cNvSpPr txBox="1">
            <a:spLocks noChangeArrowheads="1"/>
          </p:cNvSpPr>
          <p:nvPr/>
        </p:nvSpPr>
        <p:spPr>
          <a:xfrm>
            <a:off x="1143000" y="381000"/>
            <a:ext cx="7040637" cy="685800"/>
          </a:xfrm>
          <a:prstGeom prst="rect">
            <a:avLst/>
          </a:prstGeom>
        </p:spPr>
        <p:txBody>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cs typeface="Arial" pitchFamily="34" charset="0"/>
              </a:defRPr>
            </a:lvl2pPr>
            <a:lvl3pPr algn="l" rtl="0" eaLnBrk="1" fontAlgn="base" hangingPunct="1">
              <a:spcBef>
                <a:spcPct val="0"/>
              </a:spcBef>
              <a:spcAft>
                <a:spcPct val="0"/>
              </a:spcAft>
              <a:defRPr sz="4400">
                <a:solidFill>
                  <a:schemeClr val="tx2"/>
                </a:solidFill>
                <a:latin typeface="Times New Roman" pitchFamily="18" charset="0"/>
                <a:cs typeface="Arial" pitchFamily="34" charset="0"/>
              </a:defRPr>
            </a:lvl3pPr>
            <a:lvl4pPr algn="l" rtl="0" eaLnBrk="1" fontAlgn="base" hangingPunct="1">
              <a:spcBef>
                <a:spcPct val="0"/>
              </a:spcBef>
              <a:spcAft>
                <a:spcPct val="0"/>
              </a:spcAft>
              <a:defRPr sz="4400">
                <a:solidFill>
                  <a:schemeClr val="tx2"/>
                </a:solidFill>
                <a:latin typeface="Times New Roman" pitchFamily="18" charset="0"/>
                <a:cs typeface="Arial" pitchFamily="34" charset="0"/>
              </a:defRPr>
            </a:lvl4pPr>
            <a:lvl5pPr algn="l" rtl="0" eaLnBrk="1" fontAlgn="base" hangingPunct="1">
              <a:spcBef>
                <a:spcPct val="0"/>
              </a:spcBef>
              <a:spcAft>
                <a:spcPct val="0"/>
              </a:spcAft>
              <a:defRPr sz="4400">
                <a:solidFill>
                  <a:schemeClr val="tx2"/>
                </a:solidFill>
                <a:latin typeface="Times New Roman" pitchFamily="18" charset="0"/>
                <a:cs typeface="Arial" pitchFamily="34" charset="0"/>
              </a:defRPr>
            </a:lvl5pPr>
            <a:lvl6pPr marL="457200" algn="l" rtl="0" eaLnBrk="1" fontAlgn="base" hangingPunct="1">
              <a:spcBef>
                <a:spcPct val="0"/>
              </a:spcBef>
              <a:spcAft>
                <a:spcPct val="0"/>
              </a:spcAft>
              <a:defRPr sz="4400">
                <a:solidFill>
                  <a:schemeClr val="tx2"/>
                </a:solidFill>
                <a:latin typeface="Times New Roman" pitchFamily="18" charset="0"/>
                <a:cs typeface="Arial" pitchFamily="34" charset="0"/>
              </a:defRPr>
            </a:lvl6pPr>
            <a:lvl7pPr marL="914400" algn="l" rtl="0" eaLnBrk="1" fontAlgn="base" hangingPunct="1">
              <a:spcBef>
                <a:spcPct val="0"/>
              </a:spcBef>
              <a:spcAft>
                <a:spcPct val="0"/>
              </a:spcAft>
              <a:defRPr sz="4400">
                <a:solidFill>
                  <a:schemeClr val="tx2"/>
                </a:solidFill>
                <a:latin typeface="Times New Roman" pitchFamily="18" charset="0"/>
                <a:cs typeface="Arial" pitchFamily="34"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pitchFamily="34"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pitchFamily="34" charset="0"/>
              </a:defRPr>
            </a:lvl9pPr>
          </a:lstStyle>
          <a:p>
            <a:pPr algn="ctr">
              <a:defRPr/>
            </a:pPr>
            <a:r>
              <a:rPr lang="en-US" sz="3200" b="1" kern="0" dirty="0">
                <a:solidFill>
                  <a:schemeClr val="accent4">
                    <a:lumMod val="90000"/>
                    <a:lumOff val="10000"/>
                  </a:schemeClr>
                </a:solidFill>
              </a:rPr>
              <a:t>Assurance Levels</a:t>
            </a:r>
            <a:endParaRPr lang="en-US" sz="2400" b="1" kern="0" dirty="0">
              <a:solidFill>
                <a:schemeClr val="accent4">
                  <a:lumMod val="90000"/>
                  <a:lumOff val="10000"/>
                </a:schemeClr>
              </a:solidFill>
            </a:endParaRPr>
          </a:p>
        </p:txBody>
      </p:sp>
    </p:spTree>
  </p:cSld>
  <p:clrMapOvr>
    <a:masterClrMapping/>
  </p:clrMapOvr>
</p:sld>
</file>

<file path=ppt/theme/theme1.xml><?xml version="1.0" encoding="utf-8"?>
<a:theme xmlns:a="http://schemas.openxmlformats.org/drawingml/2006/main" name="Theme NAESB Course">
  <a:themeElements>
    <a:clrScheme name="2_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85000"/>
          <a:buFontTx/>
          <a:buNone/>
          <a:tabLst/>
          <a:defRPr kumimoji="0" lang="en-US" alt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85000"/>
          <a:buFontTx/>
          <a:buNone/>
          <a:tabLst/>
          <a:defRPr kumimoji="0" lang="en-US" alt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2_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2_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2_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NAESB Course</Template>
  <TotalTime>2835</TotalTime>
  <Words>1452</Words>
  <Application>Microsoft Office PowerPoint</Application>
  <PresentationFormat>On-screen Show (4:3)</PresentationFormat>
  <Paragraphs>158</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Impact</vt:lpstr>
      <vt:lpstr>Times New Roman</vt:lpstr>
      <vt:lpstr>Wingdings</vt:lpstr>
      <vt:lpstr>Theme NAESB Course</vt:lpstr>
      <vt:lpstr>NAESB</vt:lpstr>
      <vt:lpstr>North American Energy Standards Board  OpenFMB PKI Presentation</vt:lpstr>
      <vt:lpstr>History of WEQ PKI Standards</vt:lpstr>
      <vt:lpstr>NAESB PKI Program</vt:lpstr>
      <vt:lpstr>PowerPoint Presentation</vt:lpstr>
      <vt:lpstr>Trust is a Continuum</vt:lpstr>
      <vt:lpstr>Foundational Trust Model</vt:lpstr>
      <vt:lpstr>Demands of WEQ-012</vt:lpstr>
      <vt:lpstr>PowerPoint Presentation</vt:lpstr>
      <vt:lpstr>PowerPoint Presentation</vt:lpstr>
      <vt:lpstr>PowerPoint Presentation</vt:lpstr>
      <vt:lpstr>PowerPoint Presentation</vt:lpstr>
      <vt:lpstr>NISTIR 7628 REV 1compliant</vt:lpstr>
      <vt:lpstr>ACA Audit Requirement</vt:lpstr>
      <vt:lpstr>Certification Process</vt:lpstr>
      <vt:lpstr>PowerPoint Presentation</vt:lpstr>
      <vt:lpstr>PowerPoint Presentation</vt:lpstr>
      <vt:lpstr>PowerPoint Presentation</vt:lpstr>
      <vt:lpstr>PowerPoint Presentation</vt:lpstr>
      <vt:lpstr>North American Energy Standards Board  OpenFMB PKI Presentation</vt:lpstr>
      <vt:lpstr>PowerPoint Presentation</vt:lpstr>
    </vt:vector>
  </TitlesOfParts>
  <Company>Tennessee Valley Authority-TVA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American Energy Standards Board</dc:title>
  <dc:creator>Crockett, Valerie</dc:creator>
  <cp:lastModifiedBy>Dick Brooks</cp:lastModifiedBy>
  <cp:revision>328</cp:revision>
  <cp:lastPrinted>2014-07-17T13:44:51Z</cp:lastPrinted>
  <dcterms:created xsi:type="dcterms:W3CDTF">2014-07-17T11:01:39Z</dcterms:created>
  <dcterms:modified xsi:type="dcterms:W3CDTF">2019-03-15T18:23:09Z</dcterms:modified>
</cp:coreProperties>
</file>