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9" r:id="rId5"/>
    <p:sldId id="262"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BF03A-A47F-453D-8851-B20E9181FA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FB2F5E-3665-4A55-8F54-EFF35D21B8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E14634-2478-4EBA-9135-5BAF1EB06918}"/>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5" name="Footer Placeholder 4">
            <a:extLst>
              <a:ext uri="{FF2B5EF4-FFF2-40B4-BE49-F238E27FC236}">
                <a16:creationId xmlns:a16="http://schemas.microsoft.com/office/drawing/2014/main" id="{4C17A948-57C7-43A8-A912-BFCD43F73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7FF5FD-836A-449E-AAD8-D8191615A41A}"/>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209687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184E9-8B48-4EDD-97C6-3F240C7D2A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C7D5C9-0D02-44E4-84B8-9CC7D8C0AD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90974-FB9E-46FA-B3BC-373DED6BAB55}"/>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5" name="Footer Placeholder 4">
            <a:extLst>
              <a:ext uri="{FF2B5EF4-FFF2-40B4-BE49-F238E27FC236}">
                <a16:creationId xmlns:a16="http://schemas.microsoft.com/office/drawing/2014/main" id="{D7B3DE7D-D726-4226-93CB-9FF83E5F9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EE6D44-3FAB-49FE-B519-4A6BCD6B4B15}"/>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1038465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2CCA2C-BB79-429C-BABB-426E2956E3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1D0258-3AEF-46E0-A35D-DD5D5C72BC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C5966D-C023-4C6F-BF0C-3D9CA23E8E8D}"/>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5" name="Footer Placeholder 4">
            <a:extLst>
              <a:ext uri="{FF2B5EF4-FFF2-40B4-BE49-F238E27FC236}">
                <a16:creationId xmlns:a16="http://schemas.microsoft.com/office/drawing/2014/main" id="{67CD3A23-0EEF-484D-9203-0AE7BC49A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0F37B-BDF0-4517-A9E0-A3CE11DF88E1}"/>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394467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8748-C58D-47E5-A770-5816984E2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2293D-A654-4A76-B27F-AF0E23F3D2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C86F0C-9AAA-467A-85D8-2F436F6BA05C}"/>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5" name="Footer Placeholder 4">
            <a:extLst>
              <a:ext uri="{FF2B5EF4-FFF2-40B4-BE49-F238E27FC236}">
                <a16:creationId xmlns:a16="http://schemas.microsoft.com/office/drawing/2014/main" id="{DD1D4604-370A-4A10-A361-38A9A55BE7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D73D6-13B0-42DF-87FF-E28C0488940F}"/>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110022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A0EB1-D2E5-4EC6-BFC3-E43FD162B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858F50-F093-446B-9A5B-5E1A1C51B6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80E85A-A8A7-4B2A-AEBF-859D1EC9809E}"/>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5" name="Footer Placeholder 4">
            <a:extLst>
              <a:ext uri="{FF2B5EF4-FFF2-40B4-BE49-F238E27FC236}">
                <a16:creationId xmlns:a16="http://schemas.microsoft.com/office/drawing/2014/main" id="{8D71DA8F-C7A6-4D0B-959A-87C86E8DB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25940-3C67-4448-A98F-85803EA09CEE}"/>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129332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3247F-0852-49B4-B39E-3AF2D5046C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86CE38-E8EC-4207-A96E-398CF949ED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B8EA83-3531-447A-AC7A-EDEE8AFC4B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5E0A71-5414-4382-8756-3E9222EC3E23}"/>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6" name="Footer Placeholder 5">
            <a:extLst>
              <a:ext uri="{FF2B5EF4-FFF2-40B4-BE49-F238E27FC236}">
                <a16:creationId xmlns:a16="http://schemas.microsoft.com/office/drawing/2014/main" id="{9938E3A0-C243-450F-A405-E9DAF1B344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005090-4255-40CB-BF10-8816125E78EF}"/>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4447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E249-E6A3-41AF-9ECC-0E2D8CFE48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7EE2E8-AAE1-49B6-8DBB-63A1657B8E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FB57C1-70F5-4650-BDA8-E4CA6EF874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2A195C-16DB-4B66-844A-09F9CC0A8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EDE4D5-611A-41C3-8B7F-0B8E2664B4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D0D1A4-47F2-4812-9591-405B9D64831A}"/>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8" name="Footer Placeholder 7">
            <a:extLst>
              <a:ext uri="{FF2B5EF4-FFF2-40B4-BE49-F238E27FC236}">
                <a16:creationId xmlns:a16="http://schemas.microsoft.com/office/drawing/2014/main" id="{BBB5E7E9-0720-4AE6-9CAE-CB430D3B6A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174854-3A7E-4AA2-A4AC-6FF470C654B2}"/>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319097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4C6B2-FBD0-408A-B616-B37DE1E930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C64AFA-24C2-4C34-BD9A-549CEDFA58B2}"/>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4" name="Footer Placeholder 3">
            <a:extLst>
              <a:ext uri="{FF2B5EF4-FFF2-40B4-BE49-F238E27FC236}">
                <a16:creationId xmlns:a16="http://schemas.microsoft.com/office/drawing/2014/main" id="{A813FBD9-A62F-454C-86B4-923D1BB200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56D0D4-8563-4D16-B600-DB0FAE3520FE}"/>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282367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66150E-2AC1-46FF-826C-9CADB817E927}"/>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3" name="Footer Placeholder 2">
            <a:extLst>
              <a:ext uri="{FF2B5EF4-FFF2-40B4-BE49-F238E27FC236}">
                <a16:creationId xmlns:a16="http://schemas.microsoft.com/office/drawing/2014/main" id="{4CBDEAF9-39C0-4908-98B6-C68BE68CFF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6A9A19-35C2-4A12-88D1-DAEBD4ED58BF}"/>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66685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BDEB-FBC3-4EED-8A1C-4988C43411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0F1E0C-E846-4031-AB8E-875133777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E2CB97-8C0F-473B-BC4D-281E942F8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53D05A-7672-4AFA-9C58-8918DCA69A5B}"/>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6" name="Footer Placeholder 5">
            <a:extLst>
              <a:ext uri="{FF2B5EF4-FFF2-40B4-BE49-F238E27FC236}">
                <a16:creationId xmlns:a16="http://schemas.microsoft.com/office/drawing/2014/main" id="{06E00C7D-2761-4A7B-A5EA-D766DCCB62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F4DD1D-0B22-439D-8D0D-206EF2F3C1F2}"/>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22500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6C4D0-CFA4-4474-B191-E37615BA89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70F9A7-DBC5-4173-86EA-3BC6B69A3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7E8DD-0284-43C8-A1E8-417B93656B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3853F-CD25-4723-A753-91AE4626326B}"/>
              </a:ext>
            </a:extLst>
          </p:cNvPr>
          <p:cNvSpPr>
            <a:spLocks noGrp="1"/>
          </p:cNvSpPr>
          <p:nvPr>
            <p:ph type="dt" sz="half" idx="10"/>
          </p:nvPr>
        </p:nvSpPr>
        <p:spPr/>
        <p:txBody>
          <a:bodyPr/>
          <a:lstStyle/>
          <a:p>
            <a:fld id="{DEBFD88C-BB5E-4004-BF75-D399F41B9572}" type="datetimeFigureOut">
              <a:rPr lang="en-US" smtClean="0"/>
              <a:t>1/25/2022</a:t>
            </a:fld>
            <a:endParaRPr lang="en-US"/>
          </a:p>
        </p:txBody>
      </p:sp>
      <p:sp>
        <p:nvSpPr>
          <p:cNvPr id="6" name="Footer Placeholder 5">
            <a:extLst>
              <a:ext uri="{FF2B5EF4-FFF2-40B4-BE49-F238E27FC236}">
                <a16:creationId xmlns:a16="http://schemas.microsoft.com/office/drawing/2014/main" id="{6B97A49A-EEB6-40FE-ADFD-CB1D85566B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1DDB0-FE5E-4A08-AA00-2060496B1E65}"/>
              </a:ext>
            </a:extLst>
          </p:cNvPr>
          <p:cNvSpPr>
            <a:spLocks noGrp="1"/>
          </p:cNvSpPr>
          <p:nvPr>
            <p:ph type="sldNum" sz="quarter" idx="12"/>
          </p:nvPr>
        </p:nvSpPr>
        <p:spPr/>
        <p:txBody>
          <a:bodyPr/>
          <a:lstStyle/>
          <a:p>
            <a:fld id="{621F343A-74E1-4994-BC22-ABE0003D2B5E}" type="slidenum">
              <a:rPr lang="en-US" smtClean="0"/>
              <a:t>‹#›</a:t>
            </a:fld>
            <a:endParaRPr lang="en-US"/>
          </a:p>
        </p:txBody>
      </p:sp>
    </p:spTree>
    <p:extLst>
      <p:ext uri="{BB962C8B-B14F-4D97-AF65-F5344CB8AC3E}">
        <p14:creationId xmlns:p14="http://schemas.microsoft.com/office/powerpoint/2010/main" val="150925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974E4-C463-486B-A407-5F2E50C51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C5FFA9-8EA0-4A59-928F-EE27A3BAD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56E934-BB6F-4CCF-8228-C481FA78B6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FD88C-BB5E-4004-BF75-D399F41B9572}" type="datetimeFigureOut">
              <a:rPr lang="en-US" smtClean="0"/>
              <a:t>1/25/2022</a:t>
            </a:fld>
            <a:endParaRPr lang="en-US"/>
          </a:p>
        </p:txBody>
      </p:sp>
      <p:sp>
        <p:nvSpPr>
          <p:cNvPr id="5" name="Footer Placeholder 4">
            <a:extLst>
              <a:ext uri="{FF2B5EF4-FFF2-40B4-BE49-F238E27FC236}">
                <a16:creationId xmlns:a16="http://schemas.microsoft.com/office/drawing/2014/main" id="{78C90B59-4405-46AC-BE14-97AD7EE158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FEE109-9AC7-42A7-B994-1D1B796C3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343A-74E1-4994-BC22-ABE0003D2B5E}" type="slidenum">
              <a:rPr lang="en-US" smtClean="0"/>
              <a:t>‹#›</a:t>
            </a:fld>
            <a:endParaRPr lang="en-US"/>
          </a:p>
        </p:txBody>
      </p:sp>
    </p:spTree>
    <p:extLst>
      <p:ext uri="{BB962C8B-B14F-4D97-AF65-F5344CB8AC3E}">
        <p14:creationId xmlns:p14="http://schemas.microsoft.com/office/powerpoint/2010/main" val="3924058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11973-ECBA-4579-A735-F5377DBB8F37}"/>
              </a:ext>
            </a:extLst>
          </p:cNvPr>
          <p:cNvSpPr>
            <a:spLocks noGrp="1"/>
          </p:cNvSpPr>
          <p:nvPr>
            <p:ph type="ctrTitle"/>
          </p:nvPr>
        </p:nvSpPr>
        <p:spPr>
          <a:xfrm>
            <a:off x="1441877" y="1214438"/>
            <a:ext cx="9144000" cy="2387600"/>
          </a:xfrm>
        </p:spPr>
        <p:txBody>
          <a:bodyPr>
            <a:normAutofit fontScale="90000"/>
          </a:bodyPr>
          <a:lstStyle/>
          <a:p>
            <a:r>
              <a:rPr lang="en-US" dirty="0"/>
              <a:t>R21006 </a:t>
            </a:r>
            <a:br>
              <a:rPr lang="en-US" dirty="0"/>
            </a:br>
            <a:r>
              <a:rPr lang="en-US" dirty="0"/>
              <a:t>Joint Executive Committee</a:t>
            </a:r>
            <a:br>
              <a:rPr lang="en-US" dirty="0"/>
            </a:br>
            <a:r>
              <a:rPr lang="en-US" dirty="0"/>
              <a:t>January Meeting</a:t>
            </a:r>
          </a:p>
        </p:txBody>
      </p:sp>
      <p:sp>
        <p:nvSpPr>
          <p:cNvPr id="3" name="Subtitle 2">
            <a:extLst>
              <a:ext uri="{FF2B5EF4-FFF2-40B4-BE49-F238E27FC236}">
                <a16:creationId xmlns:a16="http://schemas.microsoft.com/office/drawing/2014/main" id="{405E902E-3DA9-45B3-88CA-8A6967C4009E}"/>
              </a:ext>
            </a:extLst>
          </p:cNvPr>
          <p:cNvSpPr>
            <a:spLocks noGrp="1"/>
          </p:cNvSpPr>
          <p:nvPr>
            <p:ph type="subTitle" idx="1"/>
          </p:nvPr>
        </p:nvSpPr>
        <p:spPr>
          <a:xfrm>
            <a:off x="1016000" y="3602038"/>
            <a:ext cx="9144000" cy="1655762"/>
          </a:xfrm>
        </p:spPr>
        <p:txBody>
          <a:bodyPr/>
          <a:lstStyle/>
          <a:p>
            <a:endParaRPr lang="en-US" dirty="0"/>
          </a:p>
        </p:txBody>
      </p:sp>
    </p:spTree>
    <p:extLst>
      <p:ext uri="{BB962C8B-B14F-4D97-AF65-F5344CB8AC3E}">
        <p14:creationId xmlns:p14="http://schemas.microsoft.com/office/powerpoint/2010/main" val="279981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9B193-4048-4EDD-BBAF-6661623E0D57}"/>
              </a:ext>
            </a:extLst>
          </p:cNvPr>
          <p:cNvSpPr>
            <a:spLocks noGrp="1"/>
          </p:cNvSpPr>
          <p:nvPr>
            <p:ph type="title"/>
          </p:nvPr>
        </p:nvSpPr>
        <p:spPr/>
        <p:txBody>
          <a:bodyPr/>
          <a:lstStyle/>
          <a:p>
            <a:r>
              <a:rPr lang="en-US" dirty="0"/>
              <a:t>Activities were found in scope, unanimously</a:t>
            </a:r>
          </a:p>
        </p:txBody>
      </p:sp>
      <p:sp>
        <p:nvSpPr>
          <p:cNvPr id="3" name="Content Placeholder 2">
            <a:extLst>
              <a:ext uri="{FF2B5EF4-FFF2-40B4-BE49-F238E27FC236}">
                <a16:creationId xmlns:a16="http://schemas.microsoft.com/office/drawing/2014/main" id="{2C90165E-3253-4400-B833-DDB5CAAEA243}"/>
              </a:ext>
            </a:extLst>
          </p:cNvPr>
          <p:cNvSpPr>
            <a:spLocks noGrp="1"/>
          </p:cNvSpPr>
          <p:nvPr>
            <p:ph idx="1"/>
          </p:nvPr>
        </p:nvSpPr>
        <p:spPr/>
        <p:txBody>
          <a:bodyPr/>
          <a:lstStyle/>
          <a:p>
            <a:r>
              <a:rPr lang="en-US" dirty="0"/>
              <a:t>Motion to find Request R21006 within scope and to be handled in the normal course of business.  The request should be assigned to the joint Wholesale Electric, Wholesale Gas, and Retail Markets Quadrants Executive Committees (ECs) to determine through a simple majority decision of the ECs </a:t>
            </a:r>
            <a:r>
              <a:rPr lang="en-US" dirty="0" err="1"/>
              <a:t>en</a:t>
            </a:r>
            <a:r>
              <a:rPr lang="en-US" dirty="0"/>
              <a:t> banc following workpapers and discussion which portions of the request are appropriate for standardization by the respective quadrant(s), either individually and/or jointly, as appropriate. </a:t>
            </a:r>
          </a:p>
        </p:txBody>
      </p:sp>
    </p:spTree>
    <p:extLst>
      <p:ext uri="{BB962C8B-B14F-4D97-AF65-F5344CB8AC3E}">
        <p14:creationId xmlns:p14="http://schemas.microsoft.com/office/powerpoint/2010/main" val="3300069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4A69-2FB3-4261-B0D7-37DA81D5DD20}"/>
              </a:ext>
            </a:extLst>
          </p:cNvPr>
          <p:cNvSpPr>
            <a:spLocks noGrp="1"/>
          </p:cNvSpPr>
          <p:nvPr>
            <p:ph type="title"/>
          </p:nvPr>
        </p:nvSpPr>
        <p:spPr/>
        <p:txBody>
          <a:bodyPr/>
          <a:lstStyle/>
          <a:p>
            <a:r>
              <a:rPr lang="en-US" dirty="0"/>
              <a:t>Assigned on Annual Plan to Executive Committees</a:t>
            </a:r>
          </a:p>
        </p:txBody>
      </p:sp>
      <p:sp>
        <p:nvSpPr>
          <p:cNvPr id="3" name="Content Placeholder 2">
            <a:extLst>
              <a:ext uri="{FF2B5EF4-FFF2-40B4-BE49-F238E27FC236}">
                <a16:creationId xmlns:a16="http://schemas.microsoft.com/office/drawing/2014/main" id="{80F8541F-53BD-4BF2-83C1-7A4C9D8CEA2D}"/>
              </a:ext>
            </a:extLst>
          </p:cNvPr>
          <p:cNvSpPr>
            <a:spLocks noGrp="1"/>
          </p:cNvSpPr>
          <p:nvPr>
            <p:ph idx="1"/>
          </p:nvPr>
        </p:nvSpPr>
        <p:spPr/>
        <p:txBody>
          <a:bodyPr/>
          <a:lstStyle/>
          <a:p>
            <a:r>
              <a:rPr lang="en-US" dirty="0"/>
              <a:t>Develop standards to support coordination of commercial practices between the natural gas and electric markets during impending extreme weather-related emergency operating conditions (R21006)</a:t>
            </a:r>
          </a:p>
        </p:txBody>
      </p:sp>
    </p:spTree>
    <p:extLst>
      <p:ext uri="{BB962C8B-B14F-4D97-AF65-F5344CB8AC3E}">
        <p14:creationId xmlns:p14="http://schemas.microsoft.com/office/powerpoint/2010/main" val="3790030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90C3A-909E-4D0E-95E5-26B8FC5C7B49}"/>
              </a:ext>
            </a:extLst>
          </p:cNvPr>
          <p:cNvSpPr>
            <a:spLocks noGrp="1"/>
          </p:cNvSpPr>
          <p:nvPr>
            <p:ph type="title"/>
          </p:nvPr>
        </p:nvSpPr>
        <p:spPr/>
        <p:txBody>
          <a:bodyPr/>
          <a:lstStyle/>
          <a:p>
            <a:r>
              <a:rPr lang="en-US" dirty="0"/>
              <a:t>Regulatory direction</a:t>
            </a:r>
          </a:p>
        </p:txBody>
      </p:sp>
      <p:sp>
        <p:nvSpPr>
          <p:cNvPr id="3" name="Content Placeholder 2">
            <a:extLst>
              <a:ext uri="{FF2B5EF4-FFF2-40B4-BE49-F238E27FC236}">
                <a16:creationId xmlns:a16="http://schemas.microsoft.com/office/drawing/2014/main" id="{C9FF37D6-0CE0-4D7D-8E74-10B1DEAE47E2}"/>
              </a:ext>
            </a:extLst>
          </p:cNvPr>
          <p:cNvSpPr>
            <a:spLocks noGrp="1"/>
          </p:cNvSpPr>
          <p:nvPr>
            <p:ph idx="1"/>
          </p:nvPr>
        </p:nvSpPr>
        <p:spPr/>
        <p:txBody>
          <a:bodyPr/>
          <a:lstStyle/>
          <a:p>
            <a:r>
              <a:rPr lang="en-US" dirty="0"/>
              <a:t>2021 FERC NERC Winter Assessment Key Recommendations:</a:t>
            </a:r>
          </a:p>
          <a:p>
            <a:pPr lvl="1"/>
            <a:r>
              <a:rPr lang="en-US" dirty="0"/>
              <a:t>Key Recommendation 6 includes: establishing lines of communication with downstream entities, power providers, customers, and state regulators so that contact information and relationships are already established when needed during emergencies</a:t>
            </a:r>
          </a:p>
          <a:p>
            <a:pPr lvl="1"/>
            <a:r>
              <a:rPr lang="en-US" dirty="0"/>
              <a:t>Key Recommendation 7 includes: electric and natural gas industry interdependencies (communications, contracts, constraints, scheduling)</a:t>
            </a:r>
          </a:p>
          <a:p>
            <a:pPr lvl="1"/>
            <a:r>
              <a:rPr lang="en-US" dirty="0"/>
              <a:t>Key Recommendation 15 includes: communication and coordination with, and mutual assistance to, natural gas and electric infrastructure entities</a:t>
            </a:r>
          </a:p>
          <a:p>
            <a:r>
              <a:rPr lang="en-US" dirty="0"/>
              <a:t>January 2022 Commissioner Glick Comments</a:t>
            </a:r>
          </a:p>
        </p:txBody>
      </p:sp>
    </p:spTree>
    <p:extLst>
      <p:ext uri="{BB962C8B-B14F-4D97-AF65-F5344CB8AC3E}">
        <p14:creationId xmlns:p14="http://schemas.microsoft.com/office/powerpoint/2010/main" val="39463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36045-1109-40B0-BD83-FD4553A60C9F}"/>
              </a:ext>
            </a:extLst>
          </p:cNvPr>
          <p:cNvSpPr>
            <a:spLocks noGrp="1"/>
          </p:cNvSpPr>
          <p:nvPr>
            <p:ph type="title"/>
          </p:nvPr>
        </p:nvSpPr>
        <p:spPr/>
        <p:txBody>
          <a:bodyPr/>
          <a:lstStyle/>
          <a:p>
            <a:r>
              <a:rPr lang="en-US" dirty="0"/>
              <a:t>Assignment Proposal</a:t>
            </a:r>
          </a:p>
        </p:txBody>
      </p:sp>
      <p:sp>
        <p:nvSpPr>
          <p:cNvPr id="3" name="Content Placeholder 2">
            <a:extLst>
              <a:ext uri="{FF2B5EF4-FFF2-40B4-BE49-F238E27FC236}">
                <a16:creationId xmlns:a16="http://schemas.microsoft.com/office/drawing/2014/main" id="{1DAC22DA-3C42-4416-A797-6C263B49E43A}"/>
              </a:ext>
            </a:extLst>
          </p:cNvPr>
          <p:cNvSpPr>
            <a:spLocks noGrp="1"/>
          </p:cNvSpPr>
          <p:nvPr>
            <p:ph idx="1"/>
          </p:nvPr>
        </p:nvSpPr>
        <p:spPr/>
        <p:txBody>
          <a:bodyPr/>
          <a:lstStyle/>
          <a:p>
            <a:pPr marL="571500" indent="-571500">
              <a:buFont typeface="+mj-lt"/>
              <a:buAutoNum type="romanUcPeriod"/>
            </a:pPr>
            <a:r>
              <a:rPr lang="en-US" dirty="0"/>
              <a:t>Jointly define extreme weather-related emergency operating conditions (EWEOC)</a:t>
            </a:r>
          </a:p>
          <a:p>
            <a:pPr marL="571500" indent="-571500">
              <a:buFont typeface="+mj-lt"/>
              <a:buAutoNum type="romanUcPeriod"/>
            </a:pPr>
            <a:r>
              <a:rPr lang="en-US" dirty="0"/>
              <a:t>Quadrants define their critical infrastructure facilities, designations and report to the Joint Executive Committee on proposal</a:t>
            </a:r>
          </a:p>
          <a:p>
            <a:pPr marL="571500" indent="-571500">
              <a:buFont typeface="+mj-lt"/>
              <a:buAutoNum type="romanUcPeriod"/>
            </a:pPr>
            <a:r>
              <a:rPr lang="en-US" dirty="0"/>
              <a:t>Jointly identify information sharing protocols between the two quadrants associated with the critical facilities during EWEOC</a:t>
            </a:r>
          </a:p>
          <a:p>
            <a:pPr marL="571500" indent="-571500">
              <a:buFont typeface="+mj-lt"/>
              <a:buAutoNum type="romanUcPeriod"/>
            </a:pPr>
            <a:r>
              <a:rPr lang="en-US" dirty="0"/>
              <a:t>Final standards reviewed and approved by Quadrants</a:t>
            </a:r>
          </a:p>
        </p:txBody>
      </p:sp>
    </p:spTree>
    <p:extLst>
      <p:ext uri="{BB962C8B-B14F-4D97-AF65-F5344CB8AC3E}">
        <p14:creationId xmlns:p14="http://schemas.microsoft.com/office/powerpoint/2010/main" val="1791312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AD7D3-8773-4C0C-9030-AD15EEE71928}"/>
              </a:ext>
            </a:extLst>
          </p:cNvPr>
          <p:cNvSpPr>
            <a:spLocks noGrp="1"/>
          </p:cNvSpPr>
          <p:nvPr>
            <p:ph type="title"/>
          </p:nvPr>
        </p:nvSpPr>
        <p:spPr/>
        <p:txBody>
          <a:bodyPr/>
          <a:lstStyle/>
          <a:p>
            <a:r>
              <a:rPr lang="en-US" dirty="0"/>
              <a:t>First Joint Quadrant BPS Assignment</a:t>
            </a:r>
            <a:br>
              <a:rPr lang="en-US" dirty="0"/>
            </a:br>
            <a:endParaRPr lang="en-US" dirty="0"/>
          </a:p>
        </p:txBody>
      </p:sp>
      <p:sp>
        <p:nvSpPr>
          <p:cNvPr id="3" name="Content Placeholder 2">
            <a:extLst>
              <a:ext uri="{FF2B5EF4-FFF2-40B4-BE49-F238E27FC236}">
                <a16:creationId xmlns:a16="http://schemas.microsoft.com/office/drawing/2014/main" id="{B64EE57A-3A11-442B-A1DB-B4FE2C28F272}"/>
              </a:ext>
            </a:extLst>
          </p:cNvPr>
          <p:cNvSpPr>
            <a:spLocks noGrp="1"/>
          </p:cNvSpPr>
          <p:nvPr>
            <p:ph idx="1"/>
          </p:nvPr>
        </p:nvSpPr>
        <p:spPr>
          <a:xfrm>
            <a:off x="0" y="1092200"/>
            <a:ext cx="12192000" cy="5765800"/>
          </a:xfrm>
        </p:spPr>
        <p:txBody>
          <a:bodyPr>
            <a:normAutofit fontScale="92500" lnSpcReduction="10000"/>
          </a:bodyPr>
          <a:lstStyle/>
          <a:p>
            <a:pPr marL="0" marR="0" indent="0">
              <a:lnSpc>
                <a:spcPct val="115000"/>
              </a:lnSpc>
              <a:spcBef>
                <a:spcPts val="0"/>
              </a:spcBef>
              <a:spcAft>
                <a:spcPts val="10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Jointly define and develop consensus upon what constitutes an Extreme Weather-Related Emergency Operating Condition (EWEOC).</a:t>
            </a:r>
          </a:p>
          <a:p>
            <a:pPr marL="342900" marR="0" lvl="0" indent="-342900">
              <a:lnSpc>
                <a:spcPct val="115000"/>
              </a:lnSpc>
              <a:spcBef>
                <a:spcPts val="0"/>
              </a:spcBef>
              <a:spcAft>
                <a:spcPts val="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A minimum Geographical Extent of the Extreme Weather Condition (GEEWC) </a:t>
            </a:r>
          </a:p>
          <a:p>
            <a:pPr marL="742950" marR="0" lvl="1" indent="-285750">
              <a:lnSpc>
                <a:spcPct val="115000"/>
              </a:lnSpc>
              <a:spcBef>
                <a:spcPts val="0"/>
              </a:spcBef>
              <a:spcAft>
                <a:spcPts val="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This could be a state, or 10-20 counties across one or more states</a:t>
            </a:r>
          </a:p>
          <a:p>
            <a:pPr marL="342900" marR="0" lvl="0" indent="-342900">
              <a:lnSpc>
                <a:spcPct val="115000"/>
              </a:lnSpc>
              <a:spcBef>
                <a:spcPts val="0"/>
              </a:spcBef>
              <a:spcAft>
                <a:spcPts val="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A Temperature range (minimum and maximum) forecasted to be coming into effect/occurring across the GEEWC</a:t>
            </a:r>
          </a:p>
          <a:p>
            <a:pPr marL="742950" marR="0" lvl="1" indent="-285750">
              <a:lnSpc>
                <a:spcPct val="115000"/>
              </a:lnSpc>
              <a:spcBef>
                <a:spcPts val="0"/>
              </a:spcBef>
              <a:spcAft>
                <a:spcPts val="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This could be a specified temperature range or a temperature range of X to Y degrees below normal for the GEEWC</a:t>
            </a:r>
          </a:p>
          <a:p>
            <a:pPr marL="342900" marR="0" lvl="0" indent="-342900">
              <a:lnSpc>
                <a:spcPct val="115000"/>
              </a:lnSpc>
              <a:spcBef>
                <a:spcPts val="0"/>
              </a:spcBef>
              <a:spcAft>
                <a:spcPts val="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A Wind Speed Range ((minimum and maximum) forecasted to be coming into effect/occurring across the GEEWC</a:t>
            </a:r>
          </a:p>
          <a:p>
            <a:pPr marL="742950" marR="0" lvl="1" indent="-285750">
              <a:lnSpc>
                <a:spcPct val="115000"/>
              </a:lnSpc>
              <a:spcBef>
                <a:spcPts val="0"/>
              </a:spcBef>
              <a:spcAft>
                <a:spcPts val="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Note that #2 and this #3 could be combined into a “wind chill” effective temperature should that be simpler to identify</a:t>
            </a:r>
          </a:p>
          <a:p>
            <a:pPr marL="342900" marR="0" lvl="0" indent="-342900">
              <a:lnSpc>
                <a:spcPct val="115000"/>
              </a:lnSpc>
              <a:spcBef>
                <a:spcPts val="0"/>
              </a:spcBef>
              <a:spcAft>
                <a:spcPts val="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A forecasted minimum duration of #2 and #3 across the GWEEC</a:t>
            </a:r>
          </a:p>
          <a:p>
            <a:pPr marL="742950" marR="0" lvl="1" indent="-285750">
              <a:lnSpc>
                <a:spcPct val="115000"/>
              </a:lnSpc>
              <a:spcBef>
                <a:spcPts val="0"/>
              </a:spcBef>
              <a:spcAft>
                <a:spcPts val="100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Suggested minimum duration of [24 -48] hours </a:t>
            </a: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Specific values for #1 through #4 would be the responsibility of the Joint BPS’s to come to consensus on</a:t>
            </a:r>
          </a:p>
        </p:txBody>
      </p:sp>
    </p:spTree>
    <p:extLst>
      <p:ext uri="{BB962C8B-B14F-4D97-AF65-F5344CB8AC3E}">
        <p14:creationId xmlns:p14="http://schemas.microsoft.com/office/powerpoint/2010/main" val="404780238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002060"/>
      </a:accent2>
      <a:accent3>
        <a:srgbClr val="A5A5A5"/>
      </a:accent3>
      <a:accent4>
        <a:srgbClr val="00B0F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1079</TotalTime>
  <Words>450</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R21006  Joint Executive Committee January Meeting</vt:lpstr>
      <vt:lpstr>Activities were found in scope, unanimously</vt:lpstr>
      <vt:lpstr>Assigned on Annual Plan to Executive Committees</vt:lpstr>
      <vt:lpstr>Regulatory direction</vt:lpstr>
      <vt:lpstr>Assignment Proposal</vt:lpstr>
      <vt:lpstr>First Joint Quadrant BPS Assignment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Phillips</dc:creator>
  <cp:lastModifiedBy>Joshua Phillips</cp:lastModifiedBy>
  <cp:revision>6</cp:revision>
  <dcterms:created xsi:type="dcterms:W3CDTF">2022-01-20T17:38:00Z</dcterms:created>
  <dcterms:modified xsi:type="dcterms:W3CDTF">2022-01-25T17:32:21Z</dcterms:modified>
</cp:coreProperties>
</file>