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3" r:id="rId3"/>
    <p:sldId id="283" r:id="rId4"/>
    <p:sldId id="285" r:id="rId5"/>
    <p:sldId id="290" r:id="rId6"/>
    <p:sldId id="284" r:id="rId7"/>
    <p:sldId id="281" r:id="rId8"/>
    <p:sldId id="298" r:id="rId9"/>
    <p:sldId id="293" r:id="rId10"/>
    <p:sldId id="296" r:id="rId11"/>
    <p:sldId id="294" r:id="rId12"/>
    <p:sldId id="297" r:id="rId13"/>
    <p:sldId id="299" r:id="rId14"/>
    <p:sldId id="276" r:id="rId15"/>
    <p:sldId id="291" r:id="rId16"/>
    <p:sldId id="28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EC9"/>
    <a:srgbClr val="990000"/>
    <a:srgbClr val="CBC7D7"/>
    <a:srgbClr val="E4CDBA"/>
    <a:srgbClr val="E7F1AD"/>
    <a:srgbClr val="00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3103" autoAdjust="0"/>
  </p:normalViewPr>
  <p:slideViewPr>
    <p:cSldViewPr>
      <p:cViewPr varScale="1">
        <p:scale>
          <a:sx n="67" d="100"/>
          <a:sy n="67" d="100"/>
        </p:scale>
        <p:origin x="880" y="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2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2705FC-8BF9-411D-A908-9F62743B76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A5C19B19-3755-4EE2-9A58-13B6A45CF3AC}">
      <dgm:prSet phldrT="[Text]"/>
      <dgm:spPr>
        <a:solidFill>
          <a:schemeClr val="accent6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Reference Architecture </a:t>
          </a:r>
          <a:endParaRPr lang="en-US" dirty="0"/>
        </a:p>
      </dgm:t>
    </dgm:pt>
    <dgm:pt modelId="{13BA2A4D-4F00-407C-BC0E-26ABEB68082D}" type="parTrans" cxnId="{C5FF3820-D51D-4E45-B1D0-E05FC1D97549}">
      <dgm:prSet/>
      <dgm:spPr/>
      <dgm:t>
        <a:bodyPr/>
        <a:lstStyle/>
        <a:p>
          <a:endParaRPr lang="en-US"/>
        </a:p>
      </dgm:t>
    </dgm:pt>
    <dgm:pt modelId="{2327B0C5-7CDC-41EE-A9A7-051FE4C5AF3C}" type="sibTrans" cxnId="{C5FF3820-D51D-4E45-B1D0-E05FC1D97549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00BEA0A8-580C-4382-ACE3-68F629070472}">
      <dgm:prSet phldrT="[Text]"/>
      <dgm:spPr>
        <a:solidFill>
          <a:schemeClr val="accent6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Use Cases</a:t>
          </a:r>
          <a:endParaRPr lang="en-US" dirty="0"/>
        </a:p>
      </dgm:t>
    </dgm:pt>
    <dgm:pt modelId="{B4470E6A-CCBB-4A20-A53A-FA36A3E48E41}" type="parTrans" cxnId="{983C4D29-DCF9-4129-BD3A-9B2A8D677962}">
      <dgm:prSet/>
      <dgm:spPr/>
      <dgm:t>
        <a:bodyPr/>
        <a:lstStyle/>
        <a:p>
          <a:endParaRPr lang="en-US"/>
        </a:p>
      </dgm:t>
    </dgm:pt>
    <dgm:pt modelId="{D6768A8B-F4D9-45D2-84F1-508C7005182C}" type="sibTrans" cxnId="{983C4D29-DCF9-4129-BD3A-9B2A8D677962}">
      <dgm:prSet/>
      <dgm:spPr/>
      <dgm:t>
        <a:bodyPr/>
        <a:lstStyle/>
        <a:p>
          <a:endParaRPr lang="en-US"/>
        </a:p>
      </dgm:t>
    </dgm:pt>
    <dgm:pt modelId="{60A1A58C-7562-475B-B3BA-BD8520F160A0}">
      <dgm:prSet phldrT="[Text]"/>
      <dgm:spPr>
        <a:solidFill>
          <a:srgbClr val="99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Platform Independent Model (Semantic Model, Messages &amp; Services)</a:t>
          </a:r>
          <a:endParaRPr lang="en-US" dirty="0"/>
        </a:p>
      </dgm:t>
    </dgm:pt>
    <dgm:pt modelId="{D5120DBE-00FC-486B-A779-E13DD6F2D436}" type="parTrans" cxnId="{DEF5944F-71E1-4534-9332-32853A07167B}">
      <dgm:prSet/>
      <dgm:spPr/>
      <dgm:t>
        <a:bodyPr/>
        <a:lstStyle/>
        <a:p>
          <a:endParaRPr lang="en-US"/>
        </a:p>
      </dgm:t>
    </dgm:pt>
    <dgm:pt modelId="{A30879ED-3EA2-4E86-A046-0AE09EF4DA38}" type="sibTrans" cxnId="{DEF5944F-71E1-4534-9332-32853A07167B}">
      <dgm:prSet/>
      <dgm:spPr/>
      <dgm:t>
        <a:bodyPr/>
        <a:lstStyle/>
        <a:p>
          <a:endParaRPr lang="en-US"/>
        </a:p>
      </dgm:t>
    </dgm:pt>
    <dgm:pt modelId="{6A3EA0AD-7FCB-491B-80BB-708F9E74D456}">
      <dgm:prSet/>
      <dgm:spPr>
        <a:solidFill>
          <a:srgbClr val="99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Platform Specific Model (DDS, MQTT and Hybrid, etc.)</a:t>
          </a:r>
          <a:endParaRPr lang="en-US" dirty="0"/>
        </a:p>
      </dgm:t>
    </dgm:pt>
    <dgm:pt modelId="{561945ED-E6BD-4B98-90BE-FFFFAC8190A9}" type="parTrans" cxnId="{46ED68C2-D521-4030-9693-5CDCB9D005F5}">
      <dgm:prSet/>
      <dgm:spPr/>
      <dgm:t>
        <a:bodyPr/>
        <a:lstStyle/>
        <a:p>
          <a:endParaRPr lang="en-US"/>
        </a:p>
      </dgm:t>
    </dgm:pt>
    <dgm:pt modelId="{8B67AD54-506E-4787-B068-2357409AEF73}" type="sibTrans" cxnId="{46ED68C2-D521-4030-9693-5CDCB9D005F5}">
      <dgm:prSet/>
      <dgm:spPr/>
      <dgm:t>
        <a:bodyPr/>
        <a:lstStyle/>
        <a:p>
          <a:endParaRPr lang="en-US"/>
        </a:p>
      </dgm:t>
    </dgm:pt>
    <dgm:pt modelId="{63C83761-3582-4FDB-B2F3-40C372C389F6}">
      <dgm:prSet/>
      <dgm:spPr>
        <a:solidFill>
          <a:schemeClr val="accent6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Implementation Guidelines </a:t>
          </a:r>
          <a:endParaRPr lang="en-US" dirty="0"/>
        </a:p>
      </dgm:t>
    </dgm:pt>
    <dgm:pt modelId="{FE9C86D5-55B0-474A-810E-C6D5D92A7B79}" type="parTrans" cxnId="{7EF12B19-14ED-4F28-8314-C02F367BC571}">
      <dgm:prSet/>
      <dgm:spPr/>
      <dgm:t>
        <a:bodyPr/>
        <a:lstStyle/>
        <a:p>
          <a:endParaRPr lang="en-US"/>
        </a:p>
      </dgm:t>
    </dgm:pt>
    <dgm:pt modelId="{EB531259-D2D7-4D06-A25C-A2ECC87B5198}" type="sibTrans" cxnId="{7EF12B19-14ED-4F28-8314-C02F367BC571}">
      <dgm:prSet/>
      <dgm:spPr/>
      <dgm:t>
        <a:bodyPr/>
        <a:lstStyle/>
        <a:p>
          <a:endParaRPr lang="en-US"/>
        </a:p>
      </dgm:t>
    </dgm:pt>
    <dgm:pt modelId="{24AD5E7A-3AF2-4101-91FA-54B505C96F17}" type="pres">
      <dgm:prSet presAssocID="{952705FC-8BF9-411D-A908-9F62743B76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40A73AD-7D11-4024-B0EA-EDDFA7B6CAF4}" type="pres">
      <dgm:prSet presAssocID="{952705FC-8BF9-411D-A908-9F62743B7652}" presName="Name1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418A20A2-A785-4282-894C-484171C36D54}" type="pres">
      <dgm:prSet presAssocID="{952705FC-8BF9-411D-A908-9F62743B7652}" presName="cycl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7B27BF9-1DC2-40AC-B8AD-7DA29733C029}" type="pres">
      <dgm:prSet presAssocID="{952705FC-8BF9-411D-A908-9F62743B7652}" presName="srcNode" presStyleLbl="node1" presStyleIdx="0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8501256-B7FD-4FFD-86A1-3B4C2EEFA668}" type="pres">
      <dgm:prSet presAssocID="{952705FC-8BF9-411D-A908-9F62743B7652}" presName="conn" presStyleLbl="parChTrans1D2" presStyleIdx="0" presStyleCnt="1"/>
      <dgm:spPr/>
      <dgm:t>
        <a:bodyPr/>
        <a:lstStyle/>
        <a:p>
          <a:endParaRPr lang="en-US"/>
        </a:p>
      </dgm:t>
    </dgm:pt>
    <dgm:pt modelId="{3833F1BF-FB86-4C41-B725-04DC0548B08A}" type="pres">
      <dgm:prSet presAssocID="{952705FC-8BF9-411D-A908-9F62743B7652}" presName="extraNode" presStyleLbl="node1" presStyleIdx="0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551E679-7850-49D0-B8DB-B5694CE8E00C}" type="pres">
      <dgm:prSet presAssocID="{952705FC-8BF9-411D-A908-9F62743B7652}" presName="dstNode" presStyleLbl="node1" presStyleIdx="0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B407E67-BDD2-4670-9B72-C381785F4415}" type="pres">
      <dgm:prSet presAssocID="{A5C19B19-3755-4EE2-9A58-13B6A45CF3A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1BF2C-58B8-4ADA-A357-59874CF9F895}" type="pres">
      <dgm:prSet presAssocID="{A5C19B19-3755-4EE2-9A58-13B6A45CF3AC}" presName="accent_1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DFA174F-94C4-4F00-B530-900C6B583F8F}" type="pres">
      <dgm:prSet presAssocID="{A5C19B19-3755-4EE2-9A58-13B6A45CF3AC}" presName="accentRepeatNode" presStyleLbl="solidFgAcc1" presStyleIdx="0" presStyleCnt="5"/>
      <dgm:spPr>
        <a:solidFill>
          <a:schemeClr val="accent3">
            <a:lumMod val="6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914B100A-2C24-4497-B158-FBEE242678B5}" type="pres">
      <dgm:prSet presAssocID="{00BEA0A8-580C-4382-ACE3-68F62907047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98502-434A-464D-96CE-04B524B46D1C}" type="pres">
      <dgm:prSet presAssocID="{00BEA0A8-580C-4382-ACE3-68F629070472}" presName="accent_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C7ECECB-8F2D-4CC4-B663-1A78FB4F1C6D}" type="pres">
      <dgm:prSet presAssocID="{00BEA0A8-580C-4382-ACE3-68F629070472}" presName="accentRepeatNode" presStyleLbl="solidFgAcc1" presStyleIdx="1" presStyleCnt="5"/>
      <dgm:spPr>
        <a:solidFill>
          <a:schemeClr val="accent3">
            <a:lumMod val="6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E195E44-235F-4214-9909-57273450831A}" type="pres">
      <dgm:prSet presAssocID="{60A1A58C-7562-475B-B3BA-BD8520F160A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622F7-1A73-4FF0-B0F8-A0AE8DE117AF}" type="pres">
      <dgm:prSet presAssocID="{60A1A58C-7562-475B-B3BA-BD8520F160A0}" presName="accent_3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1707C78-B950-40F5-A4B3-791D3C761888}" type="pres">
      <dgm:prSet presAssocID="{60A1A58C-7562-475B-B3BA-BD8520F160A0}" presName="accentRepeatNode" presStyleLbl="solidFgAcc1" presStyleIdx="2" presStyleCnt="5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C827B2B7-E3DB-4509-9ECC-C367D850CE8F}" type="pres">
      <dgm:prSet presAssocID="{6A3EA0AD-7FCB-491B-80BB-708F9E74D45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07051-6118-416C-A173-DD9C94530312}" type="pres">
      <dgm:prSet presAssocID="{6A3EA0AD-7FCB-491B-80BB-708F9E74D456}" presName="accent_4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41A1684-E7BA-4CEE-B937-2A99E1F4AEFA}" type="pres">
      <dgm:prSet presAssocID="{6A3EA0AD-7FCB-491B-80BB-708F9E74D456}" presName="accentRepeatNode" presStyleLbl="solidFgAcc1" presStyleIdx="3" presStyleCnt="5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1348290-7286-4963-89C9-2A9B8777F2A8}" type="pres">
      <dgm:prSet presAssocID="{63C83761-3582-4FDB-B2F3-40C372C389F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262ED-F6BF-4179-9CEA-ED0B039915BE}" type="pres">
      <dgm:prSet presAssocID="{63C83761-3582-4FDB-B2F3-40C372C389F6}" presName="accent_5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F10E4F2-0403-4C27-BEE0-91C5D617E4ED}" type="pres">
      <dgm:prSet presAssocID="{63C83761-3582-4FDB-B2F3-40C372C389F6}" presName="accentRepeatNode" presStyleLbl="solidFgAcc1" presStyleIdx="4" presStyleCnt="5"/>
      <dgm:spPr>
        <a:solidFill>
          <a:schemeClr val="accent3">
            <a:lumMod val="6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6072ED0F-B8EC-416C-B9ED-5699A61D7D48}" type="presOf" srcId="{60A1A58C-7562-475B-B3BA-BD8520F160A0}" destId="{FE195E44-235F-4214-9909-57273450831A}" srcOrd="0" destOrd="0" presId="urn:microsoft.com/office/officeart/2008/layout/VerticalCurvedList"/>
    <dgm:cxn modelId="{0A611222-AB1B-48DF-9768-6B4BEC86E666}" type="presOf" srcId="{A5C19B19-3755-4EE2-9A58-13B6A45CF3AC}" destId="{3B407E67-BDD2-4670-9B72-C381785F4415}" srcOrd="0" destOrd="0" presId="urn:microsoft.com/office/officeart/2008/layout/VerticalCurvedList"/>
    <dgm:cxn modelId="{C5FF3820-D51D-4E45-B1D0-E05FC1D97549}" srcId="{952705FC-8BF9-411D-A908-9F62743B7652}" destId="{A5C19B19-3755-4EE2-9A58-13B6A45CF3AC}" srcOrd="0" destOrd="0" parTransId="{13BA2A4D-4F00-407C-BC0E-26ABEB68082D}" sibTransId="{2327B0C5-7CDC-41EE-A9A7-051FE4C5AF3C}"/>
    <dgm:cxn modelId="{DEF5944F-71E1-4534-9332-32853A07167B}" srcId="{952705FC-8BF9-411D-A908-9F62743B7652}" destId="{60A1A58C-7562-475B-B3BA-BD8520F160A0}" srcOrd="2" destOrd="0" parTransId="{D5120DBE-00FC-486B-A779-E13DD6F2D436}" sibTransId="{A30879ED-3EA2-4E86-A046-0AE09EF4DA38}"/>
    <dgm:cxn modelId="{7EF12B19-14ED-4F28-8314-C02F367BC571}" srcId="{952705FC-8BF9-411D-A908-9F62743B7652}" destId="{63C83761-3582-4FDB-B2F3-40C372C389F6}" srcOrd="4" destOrd="0" parTransId="{FE9C86D5-55B0-474A-810E-C6D5D92A7B79}" sibTransId="{EB531259-D2D7-4D06-A25C-A2ECC87B5198}"/>
    <dgm:cxn modelId="{79481B1B-AC62-45CD-ADA5-DB47810D9022}" type="presOf" srcId="{00BEA0A8-580C-4382-ACE3-68F629070472}" destId="{914B100A-2C24-4497-B158-FBEE242678B5}" srcOrd="0" destOrd="0" presId="urn:microsoft.com/office/officeart/2008/layout/VerticalCurvedList"/>
    <dgm:cxn modelId="{7507014D-0322-441C-B21E-96F6FA733E11}" type="presOf" srcId="{952705FC-8BF9-411D-A908-9F62743B7652}" destId="{24AD5E7A-3AF2-4101-91FA-54B505C96F17}" srcOrd="0" destOrd="0" presId="urn:microsoft.com/office/officeart/2008/layout/VerticalCurvedList"/>
    <dgm:cxn modelId="{983C4D29-DCF9-4129-BD3A-9B2A8D677962}" srcId="{952705FC-8BF9-411D-A908-9F62743B7652}" destId="{00BEA0A8-580C-4382-ACE3-68F629070472}" srcOrd="1" destOrd="0" parTransId="{B4470E6A-CCBB-4A20-A53A-FA36A3E48E41}" sibTransId="{D6768A8B-F4D9-45D2-84F1-508C7005182C}"/>
    <dgm:cxn modelId="{46ED68C2-D521-4030-9693-5CDCB9D005F5}" srcId="{952705FC-8BF9-411D-A908-9F62743B7652}" destId="{6A3EA0AD-7FCB-491B-80BB-708F9E74D456}" srcOrd="3" destOrd="0" parTransId="{561945ED-E6BD-4B98-90BE-FFFFAC8190A9}" sibTransId="{8B67AD54-506E-4787-B068-2357409AEF73}"/>
    <dgm:cxn modelId="{DB9438E9-06A1-4421-9E1F-A15F61A0B958}" type="presOf" srcId="{63C83761-3582-4FDB-B2F3-40C372C389F6}" destId="{31348290-7286-4963-89C9-2A9B8777F2A8}" srcOrd="0" destOrd="0" presId="urn:microsoft.com/office/officeart/2008/layout/VerticalCurvedList"/>
    <dgm:cxn modelId="{1E333FC7-12CD-430E-8A51-971F171F8460}" type="presOf" srcId="{2327B0C5-7CDC-41EE-A9A7-051FE4C5AF3C}" destId="{28501256-B7FD-4FFD-86A1-3B4C2EEFA668}" srcOrd="0" destOrd="0" presId="urn:microsoft.com/office/officeart/2008/layout/VerticalCurvedList"/>
    <dgm:cxn modelId="{C40DBD01-3665-452B-9BFA-5973EBB1EBB7}" type="presOf" srcId="{6A3EA0AD-7FCB-491B-80BB-708F9E74D456}" destId="{C827B2B7-E3DB-4509-9ECC-C367D850CE8F}" srcOrd="0" destOrd="0" presId="urn:microsoft.com/office/officeart/2008/layout/VerticalCurvedList"/>
    <dgm:cxn modelId="{7388BE60-21AB-48C7-B32C-64DF6FB8311A}" type="presParOf" srcId="{24AD5E7A-3AF2-4101-91FA-54B505C96F17}" destId="{640A73AD-7D11-4024-B0EA-EDDFA7B6CAF4}" srcOrd="0" destOrd="0" presId="urn:microsoft.com/office/officeart/2008/layout/VerticalCurvedList"/>
    <dgm:cxn modelId="{26EA467F-F034-4194-BEF7-6B8BB1388069}" type="presParOf" srcId="{640A73AD-7D11-4024-B0EA-EDDFA7B6CAF4}" destId="{418A20A2-A785-4282-894C-484171C36D54}" srcOrd="0" destOrd="0" presId="urn:microsoft.com/office/officeart/2008/layout/VerticalCurvedList"/>
    <dgm:cxn modelId="{0999D88B-7D30-4723-935B-AC59A16D48C1}" type="presParOf" srcId="{418A20A2-A785-4282-894C-484171C36D54}" destId="{17B27BF9-1DC2-40AC-B8AD-7DA29733C029}" srcOrd="0" destOrd="0" presId="urn:microsoft.com/office/officeart/2008/layout/VerticalCurvedList"/>
    <dgm:cxn modelId="{3FBAABB1-9E73-42FE-B301-D4FA9BB4A76B}" type="presParOf" srcId="{418A20A2-A785-4282-894C-484171C36D54}" destId="{28501256-B7FD-4FFD-86A1-3B4C2EEFA668}" srcOrd="1" destOrd="0" presId="urn:microsoft.com/office/officeart/2008/layout/VerticalCurvedList"/>
    <dgm:cxn modelId="{C5514707-C999-457D-B5D6-94756E273815}" type="presParOf" srcId="{418A20A2-A785-4282-894C-484171C36D54}" destId="{3833F1BF-FB86-4C41-B725-04DC0548B08A}" srcOrd="2" destOrd="0" presId="urn:microsoft.com/office/officeart/2008/layout/VerticalCurvedList"/>
    <dgm:cxn modelId="{3AE4ACF6-123A-4FA9-9B8C-47D8906D5E1C}" type="presParOf" srcId="{418A20A2-A785-4282-894C-484171C36D54}" destId="{1551E679-7850-49D0-B8DB-B5694CE8E00C}" srcOrd="3" destOrd="0" presId="urn:microsoft.com/office/officeart/2008/layout/VerticalCurvedList"/>
    <dgm:cxn modelId="{B8CB64A5-DD2E-4484-A3A8-9D7B560A22A1}" type="presParOf" srcId="{640A73AD-7D11-4024-B0EA-EDDFA7B6CAF4}" destId="{3B407E67-BDD2-4670-9B72-C381785F4415}" srcOrd="1" destOrd="0" presId="urn:microsoft.com/office/officeart/2008/layout/VerticalCurvedList"/>
    <dgm:cxn modelId="{B72ABACF-AEB8-4D44-BA82-D3E07893B0F8}" type="presParOf" srcId="{640A73AD-7D11-4024-B0EA-EDDFA7B6CAF4}" destId="{5421BF2C-58B8-4ADA-A357-59874CF9F895}" srcOrd="2" destOrd="0" presId="urn:microsoft.com/office/officeart/2008/layout/VerticalCurvedList"/>
    <dgm:cxn modelId="{BF3ADC7B-DB5C-4D41-A834-0438342016A8}" type="presParOf" srcId="{5421BF2C-58B8-4ADA-A357-59874CF9F895}" destId="{FDFA174F-94C4-4F00-B530-900C6B583F8F}" srcOrd="0" destOrd="0" presId="urn:microsoft.com/office/officeart/2008/layout/VerticalCurvedList"/>
    <dgm:cxn modelId="{ABF799B0-CF8A-4956-9E47-36DA16A2A909}" type="presParOf" srcId="{640A73AD-7D11-4024-B0EA-EDDFA7B6CAF4}" destId="{914B100A-2C24-4497-B158-FBEE242678B5}" srcOrd="3" destOrd="0" presId="urn:microsoft.com/office/officeart/2008/layout/VerticalCurvedList"/>
    <dgm:cxn modelId="{432CDCBE-7917-42CF-90B4-11449C300974}" type="presParOf" srcId="{640A73AD-7D11-4024-B0EA-EDDFA7B6CAF4}" destId="{A8098502-434A-464D-96CE-04B524B46D1C}" srcOrd="4" destOrd="0" presId="urn:microsoft.com/office/officeart/2008/layout/VerticalCurvedList"/>
    <dgm:cxn modelId="{987A874D-407D-4DE0-AB95-532688FBF2D5}" type="presParOf" srcId="{A8098502-434A-464D-96CE-04B524B46D1C}" destId="{AC7ECECB-8F2D-4CC4-B663-1A78FB4F1C6D}" srcOrd="0" destOrd="0" presId="urn:microsoft.com/office/officeart/2008/layout/VerticalCurvedList"/>
    <dgm:cxn modelId="{0D20F584-59A2-4DE3-B30A-299205636412}" type="presParOf" srcId="{640A73AD-7D11-4024-B0EA-EDDFA7B6CAF4}" destId="{FE195E44-235F-4214-9909-57273450831A}" srcOrd="5" destOrd="0" presId="urn:microsoft.com/office/officeart/2008/layout/VerticalCurvedList"/>
    <dgm:cxn modelId="{3590E444-B7C3-401B-A88F-6972C41C6899}" type="presParOf" srcId="{640A73AD-7D11-4024-B0EA-EDDFA7B6CAF4}" destId="{95D622F7-1A73-4FF0-B0F8-A0AE8DE117AF}" srcOrd="6" destOrd="0" presId="urn:microsoft.com/office/officeart/2008/layout/VerticalCurvedList"/>
    <dgm:cxn modelId="{D9423A18-1E3B-4698-B2CB-CFAD8D359D66}" type="presParOf" srcId="{95D622F7-1A73-4FF0-B0F8-A0AE8DE117AF}" destId="{61707C78-B950-40F5-A4B3-791D3C761888}" srcOrd="0" destOrd="0" presId="urn:microsoft.com/office/officeart/2008/layout/VerticalCurvedList"/>
    <dgm:cxn modelId="{BF56A40F-3464-4404-A7D1-64A8C1BA125B}" type="presParOf" srcId="{640A73AD-7D11-4024-B0EA-EDDFA7B6CAF4}" destId="{C827B2B7-E3DB-4509-9ECC-C367D850CE8F}" srcOrd="7" destOrd="0" presId="urn:microsoft.com/office/officeart/2008/layout/VerticalCurvedList"/>
    <dgm:cxn modelId="{73E18D15-B6C8-4E2F-A42E-68A3D7E7A29B}" type="presParOf" srcId="{640A73AD-7D11-4024-B0EA-EDDFA7B6CAF4}" destId="{B0A07051-6118-416C-A173-DD9C94530312}" srcOrd="8" destOrd="0" presId="urn:microsoft.com/office/officeart/2008/layout/VerticalCurvedList"/>
    <dgm:cxn modelId="{072DC717-E4A5-4F94-B06C-5A94F67EDBF8}" type="presParOf" srcId="{B0A07051-6118-416C-A173-DD9C94530312}" destId="{241A1684-E7BA-4CEE-B937-2A99E1F4AEFA}" srcOrd="0" destOrd="0" presId="urn:microsoft.com/office/officeart/2008/layout/VerticalCurvedList"/>
    <dgm:cxn modelId="{2186EDDE-9305-4E98-A499-56D76E23BEE7}" type="presParOf" srcId="{640A73AD-7D11-4024-B0EA-EDDFA7B6CAF4}" destId="{31348290-7286-4963-89C9-2A9B8777F2A8}" srcOrd="9" destOrd="0" presId="urn:microsoft.com/office/officeart/2008/layout/VerticalCurvedList"/>
    <dgm:cxn modelId="{84CC25B2-3D43-46CA-B34B-995B714557EE}" type="presParOf" srcId="{640A73AD-7D11-4024-B0EA-EDDFA7B6CAF4}" destId="{F0E262ED-F6BF-4179-9CEA-ED0B039915BE}" srcOrd="10" destOrd="0" presId="urn:microsoft.com/office/officeart/2008/layout/VerticalCurvedList"/>
    <dgm:cxn modelId="{B589A714-15F4-4FF4-8EE1-830776F6CCF7}" type="presParOf" srcId="{F0E262ED-F6BF-4179-9CEA-ED0B039915BE}" destId="{EF10E4F2-0403-4C27-BEE0-91C5D617E4ED}" srcOrd="0" destOrd="0" presId="urn:microsoft.com/office/officeart/2008/layout/VerticalCurvedList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4383A1-17BF-455A-A77A-19A6FEBF418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</dgm:spPr>
    </dgm:pt>
    <dgm:pt modelId="{69C11358-A2A9-4BFD-A1D1-25A2D4C8232A}">
      <dgm:prSet phldrT="[Text]" custT="1"/>
      <dgm:spPr>
        <a:solidFill>
          <a:schemeClr val="accent6"/>
        </a:solidFill>
        <a:ln>
          <a:noFill/>
        </a:ln>
        <a:effectLst/>
        <a:sp3d>
          <a:bevelT w="139700" h="139700"/>
        </a:sp3d>
      </dgm:spPr>
      <dgm:t>
        <a:bodyPr/>
        <a:lstStyle/>
        <a:p>
          <a:r>
            <a:rPr lang="en-US" sz="900" b="1" dirty="0" smtClean="0"/>
            <a:t>Requirements</a:t>
          </a:r>
          <a:endParaRPr lang="en-US" sz="900" b="1" dirty="0"/>
        </a:p>
      </dgm:t>
    </dgm:pt>
    <dgm:pt modelId="{A1CD12FB-A040-49F7-BB16-783C2A0358BF}" type="parTrans" cxnId="{C6330EE7-7F68-4F70-90D8-69A072D7826F}">
      <dgm:prSet/>
      <dgm:spPr/>
      <dgm:t>
        <a:bodyPr/>
        <a:lstStyle/>
        <a:p>
          <a:endParaRPr lang="en-US" sz="1800" b="1"/>
        </a:p>
      </dgm:t>
    </dgm:pt>
    <dgm:pt modelId="{568CEC35-F2B5-48AF-9514-CA7CD8F28585}" type="sibTrans" cxnId="{C6330EE7-7F68-4F70-90D8-69A072D7826F}">
      <dgm:prSet/>
      <dgm:spPr/>
      <dgm:t>
        <a:bodyPr/>
        <a:lstStyle/>
        <a:p>
          <a:endParaRPr lang="en-US" sz="1800" b="1"/>
        </a:p>
      </dgm:t>
    </dgm:pt>
    <dgm:pt modelId="{2639F00F-DCB6-4861-BB6D-C05C30EED8DD}">
      <dgm:prSet phldrT="[Text]" custT="1"/>
      <dgm:spPr>
        <a:solidFill>
          <a:schemeClr val="accent6"/>
        </a:solidFill>
        <a:ln>
          <a:noFill/>
        </a:ln>
        <a:effectLst/>
        <a:sp3d>
          <a:bevelT w="139700" h="139700"/>
        </a:sp3d>
      </dgm:spPr>
      <dgm:t>
        <a:bodyPr/>
        <a:lstStyle/>
        <a:p>
          <a:r>
            <a:rPr lang="en-US" sz="900" b="1" dirty="0" smtClean="0"/>
            <a:t>Design</a:t>
          </a:r>
          <a:endParaRPr lang="en-US" sz="900" b="1" dirty="0"/>
        </a:p>
      </dgm:t>
    </dgm:pt>
    <dgm:pt modelId="{B284E216-89B3-4707-8D13-BDC36A3D059F}" type="parTrans" cxnId="{5477AC44-AA82-4BA4-B801-3D1E9A0B3DC8}">
      <dgm:prSet/>
      <dgm:spPr/>
      <dgm:t>
        <a:bodyPr/>
        <a:lstStyle/>
        <a:p>
          <a:endParaRPr lang="en-US" sz="1800" b="1"/>
        </a:p>
      </dgm:t>
    </dgm:pt>
    <dgm:pt modelId="{600D4C21-0B41-4520-A4FC-B5E2609ED34D}" type="sibTrans" cxnId="{5477AC44-AA82-4BA4-B801-3D1E9A0B3DC8}">
      <dgm:prSet/>
      <dgm:spPr/>
      <dgm:t>
        <a:bodyPr/>
        <a:lstStyle/>
        <a:p>
          <a:endParaRPr lang="en-US" sz="1800" b="1"/>
        </a:p>
      </dgm:t>
    </dgm:pt>
    <dgm:pt modelId="{6587B28D-7713-40DD-A5A5-BE57979A4C19}">
      <dgm:prSet phldrT="[Text]" custT="1"/>
      <dgm:spPr>
        <a:solidFill>
          <a:schemeClr val="accent6"/>
        </a:solidFill>
        <a:ln>
          <a:noFill/>
        </a:ln>
        <a:effectLst/>
        <a:sp3d>
          <a:bevelT w="139700" h="139700"/>
        </a:sp3d>
      </dgm:spPr>
      <dgm:t>
        <a:bodyPr/>
        <a:lstStyle/>
        <a:p>
          <a:r>
            <a:rPr lang="en-US" sz="900" b="1" dirty="0" smtClean="0"/>
            <a:t>Draft</a:t>
          </a:r>
          <a:endParaRPr lang="en-US" sz="900" b="1" dirty="0"/>
        </a:p>
      </dgm:t>
    </dgm:pt>
    <dgm:pt modelId="{9037F6C5-61CE-4C18-80C2-3079FEA34909}" type="parTrans" cxnId="{1493827C-1E3B-4596-92D4-65D97BBEF4FF}">
      <dgm:prSet/>
      <dgm:spPr/>
      <dgm:t>
        <a:bodyPr/>
        <a:lstStyle/>
        <a:p>
          <a:endParaRPr lang="en-US" sz="1800" b="1"/>
        </a:p>
      </dgm:t>
    </dgm:pt>
    <dgm:pt modelId="{7D36D677-4874-4F04-8EF8-DEB72AD0F0D1}" type="sibTrans" cxnId="{1493827C-1E3B-4596-92D4-65D97BBEF4FF}">
      <dgm:prSet/>
      <dgm:spPr/>
      <dgm:t>
        <a:bodyPr/>
        <a:lstStyle/>
        <a:p>
          <a:endParaRPr lang="en-US" sz="1800" b="1"/>
        </a:p>
      </dgm:t>
    </dgm:pt>
    <dgm:pt modelId="{1A66AFFE-3068-4568-83EA-DCA47582B235}">
      <dgm:prSet custT="1"/>
      <dgm:spPr>
        <a:solidFill>
          <a:schemeClr val="accent6"/>
        </a:solidFill>
        <a:ln>
          <a:noFill/>
        </a:ln>
        <a:effectLst/>
        <a:sp3d>
          <a:bevelT w="139700" h="139700"/>
        </a:sp3d>
      </dgm:spPr>
      <dgm:t>
        <a:bodyPr/>
        <a:lstStyle/>
        <a:p>
          <a:r>
            <a:rPr lang="en-US" sz="900" b="1" dirty="0" smtClean="0"/>
            <a:t>Task Force Voting</a:t>
          </a:r>
          <a:endParaRPr lang="en-US" sz="900" b="1" dirty="0"/>
        </a:p>
      </dgm:t>
    </dgm:pt>
    <dgm:pt modelId="{F5BB3DF7-30A1-4D9C-B313-A173E9DBB617}" type="parTrans" cxnId="{5EAB73B3-E01F-4C01-BD60-078C6F968DCA}">
      <dgm:prSet/>
      <dgm:spPr/>
      <dgm:t>
        <a:bodyPr/>
        <a:lstStyle/>
        <a:p>
          <a:endParaRPr lang="en-US" sz="1800" b="1"/>
        </a:p>
      </dgm:t>
    </dgm:pt>
    <dgm:pt modelId="{D082F33A-AD99-4A32-96EC-81B08902E541}" type="sibTrans" cxnId="{5EAB73B3-E01F-4C01-BD60-078C6F968DCA}">
      <dgm:prSet/>
      <dgm:spPr/>
      <dgm:t>
        <a:bodyPr/>
        <a:lstStyle/>
        <a:p>
          <a:endParaRPr lang="en-US" sz="1800" b="1"/>
        </a:p>
      </dgm:t>
    </dgm:pt>
    <dgm:pt modelId="{C7C537BD-97C4-4AA3-85E6-E546AAA4C957}">
      <dgm:prSet custT="1"/>
      <dgm:spPr>
        <a:solidFill>
          <a:schemeClr val="accent6"/>
        </a:solidFill>
        <a:ln>
          <a:noFill/>
        </a:ln>
        <a:effectLst/>
        <a:sp3d>
          <a:bevelT w="139700" h="139700"/>
        </a:sp3d>
      </dgm:spPr>
      <dgm:t>
        <a:bodyPr/>
        <a:lstStyle/>
        <a:p>
          <a:r>
            <a:rPr lang="en-US" sz="900" b="1" dirty="0" smtClean="0"/>
            <a:t>30 Day Public Comment</a:t>
          </a:r>
          <a:endParaRPr lang="en-US" sz="900" b="1" dirty="0"/>
        </a:p>
      </dgm:t>
    </dgm:pt>
    <dgm:pt modelId="{1AEF6D64-DA71-4226-98D4-E3382585427B}" type="parTrans" cxnId="{2FD4C5B2-9A05-43F9-8EB9-56E19B70D67C}">
      <dgm:prSet/>
      <dgm:spPr/>
      <dgm:t>
        <a:bodyPr/>
        <a:lstStyle/>
        <a:p>
          <a:endParaRPr lang="en-US" sz="1800" b="1"/>
        </a:p>
      </dgm:t>
    </dgm:pt>
    <dgm:pt modelId="{9B706E4A-4FD9-4003-A5A0-86E7E38C46F9}" type="sibTrans" cxnId="{2FD4C5B2-9A05-43F9-8EB9-56E19B70D67C}">
      <dgm:prSet/>
      <dgm:spPr/>
      <dgm:t>
        <a:bodyPr/>
        <a:lstStyle/>
        <a:p>
          <a:endParaRPr lang="en-US" sz="1800" b="1"/>
        </a:p>
      </dgm:t>
    </dgm:pt>
    <dgm:pt modelId="{227E23B4-AB03-4A34-A1A3-18A38E6B0654}">
      <dgm:prSet custT="1"/>
      <dgm:spPr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900" b="1" dirty="0" smtClean="0"/>
            <a:t>30 Day Membership Ratification</a:t>
          </a:r>
          <a:endParaRPr lang="en-US" sz="900" b="1" dirty="0"/>
        </a:p>
      </dgm:t>
    </dgm:pt>
    <dgm:pt modelId="{2935461D-EEB4-4295-B7F3-F18554BCB5C5}" type="parTrans" cxnId="{EA1602E7-7D2F-40A2-A258-05A987C6189D}">
      <dgm:prSet/>
      <dgm:spPr/>
      <dgm:t>
        <a:bodyPr/>
        <a:lstStyle/>
        <a:p>
          <a:endParaRPr lang="en-US" sz="1800" b="1"/>
        </a:p>
      </dgm:t>
    </dgm:pt>
    <dgm:pt modelId="{95867259-5D06-4EF6-BBAD-AD2485AD8A24}" type="sibTrans" cxnId="{EA1602E7-7D2F-40A2-A258-05A987C6189D}">
      <dgm:prSet/>
      <dgm:spPr/>
      <dgm:t>
        <a:bodyPr/>
        <a:lstStyle/>
        <a:p>
          <a:endParaRPr lang="en-US" sz="1800" b="1"/>
        </a:p>
      </dgm:t>
    </dgm:pt>
    <dgm:pt modelId="{6F883847-8A15-4A48-B3DF-845F1851CE75}" type="pres">
      <dgm:prSet presAssocID="{B64383A1-17BF-455A-A77A-19A6FEBF4181}" presName="Name0" presStyleCnt="0">
        <dgm:presLayoutVars>
          <dgm:dir/>
          <dgm:animLvl val="lvl"/>
          <dgm:resizeHandles val="exact"/>
        </dgm:presLayoutVars>
      </dgm:prSet>
      <dgm:spPr/>
    </dgm:pt>
    <dgm:pt modelId="{868F961A-49CB-4CF5-A060-1E92E559D629}" type="pres">
      <dgm:prSet presAssocID="{69C11358-A2A9-4BFD-A1D1-25A2D4C8232A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77E88-2643-4A9E-A33D-08F2DF4A6D28}" type="pres">
      <dgm:prSet presAssocID="{568CEC35-F2B5-48AF-9514-CA7CD8F28585}" presName="parTxOnlySpace" presStyleCnt="0"/>
      <dgm:spPr>
        <a:ln>
          <a:noFill/>
        </a:ln>
        <a:effectLst/>
        <a:sp3d>
          <a:bevelT w="139700" h="139700"/>
        </a:sp3d>
      </dgm:spPr>
    </dgm:pt>
    <dgm:pt modelId="{7079DF90-69C6-4025-8A77-7C1878E128C7}" type="pres">
      <dgm:prSet presAssocID="{2639F00F-DCB6-4861-BB6D-C05C30EED8DD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5A981-4AB0-447D-9D3B-3B3E8AF76F6F}" type="pres">
      <dgm:prSet presAssocID="{600D4C21-0B41-4520-A4FC-B5E2609ED34D}" presName="parTxOnlySpace" presStyleCnt="0"/>
      <dgm:spPr>
        <a:ln>
          <a:noFill/>
        </a:ln>
        <a:effectLst/>
        <a:sp3d>
          <a:bevelT w="139700" h="139700"/>
        </a:sp3d>
      </dgm:spPr>
    </dgm:pt>
    <dgm:pt modelId="{14CA1626-EA5C-4316-B041-47C78D54412E}" type="pres">
      <dgm:prSet presAssocID="{6587B28D-7713-40DD-A5A5-BE57979A4C1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5A9BE-4942-4AA5-9A77-A0E2026755FA}" type="pres">
      <dgm:prSet presAssocID="{7D36D677-4874-4F04-8EF8-DEB72AD0F0D1}" presName="parTxOnlySpace" presStyleCnt="0"/>
      <dgm:spPr>
        <a:ln>
          <a:noFill/>
        </a:ln>
        <a:effectLst/>
        <a:sp3d>
          <a:bevelT w="139700" h="139700"/>
        </a:sp3d>
      </dgm:spPr>
    </dgm:pt>
    <dgm:pt modelId="{DFFFD245-4E2D-4B72-9BA1-81861B626C1C}" type="pres">
      <dgm:prSet presAssocID="{1A66AFFE-3068-4568-83EA-DCA47582B23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4EED5-D22A-4A1B-995E-D8E91B5765E3}" type="pres">
      <dgm:prSet presAssocID="{D082F33A-AD99-4A32-96EC-81B08902E541}" presName="parTxOnlySpace" presStyleCnt="0"/>
      <dgm:spPr>
        <a:ln>
          <a:noFill/>
        </a:ln>
        <a:effectLst/>
        <a:sp3d>
          <a:bevelT w="139700" h="139700"/>
        </a:sp3d>
      </dgm:spPr>
    </dgm:pt>
    <dgm:pt modelId="{E741BC5B-55D0-4105-A561-8B1226FB0830}" type="pres">
      <dgm:prSet presAssocID="{C7C537BD-97C4-4AA3-85E6-E546AAA4C95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149F8-ACF3-4F34-9770-9BD066289E0E}" type="pres">
      <dgm:prSet presAssocID="{9B706E4A-4FD9-4003-A5A0-86E7E38C46F9}" presName="parTxOnlySpace" presStyleCnt="0"/>
      <dgm:spPr/>
    </dgm:pt>
    <dgm:pt modelId="{87DA21A4-7848-4870-9F60-21AC772DABB7}" type="pres">
      <dgm:prSet presAssocID="{227E23B4-AB03-4A34-A1A3-18A38E6B0654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77AC44-AA82-4BA4-B801-3D1E9A0B3DC8}" srcId="{B64383A1-17BF-455A-A77A-19A6FEBF4181}" destId="{2639F00F-DCB6-4861-BB6D-C05C30EED8DD}" srcOrd="1" destOrd="0" parTransId="{B284E216-89B3-4707-8D13-BDC36A3D059F}" sibTransId="{600D4C21-0B41-4520-A4FC-B5E2609ED34D}"/>
    <dgm:cxn modelId="{03B00845-2E3D-4F9E-964C-B51EC6DF516D}" type="presOf" srcId="{6587B28D-7713-40DD-A5A5-BE57979A4C19}" destId="{14CA1626-EA5C-4316-B041-47C78D54412E}" srcOrd="0" destOrd="0" presId="urn:microsoft.com/office/officeart/2005/8/layout/chevron1"/>
    <dgm:cxn modelId="{EBDAF14D-0398-4499-9937-BAE636E0CAF3}" type="presOf" srcId="{227E23B4-AB03-4A34-A1A3-18A38E6B0654}" destId="{87DA21A4-7848-4870-9F60-21AC772DABB7}" srcOrd="0" destOrd="0" presId="urn:microsoft.com/office/officeart/2005/8/layout/chevron1"/>
    <dgm:cxn modelId="{5EAB73B3-E01F-4C01-BD60-078C6F968DCA}" srcId="{B64383A1-17BF-455A-A77A-19A6FEBF4181}" destId="{1A66AFFE-3068-4568-83EA-DCA47582B235}" srcOrd="3" destOrd="0" parTransId="{F5BB3DF7-30A1-4D9C-B313-A173E9DBB617}" sibTransId="{D082F33A-AD99-4A32-96EC-81B08902E541}"/>
    <dgm:cxn modelId="{88B4B0E2-449E-48D1-936E-2C12C4A6EA7E}" type="presOf" srcId="{2639F00F-DCB6-4861-BB6D-C05C30EED8DD}" destId="{7079DF90-69C6-4025-8A77-7C1878E128C7}" srcOrd="0" destOrd="0" presId="urn:microsoft.com/office/officeart/2005/8/layout/chevron1"/>
    <dgm:cxn modelId="{8E9841D2-C572-4696-B041-A1B1E3F035C9}" type="presOf" srcId="{1A66AFFE-3068-4568-83EA-DCA47582B235}" destId="{DFFFD245-4E2D-4B72-9BA1-81861B626C1C}" srcOrd="0" destOrd="0" presId="urn:microsoft.com/office/officeart/2005/8/layout/chevron1"/>
    <dgm:cxn modelId="{C6330EE7-7F68-4F70-90D8-69A072D7826F}" srcId="{B64383A1-17BF-455A-A77A-19A6FEBF4181}" destId="{69C11358-A2A9-4BFD-A1D1-25A2D4C8232A}" srcOrd="0" destOrd="0" parTransId="{A1CD12FB-A040-49F7-BB16-783C2A0358BF}" sibTransId="{568CEC35-F2B5-48AF-9514-CA7CD8F28585}"/>
    <dgm:cxn modelId="{0F6DF2EE-95FB-4F30-BEB4-CF1E1791922B}" type="presOf" srcId="{C7C537BD-97C4-4AA3-85E6-E546AAA4C957}" destId="{E741BC5B-55D0-4105-A561-8B1226FB0830}" srcOrd="0" destOrd="0" presId="urn:microsoft.com/office/officeart/2005/8/layout/chevron1"/>
    <dgm:cxn modelId="{1493827C-1E3B-4596-92D4-65D97BBEF4FF}" srcId="{B64383A1-17BF-455A-A77A-19A6FEBF4181}" destId="{6587B28D-7713-40DD-A5A5-BE57979A4C19}" srcOrd="2" destOrd="0" parTransId="{9037F6C5-61CE-4C18-80C2-3079FEA34909}" sibTransId="{7D36D677-4874-4F04-8EF8-DEB72AD0F0D1}"/>
    <dgm:cxn modelId="{EA1602E7-7D2F-40A2-A258-05A987C6189D}" srcId="{B64383A1-17BF-455A-A77A-19A6FEBF4181}" destId="{227E23B4-AB03-4A34-A1A3-18A38E6B0654}" srcOrd="5" destOrd="0" parTransId="{2935461D-EEB4-4295-B7F3-F18554BCB5C5}" sibTransId="{95867259-5D06-4EF6-BBAD-AD2485AD8A24}"/>
    <dgm:cxn modelId="{B45296C9-F8AC-4FD4-A697-AB63317E7D6F}" type="presOf" srcId="{69C11358-A2A9-4BFD-A1D1-25A2D4C8232A}" destId="{868F961A-49CB-4CF5-A060-1E92E559D629}" srcOrd="0" destOrd="0" presId="urn:microsoft.com/office/officeart/2005/8/layout/chevron1"/>
    <dgm:cxn modelId="{FB82C299-31A8-4539-8F75-FC3C02BC56BE}" type="presOf" srcId="{B64383A1-17BF-455A-A77A-19A6FEBF4181}" destId="{6F883847-8A15-4A48-B3DF-845F1851CE75}" srcOrd="0" destOrd="0" presId="urn:microsoft.com/office/officeart/2005/8/layout/chevron1"/>
    <dgm:cxn modelId="{2FD4C5B2-9A05-43F9-8EB9-56E19B70D67C}" srcId="{B64383A1-17BF-455A-A77A-19A6FEBF4181}" destId="{C7C537BD-97C4-4AA3-85E6-E546AAA4C957}" srcOrd="4" destOrd="0" parTransId="{1AEF6D64-DA71-4226-98D4-E3382585427B}" sibTransId="{9B706E4A-4FD9-4003-A5A0-86E7E38C46F9}"/>
    <dgm:cxn modelId="{22B7560A-C578-4263-AC73-147A58FCA8CC}" type="presParOf" srcId="{6F883847-8A15-4A48-B3DF-845F1851CE75}" destId="{868F961A-49CB-4CF5-A060-1E92E559D629}" srcOrd="0" destOrd="0" presId="urn:microsoft.com/office/officeart/2005/8/layout/chevron1"/>
    <dgm:cxn modelId="{5CD994B3-2BD7-464A-820A-1841AE4FAF68}" type="presParOf" srcId="{6F883847-8A15-4A48-B3DF-845F1851CE75}" destId="{BD677E88-2643-4A9E-A33D-08F2DF4A6D28}" srcOrd="1" destOrd="0" presId="urn:microsoft.com/office/officeart/2005/8/layout/chevron1"/>
    <dgm:cxn modelId="{1A4C0C43-DF03-497D-BA5C-97AA635E6F62}" type="presParOf" srcId="{6F883847-8A15-4A48-B3DF-845F1851CE75}" destId="{7079DF90-69C6-4025-8A77-7C1878E128C7}" srcOrd="2" destOrd="0" presId="urn:microsoft.com/office/officeart/2005/8/layout/chevron1"/>
    <dgm:cxn modelId="{67D23482-5A29-41F0-8489-1C4297A9C60D}" type="presParOf" srcId="{6F883847-8A15-4A48-B3DF-845F1851CE75}" destId="{C865A981-4AB0-447D-9D3B-3B3E8AF76F6F}" srcOrd="3" destOrd="0" presId="urn:microsoft.com/office/officeart/2005/8/layout/chevron1"/>
    <dgm:cxn modelId="{50BE1E15-66DE-4ECE-BFDB-2341651A5D2F}" type="presParOf" srcId="{6F883847-8A15-4A48-B3DF-845F1851CE75}" destId="{14CA1626-EA5C-4316-B041-47C78D54412E}" srcOrd="4" destOrd="0" presId="urn:microsoft.com/office/officeart/2005/8/layout/chevron1"/>
    <dgm:cxn modelId="{5AB7A89B-42F4-4C4F-B630-4A105BA1AE99}" type="presParOf" srcId="{6F883847-8A15-4A48-B3DF-845F1851CE75}" destId="{5115A9BE-4942-4AA5-9A77-A0E2026755FA}" srcOrd="5" destOrd="0" presId="urn:microsoft.com/office/officeart/2005/8/layout/chevron1"/>
    <dgm:cxn modelId="{FEDFECFC-C795-4077-96E7-9A39DC5ADB7B}" type="presParOf" srcId="{6F883847-8A15-4A48-B3DF-845F1851CE75}" destId="{DFFFD245-4E2D-4B72-9BA1-81861B626C1C}" srcOrd="6" destOrd="0" presId="urn:microsoft.com/office/officeart/2005/8/layout/chevron1"/>
    <dgm:cxn modelId="{75066307-1906-43FF-ADC8-B9DB51C73CBA}" type="presParOf" srcId="{6F883847-8A15-4A48-B3DF-845F1851CE75}" destId="{BF24EED5-D22A-4A1B-995E-D8E91B5765E3}" srcOrd="7" destOrd="0" presId="urn:microsoft.com/office/officeart/2005/8/layout/chevron1"/>
    <dgm:cxn modelId="{D25004D4-CB0C-47F5-BE40-7AE2C675B222}" type="presParOf" srcId="{6F883847-8A15-4A48-B3DF-845F1851CE75}" destId="{E741BC5B-55D0-4105-A561-8B1226FB0830}" srcOrd="8" destOrd="0" presId="urn:microsoft.com/office/officeart/2005/8/layout/chevron1"/>
    <dgm:cxn modelId="{D5ECA985-C005-409C-B698-74362CF8D032}" type="presParOf" srcId="{6F883847-8A15-4A48-B3DF-845F1851CE75}" destId="{81E149F8-ACF3-4F34-9770-9BD066289E0E}" srcOrd="9" destOrd="0" presId="urn:microsoft.com/office/officeart/2005/8/layout/chevron1"/>
    <dgm:cxn modelId="{DCAF1242-4118-4544-89F3-603F6458C460}" type="presParOf" srcId="{6F883847-8A15-4A48-B3DF-845F1851CE75}" destId="{87DA21A4-7848-4870-9F60-21AC772DABB7}" srcOrd="10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01256-B7FD-4FFD-86A1-3B4C2EEFA668}">
      <dsp:nvSpPr>
        <dsp:cNvPr id="0" name=""/>
        <dsp:cNvSpPr/>
      </dsp:nvSpPr>
      <dsp:spPr>
        <a:xfrm>
          <a:off x="-5485185" y="-839840"/>
          <a:ext cx="6531081" cy="6531081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07E67-BDD2-4670-9B72-C381785F4415}">
      <dsp:nvSpPr>
        <dsp:cNvPr id="0" name=""/>
        <dsp:cNvSpPr/>
      </dsp:nvSpPr>
      <dsp:spPr>
        <a:xfrm>
          <a:off x="457298" y="303115"/>
          <a:ext cx="6256878" cy="606619"/>
        </a:xfrm>
        <a:prstGeom prst="rect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50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Reference Architecture </a:t>
          </a:r>
          <a:endParaRPr lang="en-US" sz="1900" kern="1200" dirty="0"/>
        </a:p>
      </dsp:txBody>
      <dsp:txXfrm>
        <a:off x="457298" y="303115"/>
        <a:ext cx="6256878" cy="606619"/>
      </dsp:txXfrm>
    </dsp:sp>
    <dsp:sp modelId="{FDFA174F-94C4-4F00-B530-900C6B583F8F}">
      <dsp:nvSpPr>
        <dsp:cNvPr id="0" name=""/>
        <dsp:cNvSpPr/>
      </dsp:nvSpPr>
      <dsp:spPr>
        <a:xfrm>
          <a:off x="78161" y="227288"/>
          <a:ext cx="758273" cy="758273"/>
        </a:xfrm>
        <a:prstGeom prst="ellipse">
          <a:avLst/>
        </a:prstGeom>
        <a:solidFill>
          <a:schemeClr val="accent3">
            <a:lumMod val="6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B100A-2C24-4497-B158-FBEE242678B5}">
      <dsp:nvSpPr>
        <dsp:cNvPr id="0" name=""/>
        <dsp:cNvSpPr/>
      </dsp:nvSpPr>
      <dsp:spPr>
        <a:xfrm>
          <a:off x="891984" y="1212752"/>
          <a:ext cx="5822193" cy="606619"/>
        </a:xfrm>
        <a:prstGeom prst="rect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50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Use Cases</a:t>
          </a:r>
          <a:endParaRPr lang="en-US" sz="1900" kern="1200" dirty="0"/>
        </a:p>
      </dsp:txBody>
      <dsp:txXfrm>
        <a:off x="891984" y="1212752"/>
        <a:ext cx="5822193" cy="606619"/>
      </dsp:txXfrm>
    </dsp:sp>
    <dsp:sp modelId="{AC7ECECB-8F2D-4CC4-B663-1A78FB4F1C6D}">
      <dsp:nvSpPr>
        <dsp:cNvPr id="0" name=""/>
        <dsp:cNvSpPr/>
      </dsp:nvSpPr>
      <dsp:spPr>
        <a:xfrm>
          <a:off x="512847" y="1136925"/>
          <a:ext cx="758273" cy="758273"/>
        </a:xfrm>
        <a:prstGeom prst="ellipse">
          <a:avLst/>
        </a:prstGeom>
        <a:solidFill>
          <a:schemeClr val="accent3">
            <a:lumMod val="6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95E44-235F-4214-9909-57273450831A}">
      <dsp:nvSpPr>
        <dsp:cNvPr id="0" name=""/>
        <dsp:cNvSpPr/>
      </dsp:nvSpPr>
      <dsp:spPr>
        <a:xfrm>
          <a:off x="1025397" y="2122390"/>
          <a:ext cx="5688779" cy="606619"/>
        </a:xfrm>
        <a:prstGeom prst="rect">
          <a:avLst/>
        </a:prstGeom>
        <a:solidFill>
          <a:srgbClr val="99000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50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Platform Independent Model (Semantic Model, Messages &amp; Services)</a:t>
          </a:r>
          <a:endParaRPr lang="en-US" sz="1900" kern="1200" dirty="0"/>
        </a:p>
      </dsp:txBody>
      <dsp:txXfrm>
        <a:off x="1025397" y="2122390"/>
        <a:ext cx="5688779" cy="606619"/>
      </dsp:txXfrm>
    </dsp:sp>
    <dsp:sp modelId="{61707C78-B950-40F5-A4B3-791D3C761888}">
      <dsp:nvSpPr>
        <dsp:cNvPr id="0" name=""/>
        <dsp:cNvSpPr/>
      </dsp:nvSpPr>
      <dsp:spPr>
        <a:xfrm>
          <a:off x="646260" y="2046563"/>
          <a:ext cx="758273" cy="758273"/>
        </a:xfrm>
        <a:prstGeom prst="ellipse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7B2B7-E3DB-4509-9ECC-C367D850CE8F}">
      <dsp:nvSpPr>
        <dsp:cNvPr id="0" name=""/>
        <dsp:cNvSpPr/>
      </dsp:nvSpPr>
      <dsp:spPr>
        <a:xfrm>
          <a:off x="891984" y="3032027"/>
          <a:ext cx="5822193" cy="606619"/>
        </a:xfrm>
        <a:prstGeom prst="rect">
          <a:avLst/>
        </a:prstGeom>
        <a:solidFill>
          <a:srgbClr val="99000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50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Platform Specific Model (DDS, MQTT and Hybrid, etc.)</a:t>
          </a:r>
          <a:endParaRPr lang="en-US" sz="1900" kern="1200" dirty="0"/>
        </a:p>
      </dsp:txBody>
      <dsp:txXfrm>
        <a:off x="891984" y="3032027"/>
        <a:ext cx="5822193" cy="606619"/>
      </dsp:txXfrm>
    </dsp:sp>
    <dsp:sp modelId="{241A1684-E7BA-4CEE-B937-2A99E1F4AEFA}">
      <dsp:nvSpPr>
        <dsp:cNvPr id="0" name=""/>
        <dsp:cNvSpPr/>
      </dsp:nvSpPr>
      <dsp:spPr>
        <a:xfrm>
          <a:off x="512847" y="2956200"/>
          <a:ext cx="758273" cy="758273"/>
        </a:xfrm>
        <a:prstGeom prst="ellipse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48290-7286-4963-89C9-2A9B8777F2A8}">
      <dsp:nvSpPr>
        <dsp:cNvPr id="0" name=""/>
        <dsp:cNvSpPr/>
      </dsp:nvSpPr>
      <dsp:spPr>
        <a:xfrm>
          <a:off x="457298" y="3941665"/>
          <a:ext cx="6256878" cy="606619"/>
        </a:xfrm>
        <a:prstGeom prst="rect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50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Implementation Guidelines </a:t>
          </a:r>
          <a:endParaRPr lang="en-US" sz="1900" kern="1200" dirty="0"/>
        </a:p>
      </dsp:txBody>
      <dsp:txXfrm>
        <a:off x="457298" y="3941665"/>
        <a:ext cx="6256878" cy="606619"/>
      </dsp:txXfrm>
    </dsp:sp>
    <dsp:sp modelId="{EF10E4F2-0403-4C27-BEE0-91C5D617E4ED}">
      <dsp:nvSpPr>
        <dsp:cNvPr id="0" name=""/>
        <dsp:cNvSpPr/>
      </dsp:nvSpPr>
      <dsp:spPr>
        <a:xfrm>
          <a:off x="78161" y="3865838"/>
          <a:ext cx="758273" cy="758273"/>
        </a:xfrm>
        <a:prstGeom prst="ellipse">
          <a:avLst/>
        </a:prstGeom>
        <a:solidFill>
          <a:schemeClr val="accent3">
            <a:lumMod val="6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69224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April 17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NAESB </a:t>
            </a:r>
            <a:r>
              <a:rPr lang="en-US" altLang="en-US" dirty="0" err="1" smtClean="0"/>
              <a:t>OpenFMB</a:t>
            </a:r>
            <a:r>
              <a:rPr lang="en-US" altLang="en-US" dirty="0" smtClean="0"/>
              <a:t> TF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1980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October 5,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NAESB SGTF</a:t>
            </a:r>
          </a:p>
        </p:txBody>
      </p:sp>
    </p:spTree>
    <p:extLst>
      <p:ext uri="{BB962C8B-B14F-4D97-AF65-F5344CB8AC3E}">
        <p14:creationId xmlns:p14="http://schemas.microsoft.com/office/powerpoint/2010/main" val="185227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October 5,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NAESB SGTF</a:t>
            </a:r>
          </a:p>
        </p:txBody>
      </p:sp>
    </p:spTree>
    <p:extLst>
      <p:ext uri="{BB962C8B-B14F-4D97-AF65-F5344CB8AC3E}">
        <p14:creationId xmlns:p14="http://schemas.microsoft.com/office/powerpoint/2010/main" val="2179888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October 5,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NAESB SGTF</a:t>
            </a:r>
          </a:p>
        </p:txBody>
      </p:sp>
    </p:spTree>
    <p:extLst>
      <p:ext uri="{BB962C8B-B14F-4D97-AF65-F5344CB8AC3E}">
        <p14:creationId xmlns:p14="http://schemas.microsoft.com/office/powerpoint/2010/main" val="410437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April 17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NAESB </a:t>
            </a:r>
            <a:r>
              <a:rPr lang="en-US" altLang="en-US" dirty="0" err="1" smtClean="0"/>
              <a:t>OpenFMB</a:t>
            </a:r>
            <a:r>
              <a:rPr lang="en-US" altLang="en-US" dirty="0" smtClean="0"/>
              <a:t> TF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799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April 17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NAESB </a:t>
            </a:r>
            <a:r>
              <a:rPr lang="en-US" altLang="en-US" dirty="0" err="1" smtClean="0"/>
              <a:t>OpenFMB</a:t>
            </a:r>
            <a:r>
              <a:rPr lang="en-US" altLang="en-US" dirty="0" smtClean="0"/>
              <a:t> TF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3996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April 17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NAESB </a:t>
            </a:r>
            <a:r>
              <a:rPr lang="en-US" altLang="en-US" dirty="0" err="1" smtClean="0"/>
              <a:t>OpenFMB</a:t>
            </a:r>
            <a:r>
              <a:rPr lang="en-US" altLang="en-US" dirty="0" smtClean="0"/>
              <a:t> TF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405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April 17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2015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NAESB SGTF</a:t>
            </a:r>
          </a:p>
        </p:txBody>
      </p:sp>
    </p:spTree>
    <p:extLst>
      <p:ext uri="{BB962C8B-B14F-4D97-AF65-F5344CB8AC3E}">
        <p14:creationId xmlns:p14="http://schemas.microsoft.com/office/powerpoint/2010/main" val="409957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October 5,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NAESB SGTF</a:t>
            </a:r>
          </a:p>
        </p:txBody>
      </p:sp>
    </p:spTree>
    <p:extLst>
      <p:ext uri="{BB962C8B-B14F-4D97-AF65-F5344CB8AC3E}">
        <p14:creationId xmlns:p14="http://schemas.microsoft.com/office/powerpoint/2010/main" val="316840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October 5,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NAESB SGTF</a:t>
            </a:r>
          </a:p>
        </p:txBody>
      </p:sp>
    </p:spTree>
    <p:extLst>
      <p:ext uri="{BB962C8B-B14F-4D97-AF65-F5344CB8AC3E}">
        <p14:creationId xmlns:p14="http://schemas.microsoft.com/office/powerpoint/2010/main" val="351100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October 5,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NAESB SGTF</a:t>
            </a:r>
          </a:p>
        </p:txBody>
      </p:sp>
    </p:spTree>
    <p:extLst>
      <p:ext uri="{BB962C8B-B14F-4D97-AF65-F5344CB8AC3E}">
        <p14:creationId xmlns:p14="http://schemas.microsoft.com/office/powerpoint/2010/main" val="424878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October 5,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NAESB SGTF</a:t>
            </a:r>
          </a:p>
        </p:txBody>
      </p:sp>
    </p:spTree>
    <p:extLst>
      <p:ext uri="{BB962C8B-B14F-4D97-AF65-F5344CB8AC3E}">
        <p14:creationId xmlns:p14="http://schemas.microsoft.com/office/powerpoint/2010/main" val="13036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1196" y="4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196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69224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accent6"/>
                </a:solidFill>
              </a:defRPr>
            </a:lvl1pPr>
          </a:lstStyle>
          <a:p>
            <a:r>
              <a:rPr lang="en-US" altLang="en-US" smtClean="0"/>
              <a:t>March 4, 2015</a:t>
            </a: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chemeClr val="accent6"/>
                </a:solidFill>
              </a:defRPr>
            </a:lvl1pPr>
          </a:lstStyle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934200" y="6477000"/>
            <a:ext cx="2057400" cy="37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59C9464-01D6-4699-8A5A-0ABCD77EAC23}" type="slidenum">
              <a:rPr lang="en-US" altLang="en-US" sz="1100" b="1" smtClean="0">
                <a:solidFill>
                  <a:schemeClr val="accent6"/>
                </a:solidFill>
              </a:rPr>
              <a:pPr algn="r"/>
              <a:t>‹#›</a:t>
            </a:fld>
            <a:endParaRPr lang="en-US" altLang="en-US" sz="1100" b="1" dirty="0">
              <a:solidFill>
                <a:schemeClr val="accent6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1147050"/>
            <a:ext cx="9144000" cy="0"/>
          </a:xfrm>
          <a:prstGeom prst="line">
            <a:avLst/>
          </a:prstGeom>
          <a:ln>
            <a:solidFill>
              <a:srgbClr val="99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accent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consortium.org/resource-hub.htm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ot-a.eu/publi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0652" y="1600200"/>
            <a:ext cx="6858000" cy="2387600"/>
          </a:xfrm>
        </p:spPr>
        <p:txBody>
          <a:bodyPr anchor="ctr"/>
          <a:lstStyle/>
          <a:p>
            <a:r>
              <a:rPr lang="en-US" alt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OpenFMB</a:t>
            </a:r>
            <a:r>
              <a:rPr lang="en-US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Specification Development Plan</a:t>
            </a:r>
            <a:br>
              <a:rPr lang="en-US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0538" y="3987800"/>
            <a:ext cx="6858000" cy="1655762"/>
          </a:xfrm>
        </p:spPr>
        <p:txBody>
          <a:bodyPr/>
          <a:lstStyle/>
          <a:p>
            <a:r>
              <a:rPr lang="en-US" alt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Joe </a:t>
            </a:r>
            <a:r>
              <a:rPr lang="en-US" alt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Zhou, Stuart Laval</a:t>
            </a:r>
          </a:p>
          <a:p>
            <a:r>
              <a:rPr lang="en-US" alt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Co-Chairs, NAESB </a:t>
            </a:r>
            <a:r>
              <a:rPr lang="en-US" alt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OpenFMB</a:t>
            </a:r>
            <a:r>
              <a:rPr lang="en-US" alt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</a:t>
            </a:r>
          </a:p>
          <a:p>
            <a:endParaRPr lang="en-US" altLang="en-US" sz="1400" b="1" i="1" dirty="0" smtClean="0"/>
          </a:p>
          <a:p>
            <a:endParaRPr lang="en-US" altLang="en-US" sz="1400" b="1" i="1" dirty="0"/>
          </a:p>
          <a:p>
            <a:r>
              <a:rPr lang="en-US" altLang="en-US" sz="1400" b="1" i="1" dirty="0" err="1" smtClean="0"/>
              <a:t>OpenFMB</a:t>
            </a:r>
            <a:r>
              <a:rPr lang="en-US" altLang="en-US" sz="1400" b="1" i="1" dirty="0" smtClean="0"/>
              <a:t> Task Force Kickoff Meeting</a:t>
            </a:r>
          </a:p>
          <a:p>
            <a:r>
              <a:rPr lang="en-US" altLang="en-US" sz="1400" b="1" i="1" dirty="0" smtClean="0"/>
              <a:t>April 17</a:t>
            </a:r>
            <a:r>
              <a:rPr lang="en-US" altLang="en-US" sz="1400" b="1" i="1" baseline="30000" dirty="0" smtClean="0"/>
              <a:t>th</a:t>
            </a:r>
            <a:r>
              <a:rPr lang="en-US" altLang="en-US" sz="1400" b="1" i="1" dirty="0" smtClean="0"/>
              <a:t>, 2015</a:t>
            </a:r>
            <a:endParaRPr lang="en-US" altLang="en-US" sz="1400" b="1" i="1" dirty="0"/>
          </a:p>
          <a:p>
            <a:endParaRPr lang="en-US" altLang="en-US" sz="1400" b="1" i="1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April 17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</a:t>
            </a:r>
            <a:r>
              <a:rPr lang="en-US" altLang="en-US" dirty="0"/>
              <a:t>2015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NAESB </a:t>
            </a:r>
            <a:r>
              <a:rPr lang="en-US" altLang="en-US" dirty="0" err="1"/>
              <a:t>OpenFMB</a:t>
            </a:r>
            <a:r>
              <a:rPr lang="en-US" altLang="en-US" dirty="0"/>
              <a:t> TF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828800" y="381000"/>
            <a:ext cx="5860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NAESB </a:t>
            </a:r>
            <a:r>
              <a:rPr lang="en-US" altLang="en-US" sz="2800" b="1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OpenFMB</a:t>
            </a:r>
            <a:r>
              <a:rPr lang="en-US" altLang="en-US" sz="28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Task </a:t>
            </a:r>
            <a:r>
              <a:rPr lang="en-US" altLang="en-US" sz="2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OpenFMB</a:t>
            </a:r>
            <a:r>
              <a:rPr lang="en-US" dirty="0" smtClean="0"/>
              <a:t> – Platform Independent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April 17</a:t>
            </a:r>
            <a:r>
              <a:rPr lang="en-US" altLang="en-US" baseline="30000" dirty="0"/>
              <a:t>th</a:t>
            </a:r>
            <a:r>
              <a:rPr lang="en-US" altLang="en-US" dirty="0"/>
              <a:t>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71" y="1600200"/>
            <a:ext cx="3482829" cy="457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027" y="3962400"/>
            <a:ext cx="4013830" cy="29963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Striped Right Arrow 6"/>
          <p:cNvSpPr/>
          <p:nvPr/>
        </p:nvSpPr>
        <p:spPr>
          <a:xfrm rot="1257417">
            <a:off x="3718060" y="4404559"/>
            <a:ext cx="1668117" cy="258682"/>
          </a:xfrm>
          <a:prstGeom prst="striped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81600" y="5900837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OpenFMB</a:t>
            </a:r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Semantic Model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34159" y="1426142"/>
            <a:ext cx="990600" cy="762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IEC CIM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59086" y="2244446"/>
            <a:ext cx="1021973" cy="762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IEC 61850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50227" y="1600200"/>
            <a:ext cx="990600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</a:t>
            </a:r>
          </a:p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C37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53300" y="1843468"/>
            <a:ext cx="990600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</a:t>
            </a:r>
          </a:p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1588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7848600" y="2669025"/>
            <a:ext cx="990600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DNP3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22068" y="3088640"/>
            <a:ext cx="1140947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629400" y="2224468"/>
            <a:ext cx="100059" cy="1737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4"/>
          </p:cNvCxnSpPr>
          <p:nvPr/>
        </p:nvCxnSpPr>
        <p:spPr>
          <a:xfrm>
            <a:off x="5645527" y="2362200"/>
            <a:ext cx="983873" cy="15638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91556" y="2921308"/>
            <a:ext cx="1437844" cy="102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055703" y="3470554"/>
            <a:ext cx="1562549" cy="455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629400" y="2503982"/>
            <a:ext cx="832471" cy="14220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8" idx="2"/>
          </p:cNvCxnSpPr>
          <p:nvPr/>
        </p:nvCxnSpPr>
        <p:spPr>
          <a:xfrm flipH="1">
            <a:off x="6637074" y="3050025"/>
            <a:ext cx="1211526" cy="836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817" y="4091735"/>
            <a:ext cx="3777525" cy="1737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OpenFMB</a:t>
            </a:r>
            <a:r>
              <a:rPr lang="en-US" dirty="0" smtClean="0"/>
              <a:t> – Platform Specific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April 17</a:t>
            </a:r>
            <a:r>
              <a:rPr lang="en-US" altLang="en-US" baseline="30000" dirty="0"/>
              <a:t>th</a:t>
            </a:r>
            <a:r>
              <a:rPr lang="en-US" altLang="en-US" dirty="0"/>
              <a:t>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71" y="1600200"/>
            <a:ext cx="3482829" cy="457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Striped Right Arrow 6"/>
          <p:cNvSpPr/>
          <p:nvPr/>
        </p:nvSpPr>
        <p:spPr>
          <a:xfrm rot="1089315">
            <a:off x="3695901" y="4878515"/>
            <a:ext cx="1444615" cy="265752"/>
          </a:xfrm>
          <a:prstGeom prst="striped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16084" y="5856153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OpenFMB</a:t>
            </a:r>
            <a:r>
              <a:rPr lang="en-US" sz="1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1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 Specific Message/Services</a:t>
            </a:r>
            <a:endParaRPr lang="en-US" sz="1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95736" y="1280065"/>
            <a:ext cx="990600" cy="762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DDS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99113" y="2578936"/>
            <a:ext cx="1021973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CoAP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69716" y="1763222"/>
            <a:ext cx="1077812" cy="762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MQTT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34544" y="1568993"/>
            <a:ext cx="990600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44094" y="2237612"/>
            <a:ext cx="990600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XMPP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21294" y="3429000"/>
            <a:ext cx="990600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>
            <a:stCxn id="14" idx="4"/>
          </p:cNvCxnSpPr>
          <p:nvPr/>
        </p:nvCxnSpPr>
        <p:spPr>
          <a:xfrm>
            <a:off x="6191036" y="2042065"/>
            <a:ext cx="480750" cy="22251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67114" y="2515562"/>
            <a:ext cx="1292937" cy="17377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5"/>
          </p:cNvCxnSpPr>
          <p:nvPr/>
        </p:nvCxnSpPr>
        <p:spPr>
          <a:xfrm>
            <a:off x="4971422" y="3229344"/>
            <a:ext cx="1700363" cy="10239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919568" y="3835202"/>
            <a:ext cx="1748743" cy="4208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4"/>
          </p:cNvCxnSpPr>
          <p:nvPr/>
        </p:nvCxnSpPr>
        <p:spPr>
          <a:xfrm flipH="1">
            <a:off x="6671786" y="2330993"/>
            <a:ext cx="558058" cy="18998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660052" y="2904456"/>
            <a:ext cx="1012218" cy="13488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7733728" y="3133936"/>
            <a:ext cx="1029272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AMQP</a:t>
            </a:r>
            <a:endParaRPr lang="en-US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6667177" y="3800780"/>
            <a:ext cx="1194727" cy="4300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OpenFMB</a:t>
            </a:r>
            <a:r>
              <a:rPr lang="en-US" dirty="0"/>
              <a:t> – </a:t>
            </a:r>
            <a:r>
              <a:rPr lang="en-US" dirty="0" smtClean="0"/>
              <a:t>Implementation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96" y="1335525"/>
            <a:ext cx="8264554" cy="4953000"/>
          </a:xfrm>
        </p:spPr>
        <p:txBody>
          <a:bodyPr/>
          <a:lstStyle/>
          <a:p>
            <a:r>
              <a:rPr lang="en-US" sz="2000" dirty="0" smtClean="0"/>
              <a:t>NAESB </a:t>
            </a:r>
            <a:r>
              <a:rPr lang="en-US" sz="2000" dirty="0" err="1" smtClean="0"/>
              <a:t>OpenFMB</a:t>
            </a:r>
            <a:r>
              <a:rPr lang="en-US" sz="2000" dirty="0" smtClean="0"/>
              <a:t> TF will develop implementation guidelines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NAESB will look to SGIP to provide framework and guidance on how this should be accomplished. </a:t>
            </a:r>
          </a:p>
          <a:p>
            <a:endParaRPr lang="en-US" sz="2000" dirty="0"/>
          </a:p>
          <a:p>
            <a:r>
              <a:rPr lang="en-US" sz="2000" dirty="0"/>
              <a:t>N</a:t>
            </a:r>
            <a:r>
              <a:rPr lang="en-US" sz="2000" dirty="0" smtClean="0"/>
              <a:t>AESB will look to </a:t>
            </a:r>
            <a:r>
              <a:rPr lang="en-US" sz="2000" dirty="0" err="1" smtClean="0"/>
              <a:t>UCAiug</a:t>
            </a:r>
            <a:r>
              <a:rPr lang="en-US" sz="2000" dirty="0" smtClean="0"/>
              <a:t> to setup an </a:t>
            </a:r>
            <a:r>
              <a:rPr lang="en-US" sz="2000" dirty="0" err="1" smtClean="0"/>
              <a:t>OpenFMB</a:t>
            </a:r>
            <a:r>
              <a:rPr lang="en-US" sz="2000" dirty="0" smtClean="0"/>
              <a:t> Users Group to help promote, implement, and provide testing and certification services. </a:t>
            </a:r>
            <a:r>
              <a:rPr lang="en-US" sz="2000" dirty="0" smtClean="0"/>
              <a:t> To be discussed further with SGIP and </a:t>
            </a:r>
            <a:r>
              <a:rPr lang="en-US" sz="2000" dirty="0" err="1" smtClean="0"/>
              <a:t>UCAiug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April 17</a:t>
            </a:r>
            <a:r>
              <a:rPr lang="en-US" altLang="en-US" baseline="30000" dirty="0"/>
              <a:t>th</a:t>
            </a:r>
            <a:r>
              <a:rPr lang="en-US" altLang="en-US" dirty="0"/>
              <a:t>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67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OpenFMB</a:t>
            </a:r>
            <a:r>
              <a:rPr lang="en-US" dirty="0"/>
              <a:t> </a:t>
            </a:r>
            <a:r>
              <a:rPr lang="en-US" dirty="0" smtClean="0"/>
              <a:t>1.0 -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96" y="1447799"/>
            <a:ext cx="8264554" cy="4840725"/>
          </a:xfrm>
        </p:spPr>
        <p:txBody>
          <a:bodyPr/>
          <a:lstStyle/>
          <a:p>
            <a:r>
              <a:rPr lang="en-US" sz="2000" dirty="0" err="1" smtClean="0"/>
              <a:t>OpenFMB</a:t>
            </a:r>
            <a:r>
              <a:rPr lang="en-US" sz="2000" dirty="0" smtClean="0"/>
              <a:t> Reference Architecture Document</a:t>
            </a:r>
          </a:p>
          <a:p>
            <a:endParaRPr lang="en-US" sz="2000" dirty="0"/>
          </a:p>
          <a:p>
            <a:r>
              <a:rPr lang="en-US" sz="2000" dirty="0" err="1" smtClean="0"/>
              <a:t>OpenFMB</a:t>
            </a:r>
            <a:r>
              <a:rPr lang="en-US" sz="2000" dirty="0" smtClean="0"/>
              <a:t> Platform Independent Model (semantic model) version 1.0 (UML, in support of the SGIP use case scope)</a:t>
            </a:r>
          </a:p>
          <a:p>
            <a:endParaRPr lang="en-US" sz="2000" dirty="0"/>
          </a:p>
          <a:p>
            <a:r>
              <a:rPr lang="en-US" sz="2000" dirty="0" err="1" smtClean="0"/>
              <a:t>OpenFMB</a:t>
            </a:r>
            <a:r>
              <a:rPr lang="en-US" sz="2000" dirty="0" smtClean="0"/>
              <a:t> Platform Specific Model version 1.0 (XSD and IDL, in support of the SGIP use case scope)</a:t>
            </a:r>
          </a:p>
          <a:p>
            <a:endParaRPr lang="en-US" sz="2000" dirty="0"/>
          </a:p>
          <a:p>
            <a:r>
              <a:rPr lang="en-US" sz="2000" dirty="0" err="1" smtClean="0"/>
              <a:t>OpenFMB</a:t>
            </a:r>
            <a:r>
              <a:rPr lang="en-US" sz="2000" dirty="0" smtClean="0"/>
              <a:t> Implementation </a:t>
            </a:r>
            <a:r>
              <a:rPr lang="en-US" sz="2000" dirty="0"/>
              <a:t>G</a:t>
            </a:r>
            <a:r>
              <a:rPr lang="en-US" sz="2000" dirty="0" smtClean="0"/>
              <a:t>uidelines </a:t>
            </a:r>
            <a:r>
              <a:rPr lang="en-US" sz="2000" dirty="0"/>
              <a:t>D</a:t>
            </a:r>
            <a:r>
              <a:rPr lang="en-US" sz="2000" dirty="0" smtClean="0"/>
              <a:t>ocument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April 17</a:t>
            </a:r>
            <a:r>
              <a:rPr lang="en-US" altLang="en-US" baseline="30000" dirty="0"/>
              <a:t>th</a:t>
            </a:r>
            <a:r>
              <a:rPr lang="en-US" altLang="en-US" dirty="0"/>
              <a:t>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16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April 17</a:t>
            </a:r>
            <a:r>
              <a:rPr lang="en-US" altLang="en-US" baseline="30000" dirty="0"/>
              <a:t>th</a:t>
            </a:r>
            <a:r>
              <a:rPr lang="en-US" altLang="en-US" dirty="0"/>
              <a:t>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1196" y="-5593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</a:t>
            </a:r>
            <a:endParaRPr lang="en-US" sz="3200" dirty="0">
              <a:solidFill>
                <a:schemeClr val="accent6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62564253"/>
              </p:ext>
            </p:extLst>
          </p:nvPr>
        </p:nvGraphicFramePr>
        <p:xfrm>
          <a:off x="471196" y="1905000"/>
          <a:ext cx="8063204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71196" y="1295400"/>
            <a:ext cx="0" cy="9144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52600" y="1524000"/>
            <a:ext cx="0" cy="6858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0" y="1524000"/>
            <a:ext cx="0" cy="6858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1524000"/>
            <a:ext cx="0" cy="6858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15000" y="1295400"/>
            <a:ext cx="0" cy="9144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82000" y="1295400"/>
            <a:ext cx="0" cy="9144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6728253" y="4855129"/>
            <a:ext cx="1752600" cy="838200"/>
          </a:xfrm>
          <a:prstGeom prst="wedgeRoundRectCallout">
            <a:avLst>
              <a:gd name="adj1" fmla="val -21818"/>
              <a:gd name="adj2" fmla="val -288376"/>
              <a:gd name="adj3" fmla="val 16667"/>
            </a:avLst>
          </a:prstGeom>
          <a:solidFill>
            <a:schemeClr val="accent3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NAESB Executive Committee Meeting on Feb. 2016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0800" y="1728400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March - May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828800" y="1736358"/>
            <a:ext cx="1206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June - August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186116" y="1736357"/>
            <a:ext cx="934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Sept.-Nov.</a:t>
            </a:r>
            <a:endParaRPr lang="en-US" sz="1200" b="1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4648200" y="4472381"/>
            <a:ext cx="1766596" cy="838200"/>
          </a:xfrm>
          <a:prstGeom prst="wedgeRoundRectCallout">
            <a:avLst>
              <a:gd name="adj1" fmla="val 84682"/>
              <a:gd name="adj2" fmla="val -241338"/>
              <a:gd name="adj3" fmla="val 16667"/>
            </a:avLst>
          </a:prstGeom>
          <a:solidFill>
            <a:schemeClr val="accent3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DistribuTECH</a:t>
            </a:r>
            <a:r>
              <a:rPr lang="en-US" sz="1200" dirty="0" smtClean="0">
                <a:solidFill>
                  <a:schemeClr val="tx1"/>
                </a:solidFill>
              </a:rPr>
              <a:t> 2016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Feb. 9-11 (Orlando, FL)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07403" y="1743742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Dec.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585501" y="1728399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Jan. – March</a:t>
            </a:r>
            <a:endParaRPr lang="en-US" sz="12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71196" y="1524000"/>
            <a:ext cx="5243804" cy="0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99186" y="1177899"/>
            <a:ext cx="639919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710805" y="1524000"/>
            <a:ext cx="2671195" cy="0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03086" y="1172950"/>
            <a:ext cx="639919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335902" y="5580517"/>
            <a:ext cx="1766596" cy="838200"/>
          </a:xfrm>
          <a:prstGeom prst="wedgeRoundRectCallout">
            <a:avLst>
              <a:gd name="adj1" fmla="val -23114"/>
              <a:gd name="adj2" fmla="val -391463"/>
              <a:gd name="adj3" fmla="val 16667"/>
            </a:avLst>
          </a:prstGeom>
          <a:solidFill>
            <a:schemeClr val="accent3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SGIP Engage 2015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(March 4, 2015)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1473697" y="4607043"/>
            <a:ext cx="1766596" cy="838200"/>
          </a:xfrm>
          <a:prstGeom prst="wedgeRoundRectCallout">
            <a:avLst>
              <a:gd name="adj1" fmla="val -61578"/>
              <a:gd name="adj2" fmla="val -277368"/>
              <a:gd name="adj3" fmla="val 16667"/>
            </a:avLst>
          </a:prstGeom>
          <a:solidFill>
            <a:schemeClr val="accent3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OpenFMB</a:t>
            </a:r>
            <a:r>
              <a:rPr lang="en-US" sz="1200" dirty="0" smtClean="0">
                <a:solidFill>
                  <a:schemeClr val="tx1"/>
                </a:solidFill>
              </a:rPr>
              <a:t> Use Case Prioritization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(April 2, 2015)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2432042" y="3882440"/>
            <a:ext cx="1402593" cy="689560"/>
          </a:xfrm>
          <a:prstGeom prst="wedgeRoundRectCallout">
            <a:avLst>
              <a:gd name="adj1" fmla="val -116879"/>
              <a:gd name="adj2" fmla="val -226550"/>
              <a:gd name="adj3" fmla="val 16667"/>
            </a:avLst>
          </a:prstGeom>
          <a:solidFill>
            <a:schemeClr val="accent3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OpenFMB</a:t>
            </a:r>
            <a:r>
              <a:rPr lang="en-US" sz="1200" dirty="0" smtClean="0">
                <a:solidFill>
                  <a:schemeClr val="tx1"/>
                </a:solidFill>
              </a:rPr>
              <a:t> TF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F2F Meeting #1 (May 15, 2015)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3884699" y="3651959"/>
            <a:ext cx="1402593" cy="689560"/>
          </a:xfrm>
          <a:prstGeom prst="wedgeRoundRectCallout">
            <a:avLst>
              <a:gd name="adj1" fmla="val -176098"/>
              <a:gd name="adj2" fmla="val -189310"/>
              <a:gd name="adj3" fmla="val 16667"/>
            </a:avLst>
          </a:prstGeom>
          <a:solidFill>
            <a:schemeClr val="accent3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OpenFMB</a:t>
            </a:r>
            <a:r>
              <a:rPr lang="en-US" sz="1200" dirty="0" smtClean="0">
                <a:solidFill>
                  <a:schemeClr val="tx1"/>
                </a:solidFill>
              </a:rPr>
              <a:t> TF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F2F Meeting #2 (TBD)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4514579" y="2896777"/>
            <a:ext cx="1402593" cy="689560"/>
          </a:xfrm>
          <a:prstGeom prst="wedgeRoundRectCallout">
            <a:avLst>
              <a:gd name="adj1" fmla="val -168854"/>
              <a:gd name="adj2" fmla="val -78804"/>
              <a:gd name="adj3" fmla="val 16667"/>
            </a:avLst>
          </a:prstGeom>
          <a:solidFill>
            <a:schemeClr val="accent3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OpenFMB</a:t>
            </a:r>
            <a:r>
              <a:rPr lang="en-US" sz="1200" dirty="0" smtClean="0">
                <a:solidFill>
                  <a:schemeClr val="tx1"/>
                </a:solidFill>
              </a:rPr>
              <a:t> TF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F2F Meeting #3 (TBD)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OpenFMB</a:t>
            </a:r>
            <a:r>
              <a:rPr lang="en-US" dirty="0" smtClean="0"/>
              <a:t> Roadmap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April 17</a:t>
            </a:r>
            <a:r>
              <a:rPr lang="en-US" altLang="en-US" baseline="30000" dirty="0"/>
              <a:t>th</a:t>
            </a:r>
            <a:r>
              <a:rPr lang="en-US" altLang="en-US" dirty="0"/>
              <a:t>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  <p:sp>
        <p:nvSpPr>
          <p:cNvPr id="8" name="Striped Right Arrow 7"/>
          <p:cNvSpPr/>
          <p:nvPr/>
        </p:nvSpPr>
        <p:spPr>
          <a:xfrm>
            <a:off x="4953000" y="2743200"/>
            <a:ext cx="3567404" cy="838200"/>
          </a:xfrm>
          <a:prstGeom prst="stripedRigh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New Use Cases</a:t>
            </a:r>
            <a:endParaRPr lang="en-US" sz="12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229321"/>
            <a:ext cx="0" cy="9144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24400" y="1229321"/>
            <a:ext cx="0" cy="9144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20404" y="1229321"/>
            <a:ext cx="0" cy="9144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9600" y="1752600"/>
            <a:ext cx="4114800" cy="0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36196" y="1321684"/>
            <a:ext cx="218040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– </a:t>
            </a:r>
            <a:r>
              <a:rPr lang="en-US" sz="1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OpenFMB</a:t>
            </a:r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1.0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684202" y="1752600"/>
            <a:ext cx="3836202" cy="0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02326" y="1328807"/>
            <a:ext cx="275107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– 2017  </a:t>
            </a:r>
            <a:r>
              <a:rPr lang="en-US" sz="1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OpenFMB</a:t>
            </a:r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2.0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Striped Right Arrow 18"/>
          <p:cNvSpPr/>
          <p:nvPr/>
        </p:nvSpPr>
        <p:spPr>
          <a:xfrm>
            <a:off x="4953000" y="3429000"/>
            <a:ext cx="3567404" cy="838200"/>
          </a:xfrm>
          <a:prstGeom prst="stripedRigh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Expanded Models, Messages and Services</a:t>
            </a:r>
            <a:endParaRPr lang="en-US" sz="1200" b="1" dirty="0"/>
          </a:p>
        </p:txBody>
      </p:sp>
      <p:sp>
        <p:nvSpPr>
          <p:cNvPr id="20" name="Striped Right Arrow 19"/>
          <p:cNvSpPr/>
          <p:nvPr/>
        </p:nvSpPr>
        <p:spPr>
          <a:xfrm>
            <a:off x="4953000" y="4167263"/>
            <a:ext cx="3567404" cy="838200"/>
          </a:xfrm>
          <a:prstGeom prst="stripedRigh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Expanded Models/Services and New Protocols</a:t>
            </a:r>
            <a:endParaRPr lang="en-US" sz="1200" b="1" dirty="0"/>
          </a:p>
        </p:txBody>
      </p:sp>
      <p:sp>
        <p:nvSpPr>
          <p:cNvPr id="21" name="Striped Right Arrow 20"/>
          <p:cNvSpPr/>
          <p:nvPr/>
        </p:nvSpPr>
        <p:spPr>
          <a:xfrm>
            <a:off x="4953000" y="4853063"/>
            <a:ext cx="3567404" cy="838200"/>
          </a:xfrm>
          <a:prstGeom prst="stripedRigh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Enhancements</a:t>
            </a:r>
            <a:endParaRPr lang="en-US" sz="1200" b="1" dirty="0"/>
          </a:p>
        </p:txBody>
      </p:sp>
      <p:sp>
        <p:nvSpPr>
          <p:cNvPr id="22" name="Striped Right Arrow 21"/>
          <p:cNvSpPr/>
          <p:nvPr/>
        </p:nvSpPr>
        <p:spPr>
          <a:xfrm>
            <a:off x="4953000" y="2033998"/>
            <a:ext cx="3567404" cy="838200"/>
          </a:xfrm>
          <a:prstGeom prst="stripedRigh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Enhancements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36" y="2033998"/>
            <a:ext cx="4548764" cy="372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 need broad participation in NAESB </a:t>
            </a:r>
            <a:r>
              <a:rPr lang="en-US" sz="2000" dirty="0" err="1" smtClean="0"/>
              <a:t>OpenFMB</a:t>
            </a:r>
            <a:r>
              <a:rPr lang="en-US" sz="2000" dirty="0" smtClean="0"/>
              <a:t> Task Force</a:t>
            </a:r>
          </a:p>
          <a:p>
            <a:pPr lvl="1"/>
            <a:r>
              <a:rPr lang="en-US" sz="1800" dirty="0" smtClean="0"/>
              <a:t>Bi-weekly calls, every other Fridays from 1-3pm Central (5/1, 5/17, 5/29, 6/12, 6/26, etc.)</a:t>
            </a:r>
          </a:p>
          <a:p>
            <a:pPr lvl="1"/>
            <a:r>
              <a:rPr lang="en-US" sz="1800" dirty="0" smtClean="0"/>
              <a:t>F2F meetings (TBD)</a:t>
            </a:r>
          </a:p>
          <a:p>
            <a:pPr lvl="1"/>
            <a:r>
              <a:rPr lang="en-US" sz="1800" dirty="0" smtClean="0"/>
              <a:t>Looking for resources who are able to spend time contributing to and/or reviewing the work products 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2000" dirty="0" smtClean="0"/>
              <a:t>We want to manage this to accomplish the goals by the end of this year, with a defined scope and project plan. </a:t>
            </a:r>
          </a:p>
          <a:p>
            <a:endParaRPr lang="en-US" sz="2000" dirty="0"/>
          </a:p>
          <a:p>
            <a:r>
              <a:rPr lang="en-US" sz="2000" dirty="0" smtClean="0"/>
              <a:t>Key items to focus on in the next month:</a:t>
            </a:r>
          </a:p>
          <a:p>
            <a:pPr lvl="1"/>
            <a:r>
              <a:rPr lang="en-US" sz="1800" dirty="0" smtClean="0"/>
              <a:t>Reference Architecture (main topic for May 1</a:t>
            </a:r>
            <a:r>
              <a:rPr lang="en-US" sz="1800" baseline="30000" dirty="0" smtClean="0"/>
              <a:t>st</a:t>
            </a:r>
            <a:r>
              <a:rPr lang="en-US" sz="1800" dirty="0"/>
              <a:t> </a:t>
            </a:r>
            <a:r>
              <a:rPr lang="en-US" sz="1800" dirty="0" smtClean="0"/>
              <a:t>meeting)</a:t>
            </a:r>
          </a:p>
          <a:p>
            <a:pPr lvl="1"/>
            <a:r>
              <a:rPr lang="en-US" sz="1800" dirty="0" err="1" smtClean="0"/>
              <a:t>OpenFMB</a:t>
            </a:r>
            <a:r>
              <a:rPr lang="en-US" sz="1800" dirty="0" smtClean="0"/>
              <a:t> PIM Approach (how to leverage CIM and 61850, main topic for the May 17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meeting)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April 17</a:t>
            </a:r>
            <a:r>
              <a:rPr lang="en-US" altLang="en-US" baseline="30000" dirty="0"/>
              <a:t>th</a:t>
            </a:r>
            <a:r>
              <a:rPr lang="en-US" altLang="en-US" dirty="0"/>
              <a:t>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29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April 17</a:t>
            </a:r>
            <a:r>
              <a:rPr lang="en-US" altLang="en-US" baseline="30000" dirty="0"/>
              <a:t>th</a:t>
            </a:r>
            <a:r>
              <a:rPr lang="en-US" altLang="en-US" dirty="0"/>
              <a:t>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NAESB </a:t>
            </a:r>
            <a:r>
              <a:rPr lang="en-US" altLang="en-US" dirty="0" err="1"/>
              <a:t>OpenFMB</a:t>
            </a:r>
            <a:r>
              <a:rPr lang="en-US" altLang="en-US" dirty="0"/>
              <a:t> </a:t>
            </a:r>
            <a:r>
              <a:rPr lang="en-US" altLang="en-US" dirty="0" smtClean="0"/>
              <a:t>TF</a:t>
            </a:r>
            <a:endParaRPr lang="en-US" alt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/>
            <a:r>
              <a:rPr lang="en-US" alt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altLang="en-US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83163"/>
          </a:xfrm>
        </p:spPr>
        <p:txBody>
          <a:bodyPr/>
          <a:lstStyle/>
          <a:p>
            <a:pPr>
              <a:lnSpc>
                <a:spcPts val="1700"/>
              </a:lnSpc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and Background</a:t>
            </a:r>
          </a:p>
          <a:p>
            <a:pPr>
              <a:lnSpc>
                <a:spcPts val="1700"/>
              </a:lnSpc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Industry Drivers and Guiding Principles</a:t>
            </a:r>
          </a:p>
          <a:p>
            <a:pPr marL="0" indent="0">
              <a:lnSpc>
                <a:spcPts val="1700"/>
              </a:lnSpc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OpenFMB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Specification Key Components:</a:t>
            </a:r>
          </a:p>
          <a:p>
            <a:pPr lvl="1">
              <a:lnSpc>
                <a:spcPts val="1700"/>
              </a:lnSpc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Requirements (Use Cases)</a:t>
            </a:r>
          </a:p>
          <a:p>
            <a:pPr lvl="1">
              <a:lnSpc>
                <a:spcPts val="1700"/>
              </a:lnSpc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Architecture and Systems Requirements</a:t>
            </a:r>
          </a:p>
          <a:p>
            <a:pPr lvl="1">
              <a:lnSpc>
                <a:spcPts val="1700"/>
              </a:lnSpc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Platform Independent Model (Semantic Model, Messages and Services)</a:t>
            </a:r>
          </a:p>
          <a:p>
            <a:pPr lvl="1">
              <a:lnSpc>
                <a:spcPts val="1700"/>
              </a:lnSpc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Platform Specific Model (DDS, MQTT, etc.)</a:t>
            </a:r>
          </a:p>
          <a:p>
            <a:pPr lvl="1">
              <a:lnSpc>
                <a:spcPts val="1700"/>
              </a:lnSpc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Guidelines</a:t>
            </a:r>
          </a:p>
          <a:p>
            <a:pPr lvl="1">
              <a:lnSpc>
                <a:spcPts val="1700"/>
              </a:lnSpc>
            </a:pP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Development Plan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Timelines, Processes and Roadmap</a:t>
            </a:r>
          </a:p>
          <a:p>
            <a:pPr marL="0" indent="0">
              <a:lnSpc>
                <a:spcPts val="1700"/>
              </a:lnSpc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Open Discussion</a:t>
            </a:r>
          </a:p>
          <a:p>
            <a:pPr>
              <a:lnSpc>
                <a:spcPts val="1700"/>
              </a:lnSpc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96" y="1371600"/>
            <a:ext cx="8229600" cy="4953000"/>
          </a:xfrm>
        </p:spPr>
        <p:txBody>
          <a:bodyPr/>
          <a:lstStyle/>
          <a:p>
            <a:r>
              <a:rPr lang="en-US" sz="2000" dirty="0" smtClean="0"/>
              <a:t>NAESB has been involved in the smart grid standards development </a:t>
            </a:r>
          </a:p>
          <a:p>
            <a:pPr lvl="1"/>
            <a:r>
              <a:rPr lang="en-US" sz="1800" dirty="0" smtClean="0"/>
              <a:t>PAP09 – Demand response use cases that led to </a:t>
            </a:r>
            <a:r>
              <a:rPr lang="en-US" sz="1800" dirty="0" err="1" smtClean="0"/>
              <a:t>OpenADR</a:t>
            </a:r>
            <a:r>
              <a:rPr lang="en-US" sz="1800" dirty="0" smtClean="0"/>
              <a:t> specification</a:t>
            </a:r>
          </a:p>
          <a:p>
            <a:pPr lvl="1"/>
            <a:r>
              <a:rPr lang="en-US" sz="1800" dirty="0" smtClean="0"/>
              <a:t>ESPI – Energy Service Provider Interface that led to Green Button. 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NAESB, as an ANSI accredited SDO, typically files their standards with FERC and informs NARUC. This increases the exposure and possibilities of utility regulators adopting said standards. 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OpenFMB</a:t>
            </a:r>
            <a:r>
              <a:rPr lang="en-US" sz="2000" dirty="0" smtClean="0"/>
              <a:t> task force will be a special purpose task force under the NAESB Retail Market Quadrant (RMQ).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OpenFMB</a:t>
            </a:r>
            <a:r>
              <a:rPr lang="en-US" sz="2000" dirty="0" smtClean="0"/>
              <a:t> TF will work closely with SGIP and </a:t>
            </a:r>
            <a:r>
              <a:rPr lang="en-US" sz="2000" dirty="0" err="1" smtClean="0"/>
              <a:t>UCAiug</a:t>
            </a:r>
            <a:r>
              <a:rPr lang="en-US" sz="2000" dirty="0" smtClean="0"/>
              <a:t> to facilitate the development, implementation, and future enhancements to the standard.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April 17</a:t>
            </a:r>
            <a:r>
              <a:rPr lang="en-US" altLang="en-US" baseline="30000" dirty="0"/>
              <a:t>th</a:t>
            </a:r>
            <a:r>
              <a:rPr lang="en-US" altLang="en-US" dirty="0"/>
              <a:t>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81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Drivers for </a:t>
            </a:r>
            <a:r>
              <a:rPr lang="en-US" dirty="0" err="1" smtClean="0"/>
              <a:t>OpenFMB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96" y="1317962"/>
            <a:ext cx="8520404" cy="4953000"/>
          </a:xfrm>
        </p:spPr>
        <p:txBody>
          <a:bodyPr/>
          <a:lstStyle/>
          <a:p>
            <a:r>
              <a:rPr lang="en-US" sz="2000" dirty="0" smtClean="0"/>
              <a:t>Rapid maturing and adoption of </a:t>
            </a:r>
            <a:r>
              <a:rPr lang="en-US" sz="2000" dirty="0" err="1" smtClean="0"/>
              <a:t>IoT</a:t>
            </a:r>
            <a:r>
              <a:rPr lang="en-US" sz="2000" dirty="0" smtClean="0"/>
              <a:t> Technologies in many industries</a:t>
            </a:r>
          </a:p>
          <a:p>
            <a:endParaRPr lang="en-US" sz="2000" dirty="0"/>
          </a:p>
          <a:p>
            <a:r>
              <a:rPr lang="en-US" sz="2000" dirty="0" smtClean="0"/>
              <a:t>Renewable energy resources integration into the Grid – especially at the distribution and end consumer levels</a:t>
            </a:r>
          </a:p>
          <a:p>
            <a:endParaRPr lang="en-US" sz="2000" dirty="0"/>
          </a:p>
          <a:p>
            <a:r>
              <a:rPr lang="en-US" sz="2000" dirty="0" smtClean="0"/>
              <a:t>The advent of Distribution Service Platform Provider (DSPP) role and the potential need to support </a:t>
            </a:r>
            <a:r>
              <a:rPr lang="en-US" sz="2000" dirty="0" err="1" smtClean="0"/>
              <a:t>Transactive</a:t>
            </a:r>
            <a:r>
              <a:rPr lang="en-US" sz="2000" dirty="0" smtClean="0"/>
              <a:t> Energy implementation. </a:t>
            </a:r>
          </a:p>
          <a:p>
            <a:endParaRPr lang="en-US" sz="2000" dirty="0"/>
          </a:p>
          <a:p>
            <a:r>
              <a:rPr lang="en-US" sz="2000" dirty="0" smtClean="0"/>
              <a:t>Transition from top down power grid architecture into networked, two way power flow, and distributed supply and demand power network. </a:t>
            </a:r>
          </a:p>
          <a:p>
            <a:endParaRPr lang="en-US" sz="2000" dirty="0"/>
          </a:p>
          <a:p>
            <a:r>
              <a:rPr lang="en-US" sz="2000" dirty="0" smtClean="0"/>
              <a:t>An open standard is needed to unlock the value of field devices and networks, and to enable distributed intelligence for more reliable and resilient grid of the future.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April 17</a:t>
            </a:r>
            <a:r>
              <a:rPr lang="en-US" altLang="en-US" baseline="30000" dirty="0"/>
              <a:t>th</a:t>
            </a:r>
            <a:r>
              <a:rPr lang="en-US" altLang="en-US" dirty="0"/>
              <a:t>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11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96" y="1335525"/>
            <a:ext cx="8264554" cy="4953000"/>
          </a:xfrm>
        </p:spPr>
        <p:txBody>
          <a:bodyPr/>
          <a:lstStyle/>
          <a:p>
            <a:r>
              <a:rPr lang="en-US" sz="2000" dirty="0" smtClean="0"/>
              <a:t>Leverage what has been done before, no reinventing the wheels</a:t>
            </a:r>
          </a:p>
          <a:p>
            <a:r>
              <a:rPr lang="en-US" sz="2000" dirty="0" smtClean="0"/>
              <a:t>Focus on business value and objectives in solving real world problems</a:t>
            </a:r>
          </a:p>
          <a:p>
            <a:r>
              <a:rPr lang="en-US" sz="2000" dirty="0" smtClean="0"/>
              <a:t>Collaborate and coordinate with other relevant smart grid standards bodies, no duplication of effort and scope</a:t>
            </a:r>
          </a:p>
          <a:p>
            <a:r>
              <a:rPr lang="en-US" sz="2000" dirty="0" smtClean="0"/>
              <a:t>Time to market is important to provide real solution and standard to the industry in order to enable field interoperability for on-going deployments</a:t>
            </a:r>
          </a:p>
          <a:p>
            <a:r>
              <a:rPr lang="en-US" sz="2000" dirty="0" smtClean="0"/>
              <a:t>Flexibility, scalability and backwards compatibility (where feasible) are critical</a:t>
            </a:r>
          </a:p>
          <a:p>
            <a:r>
              <a:rPr lang="en-US" sz="2000" dirty="0" smtClean="0"/>
              <a:t>Security should be built into the standard, not an afterthought.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March 4,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84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OpenFMB</a:t>
            </a:r>
            <a:r>
              <a:rPr lang="en-US" dirty="0" smtClean="0"/>
              <a:t> Specification – The Key Components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April 17</a:t>
            </a:r>
            <a:r>
              <a:rPr lang="en-US" altLang="en-US" baseline="30000" dirty="0"/>
              <a:t>th</a:t>
            </a:r>
            <a:r>
              <a:rPr lang="en-US" altLang="en-US" dirty="0"/>
              <a:t>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02132970"/>
              </p:ext>
            </p:extLst>
          </p:nvPr>
        </p:nvGraphicFramePr>
        <p:xfrm>
          <a:off x="838200" y="1447800"/>
          <a:ext cx="67818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2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April 17</a:t>
            </a:r>
            <a:r>
              <a:rPr lang="en-US" altLang="en-US" baseline="30000" dirty="0"/>
              <a:t>th</a:t>
            </a:r>
            <a:r>
              <a:rPr lang="en-US" altLang="en-US" dirty="0"/>
              <a:t>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1196" y="4050"/>
            <a:ext cx="8229600" cy="1143000"/>
          </a:xfrm>
        </p:spPr>
        <p:txBody>
          <a:bodyPr/>
          <a:lstStyle/>
          <a:p>
            <a:pPr algn="l"/>
            <a:r>
              <a:rPr lang="en-US" sz="32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OpenFMB</a:t>
            </a:r>
            <a:r>
              <a:rPr 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Reference Architecture 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1493939"/>
            <a:ext cx="4655205" cy="4227075"/>
          </a:xfrm>
        </p:spPr>
        <p:txBody>
          <a:bodyPr/>
          <a:lstStyle/>
          <a:p>
            <a:r>
              <a:rPr lang="en-US" sz="1600" dirty="0" smtClean="0"/>
              <a:t>Duke Energy’s Distributed Intelligence Platform Reference Architecture Volume I: Vision Overview provides a great foundation for the standard development.</a:t>
            </a:r>
          </a:p>
          <a:p>
            <a:endParaRPr lang="en-US" sz="1600" dirty="0" smtClean="0"/>
          </a:p>
          <a:p>
            <a:r>
              <a:rPr lang="en-US" sz="1600" dirty="0" smtClean="0"/>
              <a:t>Task Force will need to review the work contributed by Duke, and discuss/decide how to leverage it, and what potential areas may require more work, such as: </a:t>
            </a:r>
          </a:p>
          <a:p>
            <a:pPr lvl="1"/>
            <a:r>
              <a:rPr lang="en-US" sz="1400" dirty="0" smtClean="0"/>
              <a:t>Security Architecture</a:t>
            </a:r>
          </a:p>
          <a:p>
            <a:pPr lvl="1"/>
            <a:r>
              <a:rPr lang="en-US" sz="1400" dirty="0" smtClean="0"/>
              <a:t>Node Classification</a:t>
            </a:r>
          </a:p>
          <a:p>
            <a:pPr lvl="1"/>
            <a:r>
              <a:rPr lang="en-US" sz="1400" dirty="0" smtClean="0"/>
              <a:t>Interaction Patterns </a:t>
            </a:r>
          </a:p>
          <a:p>
            <a:pPr lvl="1"/>
            <a:r>
              <a:rPr lang="en-US" sz="1400" dirty="0" smtClean="0"/>
              <a:t>Reference Architecture components – what is informative vs. what is normative for the standard</a:t>
            </a:r>
          </a:p>
          <a:p>
            <a:pPr lvl="1"/>
            <a:r>
              <a:rPr lang="en-US" sz="1400" dirty="0" smtClean="0"/>
              <a:t>Reference Model relative to other standards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Leverage similar work done from other </a:t>
            </a:r>
            <a:r>
              <a:rPr lang="en-US" sz="1600" dirty="0" err="1" smtClean="0"/>
              <a:t>IoT</a:t>
            </a:r>
            <a:r>
              <a:rPr lang="en-US" sz="1600" dirty="0" smtClean="0"/>
              <a:t> standards initiatives. </a:t>
            </a:r>
          </a:p>
          <a:p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40244"/>
            <a:ext cx="3858447" cy="3143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8199" y="5525297"/>
            <a:ext cx="4620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www.iiconsortium.org/resource-hub.htm</a:t>
            </a:r>
            <a:endParaRPr lang="en-US" sz="1400" dirty="0" smtClean="0"/>
          </a:p>
          <a:p>
            <a:pPr lvl="1"/>
            <a:r>
              <a:rPr lang="en-US" sz="1400" dirty="0" smtClean="0"/>
              <a:t> </a:t>
            </a:r>
            <a:endParaRPr lang="en-US" sz="1400" dirty="0"/>
          </a:p>
          <a:p>
            <a:pPr lvl="1"/>
            <a:r>
              <a:rPr lang="en-US" sz="1400" dirty="0">
                <a:hlinkClick r:id="rId4"/>
              </a:rPr>
              <a:t>http://www.iot-a.eu/public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20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April 17</a:t>
            </a:r>
            <a:r>
              <a:rPr lang="en-US" altLang="en-US" baseline="30000" dirty="0"/>
              <a:t>th</a:t>
            </a:r>
            <a:r>
              <a:rPr lang="en-US" altLang="en-US" dirty="0"/>
              <a:t>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1196" y="4050"/>
            <a:ext cx="8229600" cy="1143000"/>
          </a:xfrm>
        </p:spPr>
        <p:txBody>
          <a:bodyPr/>
          <a:lstStyle/>
          <a:p>
            <a:pPr algn="l"/>
            <a:r>
              <a:rPr lang="en-US" sz="32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OpenFMB</a:t>
            </a:r>
            <a:r>
              <a:rPr 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Reference Architecture 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1493939"/>
            <a:ext cx="8305800" cy="4227075"/>
          </a:xfrm>
        </p:spPr>
        <p:txBody>
          <a:bodyPr/>
          <a:lstStyle/>
          <a:p>
            <a:r>
              <a:rPr lang="en-US" sz="2800" dirty="0" smtClean="0"/>
              <a:t>Key Development Focus within </a:t>
            </a:r>
            <a:r>
              <a:rPr lang="en-US" sz="2800" dirty="0" smtClean="0"/>
              <a:t>this TF</a:t>
            </a:r>
            <a:r>
              <a:rPr lang="en-US" sz="2800" dirty="0" smtClean="0"/>
              <a:t>:</a:t>
            </a:r>
          </a:p>
          <a:p>
            <a:pPr lvl="1"/>
            <a:r>
              <a:rPr lang="en-US" sz="2000" dirty="0" smtClean="0"/>
              <a:t>Node Classification – consideration of a role/functional driven node model</a:t>
            </a:r>
          </a:p>
          <a:p>
            <a:pPr lvl="1"/>
            <a:r>
              <a:rPr lang="en-US" sz="2000" dirty="0" smtClean="0"/>
              <a:t>Integration interaction patterns:</a:t>
            </a:r>
          </a:p>
          <a:p>
            <a:pPr lvl="2"/>
            <a:r>
              <a:rPr lang="en-US" sz="1600" dirty="0" smtClean="0"/>
              <a:t>Logical patterns</a:t>
            </a:r>
          </a:p>
          <a:p>
            <a:pPr lvl="2"/>
            <a:r>
              <a:rPr lang="en-US" sz="1600" dirty="0" smtClean="0"/>
              <a:t>Mapping of logical patterns to physical protocols (DDS, MQTT, Web Services, etc.)</a:t>
            </a:r>
          </a:p>
          <a:p>
            <a:pPr lvl="1"/>
            <a:r>
              <a:rPr lang="en-US" sz="2000" dirty="0" smtClean="0"/>
              <a:t>Security design to support node classification and enable the integration patterns - both logical and physical. 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The goals is to achieve both semantic and technical interoperability “as much as” it can.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27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OpenFMB</a:t>
            </a:r>
            <a:r>
              <a:rPr lang="en-US" dirty="0" smtClean="0"/>
              <a:t> – Use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April 17</a:t>
            </a:r>
            <a:r>
              <a:rPr lang="en-US" altLang="en-US" baseline="30000" dirty="0"/>
              <a:t>th</a:t>
            </a:r>
            <a:r>
              <a:rPr lang="en-US" altLang="en-US" dirty="0"/>
              <a:t>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NAESB OpenFMB TF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7" y="1369784"/>
            <a:ext cx="3798183" cy="22424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28050" y="1369784"/>
            <a:ext cx="4472745" cy="4227075"/>
          </a:xfrm>
        </p:spPr>
        <p:txBody>
          <a:bodyPr/>
          <a:lstStyle/>
          <a:p>
            <a:r>
              <a:rPr lang="en-US" sz="1600" dirty="0" smtClean="0"/>
              <a:t>Use Cases will drive the content of </a:t>
            </a:r>
            <a:r>
              <a:rPr lang="en-US" sz="1600" dirty="0" err="1" smtClean="0"/>
              <a:t>OpenFMB</a:t>
            </a:r>
            <a:r>
              <a:rPr lang="en-US" sz="1600" dirty="0" smtClean="0"/>
              <a:t> 1.0 Specification in terms of model, messages and services. We must decide a subset of use cases in the following categories to have a manageable scope. </a:t>
            </a:r>
          </a:p>
          <a:p>
            <a:endParaRPr lang="en-US" sz="1600" dirty="0" smtClean="0"/>
          </a:p>
          <a:p>
            <a:r>
              <a:rPr lang="en-US" sz="1600" dirty="0" smtClean="0"/>
              <a:t>Use Cases being developed under SGIP: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Include configuration and security requirements in the use cases. </a:t>
            </a:r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pPr lvl="2"/>
            <a:endParaRPr lang="en-US" sz="1200" dirty="0" smtClean="0"/>
          </a:p>
          <a:p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50" y="3800361"/>
            <a:ext cx="4076350" cy="24806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50930"/>
            <a:ext cx="6019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1164</Words>
  <Application>Microsoft Office PowerPoint</Application>
  <PresentationFormat>On-screen Show (4:3)</PresentationFormat>
  <Paragraphs>206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Verdana</vt:lpstr>
      <vt:lpstr>Default Design</vt:lpstr>
      <vt:lpstr>OpenFMB Specification Development Plan </vt:lpstr>
      <vt:lpstr>Agenda</vt:lpstr>
      <vt:lpstr>Introduction and Background</vt:lpstr>
      <vt:lpstr>Industry Drivers for OpenFMB</vt:lpstr>
      <vt:lpstr>Guiding Principles</vt:lpstr>
      <vt:lpstr>OpenFMB Specification – The Key Components</vt:lpstr>
      <vt:lpstr>OpenFMB – Reference Architecture </vt:lpstr>
      <vt:lpstr>OpenFMB – Reference Architecture </vt:lpstr>
      <vt:lpstr>OpenFMB – Use Cases</vt:lpstr>
      <vt:lpstr>OpenFMB – Platform Independent Model</vt:lpstr>
      <vt:lpstr>OpenFMB – Platform Specific Model</vt:lpstr>
      <vt:lpstr>OpenFMB – Implementation Guidelines</vt:lpstr>
      <vt:lpstr>OpenFMB 1.0 - Deliverables</vt:lpstr>
      <vt:lpstr>Timeline</vt:lpstr>
      <vt:lpstr>OpenFMB Roadmap</vt:lpstr>
      <vt:lpstr>Next Steps</vt:lpstr>
    </vt:vector>
  </TitlesOfParts>
  <Company>Xtensible Solutions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jzhou</dc:creator>
  <cp:lastModifiedBy>Zhou, Joe</cp:lastModifiedBy>
  <cp:revision>120</cp:revision>
  <dcterms:created xsi:type="dcterms:W3CDTF">2009-08-31T16:25:51Z</dcterms:created>
  <dcterms:modified xsi:type="dcterms:W3CDTF">2015-04-17T14:09:08Z</dcterms:modified>
</cp:coreProperties>
</file>